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tags/tag2.xml" ContentType="application/vnd.openxmlformats-officedocument.presentationml.tags+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Default Extension="fntdata" ContentType="application/x-fontdata"/>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Layouts/slideLayout58.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 id="2147483793" r:id="rId2"/>
    <p:sldMasterId id="2147483819" r:id="rId3"/>
    <p:sldMasterId id="2147483872" r:id="rId4"/>
    <p:sldMasterId id="2147483886" r:id="rId5"/>
    <p:sldMasterId id="2147483901" r:id="rId6"/>
    <p:sldMasterId id="2147483927" r:id="rId7"/>
    <p:sldMasterId id="2147483952" r:id="rId8"/>
    <p:sldMasterId id="2147483965" r:id="rId9"/>
    <p:sldMasterId id="2147483979" r:id="rId10"/>
    <p:sldMasterId id="2147483995" r:id="rId11"/>
  </p:sldMasterIdLst>
  <p:notesMasterIdLst>
    <p:notesMasterId r:id="rId69"/>
  </p:notesMasterIdLst>
  <p:handoutMasterIdLst>
    <p:handoutMasterId r:id="rId70"/>
  </p:handoutMasterIdLst>
  <p:sldIdLst>
    <p:sldId id="1759" r:id="rId12"/>
    <p:sldId id="2077" r:id="rId13"/>
    <p:sldId id="2221" r:id="rId14"/>
    <p:sldId id="2209" r:id="rId15"/>
    <p:sldId id="2175" r:id="rId16"/>
    <p:sldId id="2255" r:id="rId17"/>
    <p:sldId id="2117" r:id="rId18"/>
    <p:sldId id="2177" r:id="rId19"/>
    <p:sldId id="2200" r:id="rId20"/>
    <p:sldId id="2251" r:id="rId21"/>
    <p:sldId id="2248" r:id="rId22"/>
    <p:sldId id="2225" r:id="rId23"/>
    <p:sldId id="2224" r:id="rId24"/>
    <p:sldId id="2226" r:id="rId25"/>
    <p:sldId id="2185" r:id="rId26"/>
    <p:sldId id="2256" r:id="rId27"/>
    <p:sldId id="2201" r:id="rId28"/>
    <p:sldId id="2212" r:id="rId29"/>
    <p:sldId id="2213" r:id="rId30"/>
    <p:sldId id="2215" r:id="rId31"/>
    <p:sldId id="2216" r:id="rId32"/>
    <p:sldId id="2217" r:id="rId33"/>
    <p:sldId id="2210" r:id="rId34"/>
    <p:sldId id="2254" r:id="rId35"/>
    <p:sldId id="2208" r:id="rId36"/>
    <p:sldId id="2218" r:id="rId37"/>
    <p:sldId id="2227" r:id="rId38"/>
    <p:sldId id="2182" r:id="rId39"/>
    <p:sldId id="2233" r:id="rId40"/>
    <p:sldId id="2249" r:id="rId41"/>
    <p:sldId id="2168" r:id="rId42"/>
    <p:sldId id="2229" r:id="rId43"/>
    <p:sldId id="2232" r:id="rId44"/>
    <p:sldId id="2234" r:id="rId45"/>
    <p:sldId id="2252" r:id="rId46"/>
    <p:sldId id="2143" r:id="rId47"/>
    <p:sldId id="2145" r:id="rId48"/>
    <p:sldId id="2144" r:id="rId49"/>
    <p:sldId id="2160" r:id="rId50"/>
    <p:sldId id="2161" r:id="rId51"/>
    <p:sldId id="2166" r:id="rId52"/>
    <p:sldId id="2235" r:id="rId53"/>
    <p:sldId id="2236" r:id="rId54"/>
    <p:sldId id="2237" r:id="rId55"/>
    <p:sldId id="2238" r:id="rId56"/>
    <p:sldId id="2253" r:id="rId57"/>
    <p:sldId id="2139" r:id="rId58"/>
    <p:sldId id="2140" r:id="rId59"/>
    <p:sldId id="2207" r:id="rId60"/>
    <p:sldId id="2141" r:id="rId61"/>
    <p:sldId id="2142" r:id="rId62"/>
    <p:sldId id="2188" r:id="rId63"/>
    <p:sldId id="2189" r:id="rId64"/>
    <p:sldId id="2245" r:id="rId65"/>
    <p:sldId id="2246" r:id="rId66"/>
    <p:sldId id="2242" r:id="rId67"/>
    <p:sldId id="2243" r:id="rId68"/>
  </p:sldIdLst>
  <p:sldSz cx="9144000" cy="6858000" type="screen4x3"/>
  <p:notesSz cx="6997700" cy="9271000"/>
  <p:embeddedFontLst>
    <p:embeddedFont>
      <p:font typeface="Times" pitchFamily="18" charset="0"/>
      <p:regular r:id="rId71"/>
      <p:bold r:id="rId72"/>
      <p:italic r:id="rId73"/>
      <p:boldItalic r:id="rId74"/>
    </p:embeddedFont>
    <p:embeddedFont>
      <p:font typeface="Calibri" pitchFamily="34" charset="0"/>
      <p:regular r:id="rId75"/>
      <p:bold r:id="rId76"/>
      <p:italic r:id="rId77"/>
      <p:boldItalic r:id="rId78"/>
    </p:embeddedFont>
    <p:embeddedFont>
      <p:font typeface="Comic Sans MS" pitchFamily="66" charset="0"/>
      <p:regular r:id="rId79"/>
      <p:bold r:id="rId80"/>
    </p:embeddedFont>
    <p:embeddedFont>
      <p:font typeface="MT Symbol" pitchFamily="18" charset="2"/>
      <p:regular r:id="rId81"/>
    </p:embeddedFont>
    <p:embeddedFont>
      <p:font typeface="Arial Rounded MT Bold" pitchFamily="34" charset="0"/>
      <p:regular r:id="rId82"/>
    </p:embeddedFont>
    <p:embeddedFont>
      <p:font typeface="MS PGothic" charset="-128"/>
      <p:regular r:id="rId83"/>
    </p:embeddedFont>
    <p:embeddedFont>
      <p:font typeface="Tahoma" pitchFamily="34" charset="0"/>
      <p:regular r:id="rId84"/>
      <p:bold r:id="rId85"/>
    </p:embeddedFont>
    <p:embeddedFont>
      <p:font typeface="Gill Sans MT" pitchFamily="34" charset="0"/>
      <p:regular r:id="rId86"/>
      <p:bold r:id="rId87"/>
      <p:italic r:id="rId88"/>
      <p:boldItalic r:id="rId89"/>
    </p:embeddedFont>
    <p:embeddedFont>
      <p:font typeface="Helvetica" pitchFamily="34" charset="0"/>
      <p:regular r:id="rId90"/>
      <p:bold r:id="rId91"/>
      <p:italic r:id="rId92"/>
      <p:boldItalic r:id="rId93"/>
    </p:embeddedFont>
  </p:embeddedFontLst>
  <p:custDataLst>
    <p:tags r:id="rId94"/>
  </p:custDataLst>
  <p:defaultTextStyle>
    <a:defPPr>
      <a:defRPr lang="en-US"/>
    </a:defPPr>
    <a:lvl1pPr algn="ctr" rtl="0" eaLnBrk="0" fontAlgn="base" hangingPunct="0">
      <a:spcBef>
        <a:spcPct val="0"/>
      </a:spcBef>
      <a:spcAft>
        <a:spcPct val="0"/>
      </a:spcAft>
      <a:defRPr sz="2800" kern="1200">
        <a:solidFill>
          <a:srgbClr val="FF3300"/>
        </a:solidFill>
        <a:latin typeface="Arial" pitchFamily="34" charset="0"/>
        <a:ea typeface="+mn-ea"/>
        <a:cs typeface="+mn-cs"/>
      </a:defRPr>
    </a:lvl1pPr>
    <a:lvl2pPr marL="457200" algn="ctr" rtl="0" eaLnBrk="0" fontAlgn="base" hangingPunct="0">
      <a:spcBef>
        <a:spcPct val="0"/>
      </a:spcBef>
      <a:spcAft>
        <a:spcPct val="0"/>
      </a:spcAft>
      <a:defRPr sz="2800" kern="1200">
        <a:solidFill>
          <a:srgbClr val="FF3300"/>
        </a:solidFill>
        <a:latin typeface="Arial" pitchFamily="34" charset="0"/>
        <a:ea typeface="+mn-ea"/>
        <a:cs typeface="+mn-cs"/>
      </a:defRPr>
    </a:lvl2pPr>
    <a:lvl3pPr marL="914400" algn="ctr" rtl="0" eaLnBrk="0" fontAlgn="base" hangingPunct="0">
      <a:spcBef>
        <a:spcPct val="0"/>
      </a:spcBef>
      <a:spcAft>
        <a:spcPct val="0"/>
      </a:spcAft>
      <a:defRPr sz="2800" kern="1200">
        <a:solidFill>
          <a:srgbClr val="FF3300"/>
        </a:solidFill>
        <a:latin typeface="Arial" pitchFamily="34" charset="0"/>
        <a:ea typeface="+mn-ea"/>
        <a:cs typeface="+mn-cs"/>
      </a:defRPr>
    </a:lvl3pPr>
    <a:lvl4pPr marL="1371600" algn="ctr" rtl="0" eaLnBrk="0" fontAlgn="base" hangingPunct="0">
      <a:spcBef>
        <a:spcPct val="0"/>
      </a:spcBef>
      <a:spcAft>
        <a:spcPct val="0"/>
      </a:spcAft>
      <a:defRPr sz="2800" kern="1200">
        <a:solidFill>
          <a:srgbClr val="FF3300"/>
        </a:solidFill>
        <a:latin typeface="Arial" pitchFamily="34" charset="0"/>
        <a:ea typeface="+mn-ea"/>
        <a:cs typeface="+mn-cs"/>
      </a:defRPr>
    </a:lvl4pPr>
    <a:lvl5pPr marL="1828800" algn="ctr" rtl="0" eaLnBrk="0" fontAlgn="base" hangingPunct="0">
      <a:spcBef>
        <a:spcPct val="0"/>
      </a:spcBef>
      <a:spcAft>
        <a:spcPct val="0"/>
      </a:spcAft>
      <a:defRPr sz="2800" kern="1200">
        <a:solidFill>
          <a:srgbClr val="FF3300"/>
        </a:solidFill>
        <a:latin typeface="Arial" pitchFamily="34" charset="0"/>
        <a:ea typeface="+mn-ea"/>
        <a:cs typeface="+mn-cs"/>
      </a:defRPr>
    </a:lvl5pPr>
    <a:lvl6pPr marL="2286000" algn="l" defTabSz="914400" rtl="0" eaLnBrk="1" latinLnBrk="0" hangingPunct="1">
      <a:defRPr sz="2800" kern="1200">
        <a:solidFill>
          <a:srgbClr val="FF3300"/>
        </a:solidFill>
        <a:latin typeface="Arial" pitchFamily="34" charset="0"/>
        <a:ea typeface="+mn-ea"/>
        <a:cs typeface="+mn-cs"/>
      </a:defRPr>
    </a:lvl6pPr>
    <a:lvl7pPr marL="2743200" algn="l" defTabSz="914400" rtl="0" eaLnBrk="1" latinLnBrk="0" hangingPunct="1">
      <a:defRPr sz="2800" kern="1200">
        <a:solidFill>
          <a:srgbClr val="FF3300"/>
        </a:solidFill>
        <a:latin typeface="Arial" pitchFamily="34" charset="0"/>
        <a:ea typeface="+mn-ea"/>
        <a:cs typeface="+mn-cs"/>
      </a:defRPr>
    </a:lvl7pPr>
    <a:lvl8pPr marL="3200400" algn="l" defTabSz="914400" rtl="0" eaLnBrk="1" latinLnBrk="0" hangingPunct="1">
      <a:defRPr sz="2800" kern="1200">
        <a:solidFill>
          <a:srgbClr val="FF3300"/>
        </a:solidFill>
        <a:latin typeface="Arial" pitchFamily="34" charset="0"/>
        <a:ea typeface="+mn-ea"/>
        <a:cs typeface="+mn-cs"/>
      </a:defRPr>
    </a:lvl8pPr>
    <a:lvl9pPr marL="3657600" algn="l" defTabSz="914400" rtl="0" eaLnBrk="1" latinLnBrk="0" hangingPunct="1">
      <a:defRPr sz="2800" kern="1200">
        <a:solidFill>
          <a:srgbClr val="FF3300"/>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FF"/>
    <a:srgbClr val="730BBB"/>
    <a:srgbClr val="022B92"/>
    <a:srgbClr val="011035"/>
    <a:srgbClr val="022F9E"/>
    <a:srgbClr val="99CCFF"/>
    <a:srgbClr val="1658FC"/>
    <a:srgbClr val="990099"/>
    <a:srgbClr val="99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621" autoAdjust="0"/>
    <p:restoredTop sz="99881" autoAdjust="0"/>
  </p:normalViewPr>
  <p:slideViewPr>
    <p:cSldViewPr showGuides="1">
      <p:cViewPr varScale="1">
        <p:scale>
          <a:sx n="72" d="100"/>
          <a:sy n="72" d="100"/>
        </p:scale>
        <p:origin x="-9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3128"/>
    </p:cViewPr>
  </p:sorterViewPr>
  <p:notesViewPr>
    <p:cSldViewPr showGuides="1">
      <p:cViewPr varScale="1">
        <p:scale>
          <a:sx n="54" d="100"/>
          <a:sy n="54" d="100"/>
        </p:scale>
        <p:origin x="-1650" y="-84"/>
      </p:cViewPr>
      <p:guideLst>
        <p:guide orient="horz" pos="2920"/>
        <p:guide pos="2204"/>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font" Target="fonts/font6.fntdata"/><Relationship Id="rId84" Type="http://schemas.openxmlformats.org/officeDocument/2006/relationships/font" Target="fonts/font14.fntdata"/><Relationship Id="rId89" Type="http://schemas.openxmlformats.org/officeDocument/2006/relationships/font" Target="fonts/font19.fntdata"/><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font" Target="fonts/font1.fntdata"/><Relationship Id="rId92"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font" Target="fonts/font4.fntdata"/><Relationship Id="rId79" Type="http://schemas.openxmlformats.org/officeDocument/2006/relationships/font" Target="fonts/font9.fntdata"/><Relationship Id="rId87" Type="http://schemas.openxmlformats.org/officeDocument/2006/relationships/font" Target="fonts/font17.fntdata"/><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font" Target="fonts/font12.fntdata"/><Relationship Id="rId90" Type="http://schemas.openxmlformats.org/officeDocument/2006/relationships/font" Target="fonts/font20.fntdata"/><Relationship Id="rId95" Type="http://schemas.openxmlformats.org/officeDocument/2006/relationships/presProps" Target="pres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notesMaster" Target="notesMasters/notesMaster1.xml"/><Relationship Id="rId77" Type="http://schemas.openxmlformats.org/officeDocument/2006/relationships/font" Target="fonts/font7.fntdata"/><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93" Type="http://schemas.openxmlformats.org/officeDocument/2006/relationships/font" Target="fonts/font23.fntdata"/><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handoutMaster" Target="handoutMasters/handout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265557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1863" y="4402138"/>
            <a:ext cx="5133975" cy="4171950"/>
          </a:xfrm>
          <a:prstGeom prst="rect">
            <a:avLst/>
          </a:prstGeom>
          <a:noFill/>
          <a:ln w="12700">
            <a:noFill/>
            <a:miter lim="800000"/>
            <a:headEnd/>
            <a:tailEnd/>
          </a:ln>
          <a:effectLst/>
        </p:spPr>
        <p:txBody>
          <a:bodyPr vert="horz" wrap="square" lIns="90393" tIns="45196" rIns="90393" bIns="4519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5475" name="Rectangle 3"/>
          <p:cNvSpPr>
            <a:spLocks noGrp="1" noRot="1" noChangeAspect="1" noChangeArrowheads="1" noTextEdit="1"/>
          </p:cNvSpPr>
          <p:nvPr>
            <p:ph type="sldImg" idx="2"/>
          </p:nvPr>
        </p:nvSpPr>
        <p:spPr bwMode="auto">
          <a:xfrm>
            <a:off x="1192213" y="701675"/>
            <a:ext cx="4618037" cy="3463925"/>
          </a:xfrm>
          <a:prstGeom prst="rect">
            <a:avLst/>
          </a:prstGeom>
          <a:noFill/>
          <a:ln w="12700">
            <a:solidFill>
              <a:schemeClr val="tx1"/>
            </a:solidFill>
            <a:miter lim="800000"/>
            <a:headEnd/>
            <a:tailEnd/>
          </a:ln>
        </p:spPr>
      </p:sp>
    </p:spTree>
    <p:extLst>
      <p:ext uri="{BB962C8B-B14F-4D97-AF65-F5344CB8AC3E}">
        <p14:creationId xmlns:p14="http://schemas.microsoft.com/office/powerpoint/2010/main" xmlns="" val="37583995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xfrm>
            <a:off x="1193800" y="701675"/>
            <a:ext cx="4618038" cy="3463925"/>
          </a:xfrm>
          <a:ln/>
        </p:spPr>
      </p:sp>
      <p:sp>
        <p:nvSpPr>
          <p:cNvPr id="138243" name="Rectangle 3"/>
          <p:cNvSpPr>
            <a:spLocks noGrp="1" noChangeArrowheads="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xfrm>
            <a:off x="1181100" y="695325"/>
            <a:ext cx="4635500" cy="3476625"/>
          </a:xfrm>
          <a:ln/>
        </p:spPr>
      </p:sp>
      <p:sp>
        <p:nvSpPr>
          <p:cNvPr id="125955" name="Rectangle 3"/>
          <p:cNvSpPr>
            <a:spLocks noGrp="1" noChangeArrowheads="1"/>
          </p:cNvSpPr>
          <p:nvPr>
            <p:ph type="body" idx="1"/>
          </p:nvPr>
        </p:nvSpPr>
        <p:spPr>
          <a:xfrm>
            <a:off x="931863" y="4405313"/>
            <a:ext cx="5133975" cy="4170362"/>
          </a:xfrm>
          <a:noFill/>
          <a:ln w="9525"/>
        </p:spPr>
        <p:txBody>
          <a:bodyPr/>
          <a:lstStyle/>
          <a:p>
            <a:r>
              <a:rPr lang="en-US" smtClean="0">
                <a:latin typeface="Arial" pitchFamily="34" charset="0"/>
              </a:rPr>
              <a:t>CLAS measures a broad range of Q**2 and W simultaneously (left figure)</a:t>
            </a:r>
          </a:p>
          <a:p>
            <a:r>
              <a:rPr lang="en-US" smtClean="0">
                <a:latin typeface="Arial" pitchFamily="34" charset="0"/>
              </a:rPr>
              <a:t>And</a:t>
            </a:r>
          </a:p>
          <a:p>
            <a:r>
              <a:rPr lang="en-US" smtClean="0">
                <a:latin typeface="Arial" pitchFamily="34" charset="0"/>
              </a:rPr>
              <a:t>CLAS can simultaneously (via coincidence) see decay of state excited at known W</a:t>
            </a:r>
          </a:p>
          <a:p>
            <a:r>
              <a:rPr lang="en-US" smtClean="0">
                <a:latin typeface="Arial" pitchFamily="34" charset="0"/>
              </a:rPr>
              <a:t>Note, for example, missing stat region has omega decay – not seen (not surprisingly) in pion excitation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64191" y="8806493"/>
            <a:ext cx="3031910" cy="462912"/>
          </a:xfrm>
          <a:prstGeom prst="rect">
            <a:avLst/>
          </a:prstGeom>
        </p:spPr>
        <p:txBody>
          <a:bodyPr lIns="92007" tIns="46003" rIns="92007" bIns="46003"/>
          <a:lstStyle/>
          <a:p>
            <a:fld id="{27C8661E-A719-45A4-96A6-17EAF87C59FF}"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xfrm>
            <a:off x="3964191" y="8806493"/>
            <a:ext cx="3031910" cy="462912"/>
          </a:xfrm>
          <a:prstGeom prst="rect">
            <a:avLst/>
          </a:prstGeom>
          <a:noFill/>
        </p:spPr>
        <p:txBody>
          <a:bodyPr lIns="92007" tIns="46003" rIns="92007" bIns="46003"/>
          <a:lstStyle/>
          <a:p>
            <a:fld id="{B2ACD818-C2F6-454D-8BBE-781E69C7152F}" type="slidenum">
              <a:rPr lang="en-US" smtClean="0">
                <a:solidFill>
                  <a:prstClr val="black"/>
                </a:solidFill>
                <a:latin typeface="Arial" pitchFamily="34" charset="0"/>
              </a:rPr>
              <a:pPr/>
              <a:t>41</a:t>
            </a:fld>
            <a:endParaRPr lang="en-US" smtClean="0">
              <a:solidFill>
                <a:prstClr val="black"/>
              </a:solidFill>
              <a:latin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xfrm>
            <a:off x="3964191" y="8806493"/>
            <a:ext cx="3031910" cy="462912"/>
          </a:xfrm>
          <a:prstGeom prst="rect">
            <a:avLst/>
          </a:prstGeom>
          <a:noFill/>
        </p:spPr>
        <p:txBody>
          <a:bodyPr lIns="92934" tIns="46466" rIns="92934" bIns="46466"/>
          <a:lstStyle/>
          <a:p>
            <a:fld id="{153475F3-F791-4368-A279-8ADF878F5FE2}" type="slidenum">
              <a:rPr lang="en-US" smtClean="0">
                <a:solidFill>
                  <a:srgbClr val="000000"/>
                </a:solidFill>
              </a:rPr>
              <a:pPr/>
              <a:t>45</a:t>
            </a:fld>
            <a:endParaRPr lang="en-US" smtClean="0">
              <a:solidFill>
                <a:srgbClr val="000000"/>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1189038" y="701675"/>
            <a:ext cx="4618037" cy="3463925"/>
          </a:xfrm>
          <a:ln/>
        </p:spPr>
      </p:sp>
      <p:sp>
        <p:nvSpPr>
          <p:cNvPr id="11267" name="Notes Placeholder 2"/>
          <p:cNvSpPr>
            <a:spLocks noGrp="1"/>
          </p:cNvSpPr>
          <p:nvPr>
            <p:ph type="body" idx="1"/>
          </p:nvPr>
        </p:nvSpPr>
        <p:spPr>
          <a:noFill/>
          <a:ln/>
        </p:spPr>
        <p:txBody>
          <a:bodyPr/>
          <a:lstStyle/>
          <a:p>
            <a:pPr eaLnBrk="1" hangingPunct="1"/>
            <a:endParaRPr lang="en-US"/>
          </a:p>
        </p:txBody>
      </p:sp>
      <p:sp>
        <p:nvSpPr>
          <p:cNvPr id="11268" name="Slide Number Placeholder 3"/>
          <p:cNvSpPr>
            <a:spLocks noGrp="1"/>
          </p:cNvSpPr>
          <p:nvPr>
            <p:ph type="sldNum" sz="quarter" idx="5"/>
          </p:nvPr>
        </p:nvSpPr>
        <p:spPr>
          <a:xfrm>
            <a:off x="3963747" y="8805841"/>
            <a:ext cx="3032336" cy="463550"/>
          </a:xfrm>
          <a:prstGeom prst="rect">
            <a:avLst/>
          </a:prstGeom>
          <a:noFill/>
        </p:spPr>
        <p:txBody>
          <a:bodyPr lIns="92946" tIns="46473" rIns="92946" bIns="46473"/>
          <a:lstStyle/>
          <a:p>
            <a:pPr defTabSz="464730"/>
            <a:fld id="{07816DB2-0F07-7947-8780-54275CBB2F63}" type="slidenum">
              <a:rPr lang="en-US">
                <a:solidFill>
                  <a:prstClr val="black"/>
                </a:solidFill>
              </a:rPr>
              <a:pPr defTabSz="464730"/>
              <a:t>49</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63146" y="8805550"/>
            <a:ext cx="3032971" cy="463867"/>
          </a:xfrm>
          <a:prstGeom prst="rect">
            <a:avLst/>
          </a:prstGeom>
        </p:spPr>
        <p:txBody>
          <a:bodyPr lIns="91221" tIns="45610" rIns="91221" bIns="45610"/>
          <a:lstStyle/>
          <a:p>
            <a:pPr>
              <a:defRPr/>
            </a:pPr>
            <a:fld id="{4A33C095-DDA7-4E3D-A315-D52B12D5B78E}" type="slidenum">
              <a:rPr lang="en-US" smtClean="0"/>
              <a:pPr>
                <a:defRPr/>
              </a:pPr>
              <a:t>51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xfrm>
            <a:off x="1193800" y="701675"/>
            <a:ext cx="4618038" cy="3463925"/>
          </a:xfrm>
          <a:ln/>
        </p:spPr>
      </p:sp>
      <p:sp>
        <p:nvSpPr>
          <p:cNvPr id="138243" name="Rectangle 3"/>
          <p:cNvSpPr>
            <a:spLocks noGrp="1" noChangeArrowheads="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xfrm>
            <a:off x="3964191" y="8806493"/>
            <a:ext cx="3031910" cy="462912"/>
          </a:xfrm>
          <a:prstGeom prst="rect">
            <a:avLst/>
          </a:prstGeom>
          <a:noFill/>
        </p:spPr>
        <p:txBody>
          <a:bodyPr lIns="92007" tIns="46003" rIns="92007" bIns="46003"/>
          <a:lstStyle/>
          <a:p>
            <a:fld id="{B2ACD818-C2F6-454D-8BBE-781E69C7152F}" type="slidenum">
              <a:rPr lang="en-US" smtClean="0">
                <a:solidFill>
                  <a:prstClr val="black"/>
                </a:solidFill>
                <a:latin typeface="Arial" pitchFamily="34" charset="0"/>
              </a:rPr>
              <a:pPr/>
              <a:t>15</a:t>
            </a:fld>
            <a:endParaRPr lang="en-US" smtClean="0">
              <a:solidFill>
                <a:prstClr val="black"/>
              </a:solidFill>
              <a:latin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0"/>
            <a:ext cx="4860926" cy="3646488"/>
          </a:xfrm>
        </p:spPr>
      </p:sp>
      <p:sp>
        <p:nvSpPr>
          <p:cNvPr id="3" name="Notes Placeholder 2"/>
          <p:cNvSpPr>
            <a:spLocks noGrp="1"/>
          </p:cNvSpPr>
          <p:nvPr>
            <p:ph type="body" idx="1"/>
          </p:nvPr>
        </p:nvSpPr>
        <p:spPr/>
        <p:txBody>
          <a:bodyPr>
            <a:normAutofit/>
          </a:bodyPr>
          <a:lstStyle/>
          <a:p>
            <a:pPr>
              <a:buFontTx/>
              <a:buChar char="•"/>
            </a:pPr>
            <a:r>
              <a:rPr lang="en-US" dirty="0" smtClean="0"/>
              <a:t>It will occur earliest in the simplest systems</a:t>
            </a:r>
          </a:p>
          <a:p>
            <a:pPr lvl="1"/>
            <a:r>
              <a:rPr lang="en-US" dirty="0" smtClean="0">
                <a:sym typeface="Wingdings" pitchFamily="2" charset="2"/>
              </a:rPr>
              <a:t> </a:t>
            </a:r>
            <a:r>
              <a:rPr lang="en-US" dirty="0" smtClean="0"/>
              <a:t>the pion form factor </a:t>
            </a:r>
            <a:r>
              <a:rPr lang="en-US" dirty="0" smtClean="0">
                <a:solidFill>
                  <a:schemeClr val="accent2"/>
                </a:solidFill>
              </a:rPr>
              <a:t>F</a:t>
            </a:r>
            <a:r>
              <a:rPr lang="en-US" baseline="-25000" dirty="0" smtClean="0">
                <a:solidFill>
                  <a:schemeClr val="accent2"/>
                </a:solidFill>
                <a:sym typeface="Symbol"/>
              </a:rPr>
              <a:t></a:t>
            </a:r>
            <a:r>
              <a:rPr lang="en-US" dirty="0" smtClean="0">
                <a:solidFill>
                  <a:schemeClr val="accent2"/>
                </a:solidFill>
              </a:rPr>
              <a:t>(Q</a:t>
            </a:r>
            <a:r>
              <a:rPr lang="en-US" baseline="30000" dirty="0" smtClean="0">
                <a:solidFill>
                  <a:schemeClr val="accent2"/>
                </a:solidFill>
              </a:rPr>
              <a:t>2</a:t>
            </a:r>
            <a:r>
              <a:rPr lang="en-US" dirty="0" smtClean="0">
                <a:solidFill>
                  <a:schemeClr val="accent2"/>
                </a:solidFill>
              </a:rPr>
              <a:t>)</a:t>
            </a:r>
            <a:r>
              <a:rPr lang="en-US" dirty="0" smtClean="0"/>
              <a:t> provides our best chance to</a:t>
            </a:r>
          </a:p>
          <a:p>
            <a:pPr lvl="1"/>
            <a:r>
              <a:rPr lang="en-US" dirty="0" smtClean="0"/>
              <a:t>    determine the relevant distance scale experimentally</a:t>
            </a:r>
          </a:p>
          <a:p>
            <a:endParaRPr lang="en-US" dirty="0"/>
          </a:p>
        </p:txBody>
      </p:sp>
      <p:sp>
        <p:nvSpPr>
          <p:cNvPr id="4" name="Slide Number Placeholder 3"/>
          <p:cNvSpPr>
            <a:spLocks noGrp="1"/>
          </p:cNvSpPr>
          <p:nvPr>
            <p:ph type="sldNum" sz="quarter" idx="10"/>
          </p:nvPr>
        </p:nvSpPr>
        <p:spPr>
          <a:xfrm>
            <a:off x="3963887" y="8806186"/>
            <a:ext cx="3032232" cy="463234"/>
          </a:xfrm>
          <a:prstGeom prst="rect">
            <a:avLst/>
          </a:prstGeom>
        </p:spPr>
        <p:txBody>
          <a:bodyPr lIns="91066" tIns="45533" rIns="91066" bIns="45533"/>
          <a:lstStyle/>
          <a:p>
            <a:fld id="{48FB24F2-74F6-4D0F-928B-7797E557AF2F}"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0"/>
            <a:ext cx="4860926" cy="3646488"/>
          </a:xfrm>
        </p:spPr>
      </p:sp>
      <p:sp>
        <p:nvSpPr>
          <p:cNvPr id="3" name="Notes Placeholder 2"/>
          <p:cNvSpPr>
            <a:spLocks noGrp="1"/>
          </p:cNvSpPr>
          <p:nvPr>
            <p:ph type="body" idx="1"/>
          </p:nvPr>
        </p:nvSpPr>
        <p:spPr/>
        <p:txBody>
          <a:bodyPr>
            <a:normAutofit/>
          </a:bodyPr>
          <a:lstStyle/>
          <a:p>
            <a:pPr>
              <a:buFontTx/>
              <a:buChar char="•"/>
            </a:pPr>
            <a:r>
              <a:rPr lang="en-US" dirty="0" smtClean="0"/>
              <a:t>It will occur earliest in the simplest systems</a:t>
            </a:r>
          </a:p>
          <a:p>
            <a:pPr lvl="1"/>
            <a:r>
              <a:rPr lang="en-US" dirty="0" smtClean="0">
                <a:sym typeface="Wingdings" pitchFamily="2" charset="2"/>
              </a:rPr>
              <a:t> </a:t>
            </a:r>
            <a:r>
              <a:rPr lang="en-US" dirty="0" smtClean="0"/>
              <a:t>the pion form factor </a:t>
            </a:r>
            <a:r>
              <a:rPr lang="en-US" dirty="0" smtClean="0">
                <a:solidFill>
                  <a:schemeClr val="accent2"/>
                </a:solidFill>
              </a:rPr>
              <a:t>F</a:t>
            </a:r>
            <a:r>
              <a:rPr lang="en-US" baseline="-25000" dirty="0" smtClean="0">
                <a:solidFill>
                  <a:schemeClr val="accent2"/>
                </a:solidFill>
                <a:sym typeface="Symbol"/>
              </a:rPr>
              <a:t></a:t>
            </a:r>
            <a:r>
              <a:rPr lang="en-US" dirty="0" smtClean="0">
                <a:solidFill>
                  <a:schemeClr val="accent2"/>
                </a:solidFill>
              </a:rPr>
              <a:t>(Q</a:t>
            </a:r>
            <a:r>
              <a:rPr lang="en-US" baseline="30000" dirty="0" smtClean="0">
                <a:solidFill>
                  <a:schemeClr val="accent2"/>
                </a:solidFill>
              </a:rPr>
              <a:t>2</a:t>
            </a:r>
            <a:r>
              <a:rPr lang="en-US" dirty="0" smtClean="0">
                <a:solidFill>
                  <a:schemeClr val="accent2"/>
                </a:solidFill>
              </a:rPr>
              <a:t>)</a:t>
            </a:r>
            <a:r>
              <a:rPr lang="en-US" dirty="0" smtClean="0"/>
              <a:t> provides our best chance to</a:t>
            </a:r>
          </a:p>
          <a:p>
            <a:pPr lvl="1"/>
            <a:r>
              <a:rPr lang="en-US" dirty="0" smtClean="0"/>
              <a:t>    determine the relevant distance scale experimentally</a:t>
            </a:r>
          </a:p>
          <a:p>
            <a:endParaRPr lang="en-US" dirty="0"/>
          </a:p>
        </p:txBody>
      </p:sp>
      <p:sp>
        <p:nvSpPr>
          <p:cNvPr id="4" name="Slide Number Placeholder 3"/>
          <p:cNvSpPr>
            <a:spLocks noGrp="1"/>
          </p:cNvSpPr>
          <p:nvPr>
            <p:ph type="sldNum" sz="quarter" idx="10"/>
          </p:nvPr>
        </p:nvSpPr>
        <p:spPr>
          <a:xfrm>
            <a:off x="3963887" y="8806186"/>
            <a:ext cx="3032232" cy="463234"/>
          </a:xfrm>
          <a:prstGeom prst="rect">
            <a:avLst/>
          </a:prstGeom>
        </p:spPr>
        <p:txBody>
          <a:bodyPr lIns="91066" tIns="45533" rIns="91066" bIns="45533"/>
          <a:lstStyle/>
          <a:p>
            <a:fld id="{48FB24F2-74F6-4D0F-928B-7797E557AF2F}" type="slidenum">
              <a:rPr lang="en-US" smtClean="0">
                <a:solidFill>
                  <a:prstClr val="black"/>
                </a:solidFill>
              </a:rPr>
              <a:pPr/>
              <a:t>21</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0"/>
            <a:ext cx="4860926" cy="364648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963887" y="8806186"/>
            <a:ext cx="3032232" cy="463234"/>
          </a:xfrm>
          <a:prstGeom prst="rect">
            <a:avLst/>
          </a:prstGeom>
        </p:spPr>
        <p:txBody>
          <a:bodyPr lIns="91066" tIns="45533" rIns="91066" bIns="45533"/>
          <a:lstStyle/>
          <a:p>
            <a:fld id="{48FB24F2-74F6-4D0F-928B-7797E557AF2F}"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Rot="1" noChangeAspect="1" noChangeArrowheads="1" noTextEdit="1"/>
          </p:cNvSpPr>
          <p:nvPr>
            <p:ph type="sldImg"/>
          </p:nvPr>
        </p:nvSpPr>
        <p:spPr>
          <a:xfrm>
            <a:off x="1181100" y="695325"/>
            <a:ext cx="4637088" cy="3476625"/>
          </a:xfrm>
          <a:ln/>
        </p:spPr>
      </p:sp>
      <p:sp>
        <p:nvSpPr>
          <p:cNvPr id="643075" name="Rectangle 3"/>
          <p:cNvSpPr>
            <a:spLocks noGrp="1" noChangeArrowheads="1"/>
          </p:cNvSpPr>
          <p:nvPr>
            <p:ph type="body" idx="1"/>
          </p:nvPr>
        </p:nvSpPr>
        <p:spPr>
          <a:xfrm>
            <a:off x="932286" y="4404717"/>
            <a:ext cx="5133129" cy="4171553"/>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39151" y="907367"/>
            <a:ext cx="8447649" cy="44172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000000">
                    <a:tint val="75000"/>
                  </a:srgbClr>
                </a:solidFill>
              </a:rPr>
              <a:t>Operations Review, July 19-21, 2010</a:t>
            </a:r>
            <a:endParaRPr lang="en-US" dirty="0">
              <a:solidFill>
                <a:srgbClr val="000000">
                  <a:tint val="75000"/>
                </a:srgbClr>
              </a:solidFill>
            </a:endParaRPr>
          </a:p>
        </p:txBody>
      </p:sp>
      <p:sp>
        <p:nvSpPr>
          <p:cNvPr id="4"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
        <p:nvSpPr>
          <p:cNvPr id="6" name="Rectangle 2"/>
          <p:cNvSpPr>
            <a:spLocks noGrp="1" noChangeArrowheads="1"/>
          </p:cNvSpPr>
          <p:nvPr>
            <p:ph type="title" idx="10"/>
          </p:nvPr>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xmlns="" val="42222665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41905" y="970672"/>
            <a:ext cx="409364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quarter" idx="2"/>
          </p:nvPr>
        </p:nvSpPr>
        <p:spPr>
          <a:xfrm>
            <a:off x="4648200" y="970672"/>
            <a:ext cx="3810000" cy="255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4"/>
          <p:cNvSpPr>
            <a:spLocks noGrp="1"/>
          </p:cNvSpPr>
          <p:nvPr>
            <p:ph sz="quarter" idx="3"/>
          </p:nvPr>
        </p:nvSpPr>
        <p:spPr>
          <a:xfrm>
            <a:off x="4648200" y="3523959"/>
            <a:ext cx="3810000" cy="25251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0"/>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000000">
                    <a:tint val="75000"/>
                  </a:srgbClr>
                </a:solidFill>
              </a:rPr>
              <a:t>Operations Review, July 19-21, 2010</a:t>
            </a:r>
            <a:endParaRPr lang="en-US" dirty="0">
              <a:solidFill>
                <a:srgbClr val="000000">
                  <a:tint val="75000"/>
                </a:srgbClr>
              </a:solidFill>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
        <p:nvSpPr>
          <p:cNvPr id="8" name="Rectangle 2"/>
          <p:cNvSpPr txBox="1">
            <a:spLocks noChangeArrowheads="1"/>
          </p:cNvSpPr>
          <p:nvPr userDrawn="1"/>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l" eaLnBrk="1" hangingPunct="1">
              <a:defRPr/>
            </a:pPr>
            <a:r>
              <a:rPr lang="en-US" sz="3600" b="1" kern="0" dirty="0" smtClean="0">
                <a:solidFill>
                  <a:srgbClr val="000000"/>
                </a:solidFill>
                <a:latin typeface="Arial"/>
              </a:rPr>
              <a:t>Click to edit Master title style</a:t>
            </a:r>
          </a:p>
        </p:txBody>
      </p:sp>
    </p:spTree>
    <p:extLst>
      <p:ext uri="{BB962C8B-B14F-4D97-AF65-F5344CB8AC3E}">
        <p14:creationId xmlns:p14="http://schemas.microsoft.com/office/powerpoint/2010/main" xmlns="" val="31142724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algn="l" defTabSz="457200" eaLnBrk="1" fontAlgn="auto" hangingPunct="1">
              <a:spcBef>
                <a:spcPts val="0"/>
              </a:spcBef>
              <a:spcAft>
                <a:spcPts val="0"/>
              </a:spcAft>
            </a:pPr>
            <a:endParaRPr lang="en-US" sz="1800" dirty="0">
              <a:solidFill>
                <a:srgbClr val="000000"/>
              </a:solidFill>
              <a:latin typeface="Arial"/>
            </a:endParaRPr>
          </a:p>
        </p:txBody>
      </p:sp>
      <p:sp>
        <p:nvSpPr>
          <p:cNvPr id="3" name="Footer Placeholder 2"/>
          <p:cNvSpPr>
            <a:spLocks noGrp="1"/>
          </p:cNvSpPr>
          <p:nvPr>
            <p:ph type="ftr" sz="quarter" idx="11"/>
          </p:nvPr>
        </p:nvSpPr>
        <p:spPr/>
        <p:txBody>
          <a:bodyPr/>
          <a:lstStyle/>
          <a:p>
            <a:r>
              <a:rPr lang="en-US" smtClean="0">
                <a:solidFill>
                  <a:srgbClr val="000000">
                    <a:tint val="75000"/>
                  </a:srgbClr>
                </a:solidFill>
              </a:rPr>
              <a:t>Operations Review, July 19-21, 2010</a:t>
            </a:r>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73E1DE0D-4D77-4509-A3FB-CFDB4AD4A44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xmlns="" val="7853740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235620392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1385562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25750002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3873047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41149844"/>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56191209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6473051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7463"/>
            <a:ext cx="2076450" cy="6154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463"/>
            <a:ext cx="6076950" cy="6154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4254815994"/>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423306576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07847979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7463"/>
            <a:ext cx="2076450" cy="6154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463"/>
            <a:ext cx="6076950" cy="6154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22505844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38250"/>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781425"/>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81387193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Tree>
    <p:extLst>
      <p:ext uri="{BB962C8B-B14F-4D97-AF65-F5344CB8AC3E}">
        <p14:creationId xmlns:p14="http://schemas.microsoft.com/office/powerpoint/2010/main" xmlns="" val="7908297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192744221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05872494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2846664081"/>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09184246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38250"/>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781425"/>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98968207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43162967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3930876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09012033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516079973"/>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672806210"/>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7463"/>
            <a:ext cx="2076450" cy="6154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463"/>
            <a:ext cx="6076950" cy="6154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75822667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71538" y="17463"/>
            <a:ext cx="7434262" cy="736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238250"/>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38250"/>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781425"/>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781425"/>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79029522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38250"/>
            <a:ext cx="8305800" cy="4933950"/>
          </a:xfrm>
        </p:spPr>
        <p:txBody>
          <a:bodyPr/>
          <a:lstStyle/>
          <a:p>
            <a:endParaRPr lang="en-US"/>
          </a:p>
        </p:txBody>
      </p:sp>
    </p:spTree>
    <p:extLst>
      <p:ext uri="{BB962C8B-B14F-4D97-AF65-F5344CB8AC3E}">
        <p14:creationId xmlns:p14="http://schemas.microsoft.com/office/powerpoint/2010/main" xmlns="" val="137902287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0371870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7463"/>
            <a:ext cx="8305800" cy="6154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38250"/>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781425"/>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72120821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March 25, 2005</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Kent Paschke – University of Massachusetts</a:t>
            </a:r>
          </a:p>
        </p:txBody>
      </p:sp>
    </p:spTree>
    <p:extLst>
      <p:ext uri="{BB962C8B-B14F-4D97-AF65-F5344CB8AC3E}">
        <p14:creationId xmlns:p14="http://schemas.microsoft.com/office/powerpoint/2010/main" xmlns="" val="378304105"/>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March 25, 2005</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Kent Paschke – University of Massachusetts</a:t>
            </a:r>
          </a:p>
        </p:txBody>
      </p:sp>
    </p:spTree>
    <p:extLst>
      <p:ext uri="{BB962C8B-B14F-4D97-AF65-F5344CB8AC3E}">
        <p14:creationId xmlns:p14="http://schemas.microsoft.com/office/powerpoint/2010/main" xmlns="" val="417837551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March 25, 2005</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Kent Paschke – University of Massachusetts</a:t>
            </a:r>
          </a:p>
        </p:txBody>
      </p:sp>
    </p:spTree>
    <p:extLst>
      <p:ext uri="{BB962C8B-B14F-4D97-AF65-F5344CB8AC3E}">
        <p14:creationId xmlns:p14="http://schemas.microsoft.com/office/powerpoint/2010/main" xmlns="" val="2491984753"/>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March 25, 2005</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Kent Paschke – University of Massachusetts</a:t>
            </a:r>
          </a:p>
        </p:txBody>
      </p:sp>
    </p:spTree>
    <p:extLst>
      <p:ext uri="{BB962C8B-B14F-4D97-AF65-F5344CB8AC3E}">
        <p14:creationId xmlns:p14="http://schemas.microsoft.com/office/powerpoint/2010/main" xmlns="" val="2412091384"/>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March 25, 2005</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Kent Paschke – University of Massachusetts</a:t>
            </a:r>
          </a:p>
        </p:txBody>
      </p:sp>
    </p:spTree>
    <p:extLst>
      <p:ext uri="{BB962C8B-B14F-4D97-AF65-F5344CB8AC3E}">
        <p14:creationId xmlns:p14="http://schemas.microsoft.com/office/powerpoint/2010/main" xmlns="" val="22797762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March 25, 2005</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Kent Paschke – University of Massachusetts</a:t>
            </a:r>
          </a:p>
        </p:txBody>
      </p:sp>
    </p:spTree>
    <p:extLst>
      <p:ext uri="{BB962C8B-B14F-4D97-AF65-F5344CB8AC3E}">
        <p14:creationId xmlns:p14="http://schemas.microsoft.com/office/powerpoint/2010/main" xmlns="" val="1368896623"/>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March 25, 2005</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Kent Paschke – University of Massachusetts</a:t>
            </a:r>
          </a:p>
        </p:txBody>
      </p:sp>
    </p:spTree>
    <p:extLst>
      <p:ext uri="{BB962C8B-B14F-4D97-AF65-F5344CB8AC3E}">
        <p14:creationId xmlns:p14="http://schemas.microsoft.com/office/powerpoint/2010/main" xmlns="" val="96534540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March 25, 2005</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Kent Paschke – University of Massachusetts</a:t>
            </a:r>
          </a:p>
        </p:txBody>
      </p:sp>
    </p:spTree>
    <p:extLst>
      <p:ext uri="{BB962C8B-B14F-4D97-AF65-F5344CB8AC3E}">
        <p14:creationId xmlns:p14="http://schemas.microsoft.com/office/powerpoint/2010/main" xmlns="" val="169536903"/>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March 25, 2005</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Kent Paschke – University of Massachusetts</a:t>
            </a:r>
          </a:p>
        </p:txBody>
      </p:sp>
    </p:spTree>
    <p:extLst>
      <p:ext uri="{BB962C8B-B14F-4D97-AF65-F5344CB8AC3E}">
        <p14:creationId xmlns:p14="http://schemas.microsoft.com/office/powerpoint/2010/main" xmlns="" val="170513367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16207331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March 25, 2005</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Kent Paschke – University of Massachusetts</a:t>
            </a:r>
          </a:p>
        </p:txBody>
      </p:sp>
    </p:spTree>
    <p:extLst>
      <p:ext uri="{BB962C8B-B14F-4D97-AF65-F5344CB8AC3E}">
        <p14:creationId xmlns:p14="http://schemas.microsoft.com/office/powerpoint/2010/main" xmlns="" val="50994199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March 25, 2005</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Kent Paschke – University of Massachusetts</a:t>
            </a:r>
          </a:p>
        </p:txBody>
      </p:sp>
    </p:spTree>
    <p:extLst>
      <p:ext uri="{BB962C8B-B14F-4D97-AF65-F5344CB8AC3E}">
        <p14:creationId xmlns:p14="http://schemas.microsoft.com/office/powerpoint/2010/main" xmlns="" val="252525845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21587685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288498949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40284316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78792742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1609101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1166272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75165107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09009857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0928422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7463"/>
            <a:ext cx="2076450" cy="6154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463"/>
            <a:ext cx="6076950" cy="6154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04676302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38250"/>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781425"/>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44513203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7463"/>
            <a:ext cx="8305800" cy="6154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56900423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AE8D17-30A0-405E-9E38-9DBAE3E205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042436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D5D7-76BB-4800-9D56-B0C4971F0D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303884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81FA1B-6081-49C7-B319-91F22E3684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42633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BE81BE-FAD5-4F5C-867C-E3CD958896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377261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E77D21-764F-46C6-BF39-C426218357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106947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8B464C-EACE-4205-BB8A-9CFF744FD9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8196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87717A-C348-4F33-A0A4-FAB6171C99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407481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051DD1-E868-49C3-A59E-E78189254B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4673632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EA5F7C-0F3E-4966-8212-81D25F2C5F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205771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DA7694-6A4F-4891-AE07-B8E15398B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588702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9E0573-1745-4305-96D7-499778808F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2786078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224E235-93B1-40A7-9A64-83D596B32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562685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473568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9927610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39797640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8200"/>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7297776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687863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6089056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795406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783040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0814039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6485297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830848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291432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838200"/>
            <a:ext cx="8229600" cy="5287963"/>
          </a:xfrm>
        </p:spPr>
        <p:txBody>
          <a:bodyPr/>
          <a:lstStyle/>
          <a:p>
            <a:pPr lvl="0"/>
            <a:endParaRPr lang="en-US" noProof="0" dirty="0"/>
          </a:p>
        </p:txBody>
      </p:sp>
    </p:spTree>
    <p:extLst>
      <p:ext uri="{BB962C8B-B14F-4D97-AF65-F5344CB8AC3E}">
        <p14:creationId xmlns:p14="http://schemas.microsoft.com/office/powerpoint/2010/main" xmlns="" val="969663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6379819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223896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30088987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8200"/>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6587610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1227978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7256228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02225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524740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6500605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7436355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441671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5523514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838200"/>
            <a:ext cx="8229600" cy="5287963"/>
          </a:xfrm>
        </p:spPr>
        <p:txBody>
          <a:bodyPr/>
          <a:lstStyle/>
          <a:p>
            <a:pPr lvl="0"/>
            <a:endParaRPr lang="en-US" noProof="0"/>
          </a:p>
        </p:txBody>
      </p:sp>
    </p:spTree>
    <p:extLst>
      <p:ext uri="{BB962C8B-B14F-4D97-AF65-F5344CB8AC3E}">
        <p14:creationId xmlns:p14="http://schemas.microsoft.com/office/powerpoint/2010/main" xmlns="" val="23056211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229600" cy="6126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7288937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409949506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74718812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213402027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00226731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04334705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4024302314"/>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2636371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82912331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40975126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14428195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7463"/>
            <a:ext cx="2076450" cy="6154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463"/>
            <a:ext cx="6076950" cy="6154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26269051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38250"/>
            <a:ext cx="8305800" cy="4933950"/>
          </a:xfrm>
        </p:spPr>
        <p:txBody>
          <a:bodyPr/>
          <a:lstStyle/>
          <a:p>
            <a:pPr lvl="0"/>
            <a:endParaRPr lang="en-US" noProof="0" smtClean="0"/>
          </a:p>
        </p:txBody>
      </p:sp>
    </p:spTree>
    <p:extLst>
      <p:ext uri="{BB962C8B-B14F-4D97-AF65-F5344CB8AC3E}">
        <p14:creationId xmlns:p14="http://schemas.microsoft.com/office/powerpoint/2010/main" xmlns="" val="1945307238"/>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05657185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2967430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lvl1pPr>
              <a:defRPr i="1">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914400"/>
            <a:ext cx="8305800" cy="5410200"/>
          </a:xfrm>
        </p:spPr>
        <p:txBody>
          <a:bodyPr/>
          <a:lstStyle>
            <a:lvl1pPr>
              <a:defRPr>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buFont typeface="Arial" pitchFamily="34" charset="0"/>
              <a:buChar char="•"/>
              <a:defRPr sz="1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8006158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42917455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7620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3604842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907602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5734836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631600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5"/>
          <p:cNvSpPr txBox="1">
            <a:spLocks noChangeArrowheads="1"/>
          </p:cNvSpPr>
          <p:nvPr userDrawn="1"/>
        </p:nvSpPr>
        <p:spPr bwMode="auto">
          <a:xfrm>
            <a:off x="1066800" y="6597134"/>
            <a:ext cx="3962400" cy="215444"/>
          </a:xfrm>
          <a:prstGeom prst="rect">
            <a:avLst/>
          </a:prstGeom>
          <a:noFill/>
          <a:ln w="9525">
            <a:noFill/>
            <a:miter lim="800000"/>
            <a:headEnd/>
            <a:tailEnd/>
          </a:ln>
          <a:effectLst/>
        </p:spPr>
        <p:txBody>
          <a:bodyPr wrap="square">
            <a:spAutoFit/>
          </a:bodyPr>
          <a:lstStyle/>
          <a:p>
            <a:pPr algn="r" eaLnBrk="1" hangingPunct="1">
              <a:spcBef>
                <a:spcPct val="50000"/>
              </a:spcBef>
              <a:defRPr/>
            </a:pPr>
            <a:r>
              <a:rPr lang="en-US" sz="800" i="1" dirty="0" smtClean="0">
                <a:solidFill>
                  <a:srgbClr val="FFFFFF"/>
                </a:solidFill>
                <a:latin typeface="Arial" charset="0"/>
                <a:cs typeface="Arial" charset="0"/>
              </a:rPr>
              <a:t>S&amp;T Review   May 2012                                         Page </a:t>
            </a:r>
            <a:fld id="{90D66C53-FD60-4B76-87AB-8CA91569D26A}" type="slidenum">
              <a:rPr lang="en-US" sz="800" i="1">
                <a:solidFill>
                  <a:srgbClr val="FFFFFF"/>
                </a:solidFill>
                <a:latin typeface="Arial" charset="0"/>
                <a:cs typeface="Arial" charset="0"/>
              </a:rPr>
              <a:pPr algn="r" eaLnBrk="1" hangingPunct="1">
                <a:spcBef>
                  <a:spcPct val="50000"/>
                </a:spcBef>
                <a:defRPr/>
              </a:pPr>
              <a:t>‹#›</a:t>
            </a:fld>
            <a:endParaRPr lang="en-US" sz="800" dirty="0">
              <a:solidFill>
                <a:srgbClr val="FFFFFF"/>
              </a:solidFill>
              <a:latin typeface="Arial" charset="0"/>
              <a:cs typeface="Arial" charset="0"/>
            </a:endParaRPr>
          </a:p>
        </p:txBody>
      </p:sp>
    </p:spTree>
    <p:extLst>
      <p:ext uri="{BB962C8B-B14F-4D97-AF65-F5344CB8AC3E}">
        <p14:creationId xmlns:p14="http://schemas.microsoft.com/office/powerpoint/2010/main" xmlns="" val="10778817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Text Box 5"/>
          <p:cNvSpPr txBox="1">
            <a:spLocks noChangeArrowheads="1"/>
          </p:cNvSpPr>
          <p:nvPr userDrawn="1"/>
        </p:nvSpPr>
        <p:spPr bwMode="auto">
          <a:xfrm>
            <a:off x="1066800" y="6597134"/>
            <a:ext cx="3962400" cy="215444"/>
          </a:xfrm>
          <a:prstGeom prst="rect">
            <a:avLst/>
          </a:prstGeom>
          <a:noFill/>
          <a:ln w="9525">
            <a:noFill/>
            <a:miter lim="800000"/>
            <a:headEnd/>
            <a:tailEnd/>
          </a:ln>
          <a:effectLst/>
        </p:spPr>
        <p:txBody>
          <a:bodyPr wrap="square">
            <a:spAutoFit/>
          </a:bodyPr>
          <a:lstStyle/>
          <a:p>
            <a:pPr algn="r" eaLnBrk="1" hangingPunct="1">
              <a:spcBef>
                <a:spcPct val="50000"/>
              </a:spcBef>
              <a:defRPr/>
            </a:pPr>
            <a:r>
              <a:rPr lang="en-US" sz="800" i="1" dirty="0" smtClean="0">
                <a:solidFill>
                  <a:srgbClr val="FFFFFF"/>
                </a:solidFill>
                <a:latin typeface="Arial" charset="0"/>
                <a:cs typeface="Arial" charset="0"/>
              </a:rPr>
              <a:t>S&amp;T Review   May 2012                                         Page </a:t>
            </a:r>
            <a:fld id="{90D66C53-FD60-4B76-87AB-8CA91569D26A}" type="slidenum">
              <a:rPr lang="en-US" sz="800" i="1">
                <a:solidFill>
                  <a:srgbClr val="FFFFFF"/>
                </a:solidFill>
                <a:latin typeface="Arial" charset="0"/>
                <a:cs typeface="Arial" charset="0"/>
              </a:rPr>
              <a:pPr algn="r" eaLnBrk="1" hangingPunct="1">
                <a:spcBef>
                  <a:spcPct val="50000"/>
                </a:spcBef>
                <a:defRPr/>
              </a:pPr>
              <a:t>‹#›</a:t>
            </a:fld>
            <a:endParaRPr lang="en-US" sz="800" dirty="0">
              <a:solidFill>
                <a:srgbClr val="FFFFFF"/>
              </a:solidFill>
              <a:latin typeface="Arial" charset="0"/>
              <a:cs typeface="Arial" charset="0"/>
            </a:endParaRPr>
          </a:p>
        </p:txBody>
      </p:sp>
    </p:spTree>
    <p:extLst>
      <p:ext uri="{BB962C8B-B14F-4D97-AF65-F5344CB8AC3E}">
        <p14:creationId xmlns:p14="http://schemas.microsoft.com/office/powerpoint/2010/main" xmlns="" val="39365722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5"/>
          <p:cNvSpPr txBox="1">
            <a:spLocks noChangeArrowheads="1"/>
          </p:cNvSpPr>
          <p:nvPr userDrawn="1"/>
        </p:nvSpPr>
        <p:spPr bwMode="auto">
          <a:xfrm>
            <a:off x="1066800" y="6597134"/>
            <a:ext cx="3962400" cy="215444"/>
          </a:xfrm>
          <a:prstGeom prst="rect">
            <a:avLst/>
          </a:prstGeom>
          <a:noFill/>
          <a:ln w="9525">
            <a:noFill/>
            <a:miter lim="800000"/>
            <a:headEnd/>
            <a:tailEnd/>
          </a:ln>
          <a:effectLst/>
        </p:spPr>
        <p:txBody>
          <a:bodyPr wrap="square">
            <a:spAutoFit/>
          </a:bodyPr>
          <a:lstStyle/>
          <a:p>
            <a:pPr algn="r" eaLnBrk="1" hangingPunct="1">
              <a:spcBef>
                <a:spcPct val="50000"/>
              </a:spcBef>
              <a:defRPr/>
            </a:pPr>
            <a:r>
              <a:rPr lang="en-US" sz="800" i="1" dirty="0" smtClean="0">
                <a:solidFill>
                  <a:srgbClr val="FFFFFF"/>
                </a:solidFill>
                <a:latin typeface="Arial" charset="0"/>
                <a:cs typeface="Arial" charset="0"/>
              </a:rPr>
              <a:t>S&amp;T Review   May 2012                                         Page </a:t>
            </a:r>
            <a:fld id="{90D66C53-FD60-4B76-87AB-8CA91569D26A}" type="slidenum">
              <a:rPr lang="en-US" sz="800" i="1">
                <a:solidFill>
                  <a:srgbClr val="FFFFFF"/>
                </a:solidFill>
                <a:latin typeface="Arial" charset="0"/>
                <a:cs typeface="Arial" charset="0"/>
              </a:rPr>
              <a:pPr algn="r" eaLnBrk="1" hangingPunct="1">
                <a:spcBef>
                  <a:spcPct val="50000"/>
                </a:spcBef>
                <a:defRPr/>
              </a:pPr>
              <a:t>‹#›</a:t>
            </a:fld>
            <a:endParaRPr lang="en-US" sz="800" dirty="0">
              <a:solidFill>
                <a:srgbClr val="FFFFFF"/>
              </a:solidFill>
              <a:latin typeface="Arial" charset="0"/>
              <a:cs typeface="Arial" charset="0"/>
            </a:endParaRPr>
          </a:p>
        </p:txBody>
      </p:sp>
    </p:spTree>
    <p:extLst>
      <p:ext uri="{BB962C8B-B14F-4D97-AF65-F5344CB8AC3E}">
        <p14:creationId xmlns:p14="http://schemas.microsoft.com/office/powerpoint/2010/main" xmlns="" val="25549015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5"/>
          <p:cNvSpPr txBox="1">
            <a:spLocks noChangeArrowheads="1"/>
          </p:cNvSpPr>
          <p:nvPr userDrawn="1"/>
        </p:nvSpPr>
        <p:spPr bwMode="auto">
          <a:xfrm>
            <a:off x="1066800" y="6597134"/>
            <a:ext cx="3962400" cy="215444"/>
          </a:xfrm>
          <a:prstGeom prst="rect">
            <a:avLst/>
          </a:prstGeom>
          <a:noFill/>
          <a:ln w="9525">
            <a:noFill/>
            <a:miter lim="800000"/>
            <a:headEnd/>
            <a:tailEnd/>
          </a:ln>
          <a:effectLst/>
        </p:spPr>
        <p:txBody>
          <a:bodyPr wrap="square">
            <a:spAutoFit/>
          </a:bodyPr>
          <a:lstStyle/>
          <a:p>
            <a:pPr algn="r" eaLnBrk="1" hangingPunct="1">
              <a:spcBef>
                <a:spcPct val="50000"/>
              </a:spcBef>
              <a:defRPr/>
            </a:pPr>
            <a:r>
              <a:rPr lang="en-US" sz="800" i="1" dirty="0" smtClean="0">
                <a:solidFill>
                  <a:srgbClr val="FFFFFF"/>
                </a:solidFill>
                <a:latin typeface="Arial" charset="0"/>
                <a:cs typeface="Arial" charset="0"/>
              </a:rPr>
              <a:t>S&amp;T Review   May 2012                                         Page </a:t>
            </a:r>
            <a:fld id="{90D66C53-FD60-4B76-87AB-8CA91569D26A}" type="slidenum">
              <a:rPr lang="en-US" sz="800" i="1">
                <a:solidFill>
                  <a:srgbClr val="FFFFFF"/>
                </a:solidFill>
                <a:latin typeface="Arial" charset="0"/>
                <a:cs typeface="Arial" charset="0"/>
              </a:rPr>
              <a:pPr algn="r" eaLnBrk="1" hangingPunct="1">
                <a:spcBef>
                  <a:spcPct val="50000"/>
                </a:spcBef>
                <a:defRPr/>
              </a:pPr>
              <a:t>‹#›</a:t>
            </a:fld>
            <a:endParaRPr lang="en-US" sz="800" dirty="0">
              <a:solidFill>
                <a:srgbClr val="FFFFFF"/>
              </a:solidFill>
              <a:latin typeface="Arial" charset="0"/>
              <a:cs typeface="Arial" charset="0"/>
            </a:endParaRPr>
          </a:p>
        </p:txBody>
      </p:sp>
    </p:spTree>
    <p:extLst>
      <p:ext uri="{BB962C8B-B14F-4D97-AF65-F5344CB8AC3E}">
        <p14:creationId xmlns:p14="http://schemas.microsoft.com/office/powerpoint/2010/main" xmlns="" val="78256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81000" y="990600"/>
            <a:ext cx="8229600" cy="5257800"/>
          </a:xfrm>
        </p:spPr>
        <p:txBody>
          <a:bodyPr/>
          <a:lstStyle/>
          <a:p>
            <a:pPr lvl="0"/>
            <a:endParaRPr lang="en-US" noProof="0" smtClean="0"/>
          </a:p>
        </p:txBody>
      </p:sp>
      <p:sp>
        <p:nvSpPr>
          <p:cNvPr id="4" name="Text Box 5"/>
          <p:cNvSpPr txBox="1">
            <a:spLocks noChangeArrowheads="1"/>
          </p:cNvSpPr>
          <p:nvPr userDrawn="1"/>
        </p:nvSpPr>
        <p:spPr bwMode="auto">
          <a:xfrm>
            <a:off x="1066800" y="6597134"/>
            <a:ext cx="3962400" cy="215444"/>
          </a:xfrm>
          <a:prstGeom prst="rect">
            <a:avLst/>
          </a:prstGeom>
          <a:noFill/>
          <a:ln w="9525">
            <a:noFill/>
            <a:miter lim="800000"/>
            <a:headEnd/>
            <a:tailEnd/>
          </a:ln>
          <a:effectLst/>
        </p:spPr>
        <p:txBody>
          <a:bodyPr wrap="square">
            <a:spAutoFit/>
          </a:bodyPr>
          <a:lstStyle/>
          <a:p>
            <a:pPr algn="r" eaLnBrk="1" hangingPunct="1">
              <a:spcBef>
                <a:spcPct val="50000"/>
              </a:spcBef>
              <a:defRPr/>
            </a:pPr>
            <a:r>
              <a:rPr lang="en-US" sz="800" i="1" dirty="0" smtClean="0">
                <a:solidFill>
                  <a:srgbClr val="FFFFFF"/>
                </a:solidFill>
                <a:latin typeface="Arial" charset="0"/>
                <a:cs typeface="Arial" charset="0"/>
              </a:rPr>
              <a:t>S&amp;T Review   May 2012                                         Page </a:t>
            </a:r>
            <a:fld id="{90D66C53-FD60-4B76-87AB-8CA91569D26A}" type="slidenum">
              <a:rPr lang="en-US" sz="800" i="1">
                <a:solidFill>
                  <a:srgbClr val="FFFFFF"/>
                </a:solidFill>
                <a:latin typeface="Arial" charset="0"/>
                <a:cs typeface="Arial" charset="0"/>
              </a:rPr>
              <a:pPr algn="r" eaLnBrk="1" hangingPunct="1">
                <a:spcBef>
                  <a:spcPct val="50000"/>
                </a:spcBef>
                <a:defRPr/>
              </a:pPr>
              <a:t>‹#›</a:t>
            </a:fld>
            <a:endParaRPr lang="en-US" sz="800" dirty="0">
              <a:solidFill>
                <a:srgbClr val="FFFFFF"/>
              </a:solidFill>
              <a:latin typeface="Arial" charset="0"/>
              <a:cs typeface="Arial" charset="0"/>
            </a:endParaRPr>
          </a:p>
        </p:txBody>
      </p:sp>
    </p:spTree>
    <p:extLst>
      <p:ext uri="{BB962C8B-B14F-4D97-AF65-F5344CB8AC3E}">
        <p14:creationId xmlns:p14="http://schemas.microsoft.com/office/powerpoint/2010/main" xmlns="" val="36761195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19909"/>
            <a:ext cx="7772400" cy="2580542"/>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13508712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41906" y="922323"/>
            <a:ext cx="8897440" cy="43671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000000">
                    <a:tint val="75000"/>
                  </a:srgbClr>
                </a:solidFill>
              </a:rPr>
              <a:t>Operations Review, July 19-21, 2010</a:t>
            </a:r>
            <a:endParaRPr lang="en-US" dirty="0">
              <a:solidFill>
                <a:srgbClr val="000000">
                  <a:tint val="75000"/>
                </a:srgbClr>
              </a:solidFill>
            </a:endParaRPr>
          </a:p>
        </p:txBody>
      </p:sp>
      <p:sp>
        <p:nvSpPr>
          <p:cNvPr id="5"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Tree>
    <p:extLst>
      <p:ext uri="{BB962C8B-B14F-4D97-AF65-F5344CB8AC3E}">
        <p14:creationId xmlns:p14="http://schemas.microsoft.com/office/powerpoint/2010/main" xmlns="" val="38898105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7341" y="921434"/>
            <a:ext cx="4205013"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5517" y="921434"/>
            <a:ext cx="4111283"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000000">
                    <a:tint val="75000"/>
                  </a:srgbClr>
                </a:solidFill>
              </a:rPr>
              <a:t>Operations Review, July 19-21, 2010</a:t>
            </a:r>
            <a:endParaRPr lang="en-US" dirty="0">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Tree>
    <p:extLst>
      <p:ext uri="{BB962C8B-B14F-4D97-AF65-F5344CB8AC3E}">
        <p14:creationId xmlns:p14="http://schemas.microsoft.com/office/powerpoint/2010/main" xmlns="" val="11109115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3682" y="907366"/>
            <a:ext cx="4135145" cy="72630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505650" y="907366"/>
            <a:ext cx="4181150" cy="72630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Footer Placeholder 4"/>
          <p:cNvSpPr>
            <a:spLocks noGrp="1"/>
          </p:cNvSpPr>
          <p:nvPr>
            <p:ph type="ftr" sz="quarter" idx="10"/>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000000">
                    <a:tint val="75000"/>
                  </a:srgbClr>
                </a:solidFill>
              </a:rPr>
              <a:t>Operations Review, July 19-21, 2010</a:t>
            </a:r>
            <a:endParaRPr lang="en-US" dirty="0">
              <a:solidFill>
                <a:srgbClr val="000000">
                  <a:tint val="75000"/>
                </a:srgbClr>
              </a:solidFill>
            </a:endParaRPr>
          </a:p>
        </p:txBody>
      </p:sp>
      <p:sp>
        <p:nvSpPr>
          <p:cNvPr id="8" name="Slide Number Placeholder 5"/>
          <p:cNvSpPr>
            <a:spLocks noGrp="1"/>
          </p:cNvSpPr>
          <p:nvPr>
            <p:ph type="sldNum" sz="quarter" idx="11"/>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
        <p:nvSpPr>
          <p:cNvPr id="10" name="Title 1"/>
          <p:cNvSpPr txBox="1">
            <a:spLocks/>
          </p:cNvSpPr>
          <p:nvPr userDrawn="1"/>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l" eaLnBrk="1" hangingPunct="1">
              <a:defRPr/>
            </a:pPr>
            <a:r>
              <a:rPr lang="en-US" sz="3600" b="1" kern="0" dirty="0" smtClean="0">
                <a:solidFill>
                  <a:srgbClr val="000000"/>
                </a:solidFill>
                <a:latin typeface="Arial"/>
              </a:rPr>
              <a:t>Click to edit Master title style</a:t>
            </a:r>
            <a:endParaRPr lang="en-US" sz="3600" b="1" kern="0" dirty="0">
              <a:solidFill>
                <a:srgbClr val="000000"/>
              </a:solidFill>
              <a:latin typeface="Arial"/>
            </a:endParaRPr>
          </a:p>
        </p:txBody>
      </p:sp>
      <p:sp>
        <p:nvSpPr>
          <p:cNvPr id="9" name="Content Placeholder 2"/>
          <p:cNvSpPr>
            <a:spLocks noGrp="1"/>
          </p:cNvSpPr>
          <p:nvPr>
            <p:ph sz="half" idx="12"/>
          </p:nvPr>
        </p:nvSpPr>
        <p:spPr>
          <a:xfrm>
            <a:off x="303682" y="1633673"/>
            <a:ext cx="4135145" cy="384569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sz="half" idx="13"/>
          </p:nvPr>
        </p:nvSpPr>
        <p:spPr>
          <a:xfrm>
            <a:off x="4505651" y="1633673"/>
            <a:ext cx="4181150" cy="384569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684761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000000">
                    <a:tint val="75000"/>
                  </a:srgbClr>
                </a:solidFill>
              </a:rPr>
              <a:t>Operations Review, July 19-21, 2010</a:t>
            </a:r>
            <a:endParaRPr lang="en-US" dirty="0">
              <a:solidFill>
                <a:srgbClr val="000000">
                  <a:tint val="75000"/>
                </a:srgbClr>
              </a:solidFill>
            </a:endParaRPr>
          </a:p>
        </p:txBody>
      </p:sp>
      <p:sp>
        <p:nvSpPr>
          <p:cNvPr id="4"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Tree>
    <p:extLst>
      <p:ext uri="{BB962C8B-B14F-4D97-AF65-F5344CB8AC3E}">
        <p14:creationId xmlns:p14="http://schemas.microsoft.com/office/powerpoint/2010/main" xmlns="" val="19428775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93213"/>
            <a:ext cx="3008313" cy="970952"/>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893213"/>
            <a:ext cx="5111750" cy="53173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864165"/>
            <a:ext cx="3008313" cy="39809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000000">
                    <a:tint val="75000"/>
                  </a:srgbClr>
                </a:solidFill>
              </a:rPr>
              <a:t>Operations Review, July 19-21, 2010</a:t>
            </a:r>
            <a:endParaRPr lang="en-US" dirty="0">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
        <p:nvSpPr>
          <p:cNvPr id="7" name="Title 1"/>
          <p:cNvSpPr txBox="1">
            <a:spLocks/>
          </p:cNvSpPr>
          <p:nvPr userDrawn="1"/>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l" eaLnBrk="1" hangingPunct="1">
              <a:defRPr/>
            </a:pPr>
            <a:r>
              <a:rPr lang="en-US" sz="3600" b="1" kern="0" dirty="0" smtClean="0">
                <a:solidFill>
                  <a:srgbClr val="000000"/>
                </a:solidFill>
                <a:latin typeface="Arial"/>
              </a:rPr>
              <a:t>Click to edit Master title style</a:t>
            </a:r>
            <a:endParaRPr lang="en-US" sz="3600" b="1" kern="0" dirty="0">
              <a:solidFill>
                <a:srgbClr val="000000"/>
              </a:solidFill>
              <a:latin typeface="Arial"/>
            </a:endParaRPr>
          </a:p>
        </p:txBody>
      </p:sp>
    </p:spTree>
    <p:extLst>
      <p:ext uri="{BB962C8B-B14F-4D97-AF65-F5344CB8AC3E}">
        <p14:creationId xmlns:p14="http://schemas.microsoft.com/office/powerpoint/2010/main" xmlns="" val="2667805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881831"/>
            <a:ext cx="5486400" cy="39187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000000">
                    <a:tint val="75000"/>
                  </a:srgbClr>
                </a:solidFill>
              </a:rPr>
              <a:t>Operations Review, July 19-21, 2010</a:t>
            </a:r>
            <a:endParaRPr lang="en-US" dirty="0">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Tree>
    <p:extLst>
      <p:ext uri="{BB962C8B-B14F-4D97-AF65-F5344CB8AC3E}">
        <p14:creationId xmlns:p14="http://schemas.microsoft.com/office/powerpoint/2010/main" xmlns="" val="15272108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rot="16200000">
            <a:off x="2271890" y="-1104270"/>
            <a:ext cx="4417342" cy="84124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000000">
                    <a:tint val="75000"/>
                  </a:srgbClr>
                </a:solidFill>
              </a:rPr>
              <a:t>Operations Review, July 19-21, 2010</a:t>
            </a:r>
            <a:endParaRPr lang="en-US" dirty="0">
              <a:solidFill>
                <a:srgbClr val="000000">
                  <a:tint val="75000"/>
                </a:srgbClr>
              </a:solidFill>
            </a:endParaRPr>
          </a:p>
        </p:txBody>
      </p:sp>
      <p:sp>
        <p:nvSpPr>
          <p:cNvPr id="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Tree>
    <p:extLst>
      <p:ext uri="{BB962C8B-B14F-4D97-AF65-F5344CB8AC3E}">
        <p14:creationId xmlns:p14="http://schemas.microsoft.com/office/powerpoint/2010/main" xmlns="" val="35080571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267286" y="893298"/>
            <a:ext cx="8190914" cy="4705729"/>
          </a:xfrm>
        </p:spPr>
        <p:txBody>
          <a:bodyPr/>
          <a:lstStyle/>
          <a:p>
            <a:pPr lvl="0"/>
            <a:r>
              <a:rPr lang="en-US" noProof="0" dirty="0" smtClean="0"/>
              <a:t>Click icon to add table</a:t>
            </a:r>
          </a:p>
        </p:txBody>
      </p:sp>
      <p:sp>
        <p:nvSpPr>
          <p:cNvPr id="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000000">
                    <a:tint val="75000"/>
                  </a:srgbClr>
                </a:solidFill>
              </a:rPr>
              <a:t>Operations Review, July 19-21, 2010</a:t>
            </a:r>
            <a:endParaRPr lang="en-US" dirty="0">
              <a:solidFill>
                <a:srgbClr val="000000">
                  <a:tint val="75000"/>
                </a:srgbClr>
              </a:solidFill>
            </a:endParaRPr>
          </a:p>
        </p:txBody>
      </p:sp>
      <p:sp>
        <p:nvSpPr>
          <p:cNvPr id="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
        <p:nvSpPr>
          <p:cNvPr id="6" name="Title 1"/>
          <p:cNvSpPr txBox="1">
            <a:spLocks/>
          </p:cNvSpPr>
          <p:nvPr userDrawn="1"/>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l" eaLnBrk="1" hangingPunct="1">
              <a:defRPr/>
            </a:pPr>
            <a:r>
              <a:rPr lang="en-US" sz="3600" b="1" kern="0" dirty="0" smtClean="0">
                <a:solidFill>
                  <a:srgbClr val="000000"/>
                </a:solidFill>
                <a:latin typeface="Arial"/>
              </a:rPr>
              <a:t>Click to edit Master title style</a:t>
            </a:r>
            <a:endParaRPr lang="en-US" sz="3600" b="1" kern="0" dirty="0">
              <a:solidFill>
                <a:srgbClr val="000000"/>
              </a:solidFill>
              <a:latin typeface="Arial"/>
            </a:endParaRPr>
          </a:p>
        </p:txBody>
      </p:sp>
    </p:spTree>
    <p:extLst>
      <p:ext uri="{BB962C8B-B14F-4D97-AF65-F5344CB8AC3E}">
        <p14:creationId xmlns:p14="http://schemas.microsoft.com/office/powerpoint/2010/main" xmlns="" val="1365217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6" Type="http://schemas.openxmlformats.org/officeDocument/2006/relationships/theme" Target="../theme/theme10.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1.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3.png"/><Relationship Id="rId2" Type="http://schemas.openxmlformats.org/officeDocument/2006/relationships/slideLayout" Target="../slideLayouts/slideLayout40.xml"/><Relationship Id="rId16" Type="http://schemas.openxmlformats.org/officeDocument/2006/relationships/image" Target="../media/image2.jpe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image" Target="../media/image3.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image" Target="../media/image2.jpeg"/><Relationship Id="rId2" Type="http://schemas.openxmlformats.org/officeDocument/2006/relationships/slideLayout" Target="../slideLayouts/slideLayout53.xml"/><Relationship Id="rId16" Type="http://schemas.openxmlformats.org/officeDocument/2006/relationships/image" Target="../media/image1.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7.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6"/>
          <p:cNvSpPr>
            <a:spLocks noGrp="1" noChangeArrowheads="1"/>
          </p:cNvSpPr>
          <p:nvPr>
            <p:ph type="title"/>
          </p:nvPr>
        </p:nvSpPr>
        <p:spPr bwMode="auto">
          <a:xfrm>
            <a:off x="871538" y="17463"/>
            <a:ext cx="7434262" cy="7366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15363" name="Rectangle 14"/>
          <p:cNvSpPr>
            <a:spLocks noGrp="1" noChangeArrowheads="1"/>
          </p:cNvSpPr>
          <p:nvPr>
            <p:ph type="body" idx="1"/>
          </p:nvPr>
        </p:nvSpPr>
        <p:spPr bwMode="auto">
          <a:xfrm>
            <a:off x="457200" y="1238250"/>
            <a:ext cx="8305800" cy="493395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49" name="Text Box 25"/>
          <p:cNvSpPr txBox="1">
            <a:spLocks noChangeArrowheads="1"/>
          </p:cNvSpPr>
          <p:nvPr/>
        </p:nvSpPr>
        <p:spPr bwMode="auto">
          <a:xfrm>
            <a:off x="533400" y="6238875"/>
            <a:ext cx="1676400" cy="381000"/>
          </a:xfrm>
          <a:prstGeom prst="rect">
            <a:avLst/>
          </a:prstGeom>
          <a:noFill/>
          <a:ln w="12700">
            <a:noFill/>
            <a:miter lim="800000"/>
            <a:headEnd/>
            <a:tailEnd/>
          </a:ln>
          <a:effectLst/>
        </p:spPr>
        <p:txBody>
          <a:bodyPr lIns="90487" tIns="44450" rIns="90487" bIns="44450">
            <a:spAutoFit/>
          </a:bodyPr>
          <a:lstStyle/>
          <a:p>
            <a:pPr algn="l">
              <a:lnSpc>
                <a:spcPct val="80000"/>
              </a:lnSpc>
              <a:spcBef>
                <a:spcPct val="50000"/>
              </a:spcBef>
              <a:buFont typeface="Times" pitchFamily="50" charset="0"/>
              <a:buNone/>
              <a:defRPr/>
            </a:pPr>
            <a:endParaRPr lang="en-US" sz="2400" b="1">
              <a:solidFill>
                <a:schemeClr val="tx1"/>
              </a:solidFill>
              <a:latin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iming>
    <p:tnLst>
      <p:par>
        <p:cTn id="1" dur="indefinite" restart="never" nodeType="tmRoot"/>
      </p:par>
    </p:tnLst>
  </p:timing>
  <p:txStyles>
    <p:title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defRPr>
      </a:lvl2pPr>
      <a:lvl3pPr algn="ctr" rtl="0" eaLnBrk="0" fontAlgn="base" hangingPunct="0">
        <a:spcBef>
          <a:spcPct val="0"/>
        </a:spcBef>
        <a:spcAft>
          <a:spcPct val="0"/>
        </a:spcAft>
        <a:defRPr sz="3200" b="1">
          <a:solidFill>
            <a:schemeClr val="hlink"/>
          </a:solidFill>
          <a:latin typeface="Arial" charset="0"/>
        </a:defRPr>
      </a:lvl3pPr>
      <a:lvl4pPr algn="ctr" rtl="0" eaLnBrk="0" fontAlgn="base" hangingPunct="0">
        <a:spcBef>
          <a:spcPct val="0"/>
        </a:spcBef>
        <a:spcAft>
          <a:spcPct val="0"/>
        </a:spcAft>
        <a:defRPr sz="3200" b="1">
          <a:solidFill>
            <a:schemeClr val="hlink"/>
          </a:solidFill>
          <a:latin typeface="Arial" charset="0"/>
        </a:defRPr>
      </a:lvl4pPr>
      <a:lvl5pPr algn="ctr" rtl="0" eaLnBrk="0" fontAlgn="base" hangingPunct="0">
        <a:spcBef>
          <a:spcPct val="0"/>
        </a:spcBef>
        <a:spcAft>
          <a:spcPct val="0"/>
        </a:spcAft>
        <a:defRPr sz="3200" b="1">
          <a:solidFill>
            <a:schemeClr val="hlink"/>
          </a:solidFill>
          <a:latin typeface="Arial" charset="0"/>
        </a:defRPr>
      </a:lvl5pPr>
      <a:lvl6pPr marL="457200" algn="ctr" rtl="0" eaLnBrk="0" fontAlgn="base" hangingPunct="0">
        <a:spcBef>
          <a:spcPct val="0"/>
        </a:spcBef>
        <a:spcAft>
          <a:spcPct val="0"/>
        </a:spcAft>
        <a:defRPr sz="3200" b="1">
          <a:solidFill>
            <a:schemeClr val="hlink"/>
          </a:solidFill>
          <a:latin typeface="Arial" charset="0"/>
        </a:defRPr>
      </a:lvl6pPr>
      <a:lvl7pPr marL="914400" algn="ctr" rtl="0" eaLnBrk="0" fontAlgn="base" hangingPunct="0">
        <a:spcBef>
          <a:spcPct val="0"/>
        </a:spcBef>
        <a:spcAft>
          <a:spcPct val="0"/>
        </a:spcAft>
        <a:defRPr sz="3200" b="1">
          <a:solidFill>
            <a:schemeClr val="hlink"/>
          </a:solidFill>
          <a:latin typeface="Arial" charset="0"/>
        </a:defRPr>
      </a:lvl7pPr>
      <a:lvl8pPr marL="1371600" algn="ctr" rtl="0" eaLnBrk="0" fontAlgn="base" hangingPunct="0">
        <a:spcBef>
          <a:spcPct val="0"/>
        </a:spcBef>
        <a:spcAft>
          <a:spcPct val="0"/>
        </a:spcAft>
        <a:defRPr sz="3200" b="1">
          <a:solidFill>
            <a:schemeClr val="hlink"/>
          </a:solidFill>
          <a:latin typeface="Arial" charset="0"/>
        </a:defRPr>
      </a:lvl8pPr>
      <a:lvl9pPr marL="1828800" algn="ctr" rtl="0" eaLnBrk="0" fontAlgn="base" hangingPunct="0">
        <a:spcBef>
          <a:spcPct val="0"/>
        </a:spcBef>
        <a:spcAft>
          <a:spcPct val="0"/>
        </a:spcAft>
        <a:defRPr sz="3200" b="1">
          <a:solidFill>
            <a:schemeClr val="hlink"/>
          </a:solidFill>
          <a:latin typeface="Arial" charset="0"/>
        </a:defRPr>
      </a:lvl9pPr>
    </p:titleStyle>
    <p:bodyStyle>
      <a:lvl1pPr marL="228600" indent="-228600" algn="l" rtl="0" eaLnBrk="0" fontAlgn="base" hangingPunct="0">
        <a:spcBef>
          <a:spcPct val="20000"/>
        </a:spcBef>
        <a:spcAft>
          <a:spcPct val="0"/>
        </a:spcAft>
        <a:buFont typeface="Times" pitchFamily="50" charset="0"/>
        <a:buChar char="•"/>
        <a:defRPr sz="2400">
          <a:solidFill>
            <a:schemeClr val="tx1"/>
          </a:solidFill>
          <a:latin typeface="+mn-lt"/>
          <a:ea typeface="+mn-ea"/>
          <a:cs typeface="+mn-cs"/>
        </a:defRPr>
      </a:lvl1pPr>
      <a:lvl2pPr marL="571500" indent="-228600" algn="l" rtl="0" eaLnBrk="0" fontAlgn="base" hangingPunct="0">
        <a:spcBef>
          <a:spcPct val="20000"/>
        </a:spcBef>
        <a:spcAft>
          <a:spcPct val="0"/>
        </a:spcAft>
        <a:buSzPct val="150000"/>
        <a:buFont typeface="Times" pitchFamily="50" charset="0"/>
        <a:buChar char="­"/>
        <a:defRPr sz="2000">
          <a:solidFill>
            <a:schemeClr val="tx1"/>
          </a:solidFill>
          <a:latin typeface="+mn-lt"/>
        </a:defRPr>
      </a:lvl2pPr>
      <a:lvl3pPr marL="914400" indent="-228600" algn="l" rtl="0" eaLnBrk="0" fontAlgn="base" hangingPunct="0">
        <a:spcBef>
          <a:spcPct val="20000"/>
        </a:spcBef>
        <a:spcAft>
          <a:spcPct val="0"/>
        </a:spcAft>
        <a:buSzPct val="150000"/>
        <a:defRPr>
          <a:solidFill>
            <a:schemeClr val="tx1"/>
          </a:solidFill>
          <a:latin typeface="+mn-lt"/>
        </a:defRPr>
      </a:lvl3pPr>
      <a:lvl4pPr marL="1257300" indent="-228600" algn="l" rtl="0" eaLnBrk="0" fontAlgn="base" hangingPunct="0">
        <a:spcBef>
          <a:spcPct val="20000"/>
        </a:spcBef>
        <a:spcAft>
          <a:spcPct val="0"/>
        </a:spcAft>
        <a:buSzPct val="150000"/>
        <a:buChar char="."/>
        <a:defRPr>
          <a:solidFill>
            <a:schemeClr val="tx1"/>
          </a:solidFill>
          <a:latin typeface="Times" pitchFamily="50" charset="0"/>
        </a:defRPr>
      </a:lvl4pPr>
      <a:lvl5pPr marL="2057400" indent="-228600" algn="l" rtl="0" eaLnBrk="0" fontAlgn="base" hangingPunct="0">
        <a:spcBef>
          <a:spcPct val="20000"/>
        </a:spcBef>
        <a:spcAft>
          <a:spcPct val="0"/>
        </a:spcAft>
        <a:buSzPct val="150000"/>
        <a:buChar char="."/>
        <a:defRPr>
          <a:solidFill>
            <a:schemeClr val="tx1"/>
          </a:solidFill>
          <a:latin typeface="Times" pitchFamily="50" charset="0"/>
        </a:defRPr>
      </a:lvl5pPr>
      <a:lvl6pPr marL="2514600" indent="-228600" algn="l" rtl="0" eaLnBrk="0" fontAlgn="base" hangingPunct="0">
        <a:spcBef>
          <a:spcPct val="20000"/>
        </a:spcBef>
        <a:spcAft>
          <a:spcPct val="0"/>
        </a:spcAft>
        <a:buSzPct val="150000"/>
        <a:buChar char="."/>
        <a:defRPr>
          <a:solidFill>
            <a:schemeClr val="tx1"/>
          </a:solidFill>
          <a:latin typeface="Times" pitchFamily="50" charset="0"/>
        </a:defRPr>
      </a:lvl6pPr>
      <a:lvl7pPr marL="2971800" indent="-228600" algn="l" rtl="0" eaLnBrk="0" fontAlgn="base" hangingPunct="0">
        <a:spcBef>
          <a:spcPct val="20000"/>
        </a:spcBef>
        <a:spcAft>
          <a:spcPct val="0"/>
        </a:spcAft>
        <a:buSzPct val="150000"/>
        <a:buChar char="."/>
        <a:defRPr>
          <a:solidFill>
            <a:schemeClr val="tx1"/>
          </a:solidFill>
          <a:latin typeface="Times" pitchFamily="50" charset="0"/>
        </a:defRPr>
      </a:lvl7pPr>
      <a:lvl8pPr marL="3429000" indent="-228600" algn="l" rtl="0" eaLnBrk="0" fontAlgn="base" hangingPunct="0">
        <a:spcBef>
          <a:spcPct val="20000"/>
        </a:spcBef>
        <a:spcAft>
          <a:spcPct val="0"/>
        </a:spcAft>
        <a:buSzPct val="150000"/>
        <a:buChar char="."/>
        <a:defRPr>
          <a:solidFill>
            <a:schemeClr val="tx1"/>
          </a:solidFill>
          <a:latin typeface="Times" pitchFamily="50" charset="0"/>
        </a:defRPr>
      </a:lvl8pPr>
      <a:lvl9pPr marL="3886200" indent="-228600" algn="l" rtl="0" eaLnBrk="0" fontAlgn="base" hangingPunct="0">
        <a:spcBef>
          <a:spcPct val="20000"/>
        </a:spcBef>
        <a:spcAft>
          <a:spcPct val="0"/>
        </a:spcAft>
        <a:buSzPct val="150000"/>
        <a:buChar char="."/>
        <a:defRPr>
          <a:solidFill>
            <a:schemeClr val="tx1"/>
          </a:solidFill>
          <a:latin typeface="Times" pitchFamily="5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871538" y="17463"/>
            <a:ext cx="7434262" cy="736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1038" name="Rectangle 14"/>
          <p:cNvSpPr>
            <a:spLocks noGrp="1" noChangeArrowheads="1"/>
          </p:cNvSpPr>
          <p:nvPr>
            <p:ph type="body" idx="1"/>
          </p:nvPr>
        </p:nvSpPr>
        <p:spPr bwMode="auto">
          <a:xfrm>
            <a:off x="457200" y="1238250"/>
            <a:ext cx="8305800" cy="493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49" name="Text Box 25"/>
          <p:cNvSpPr txBox="1">
            <a:spLocks noChangeArrowheads="1"/>
          </p:cNvSpPr>
          <p:nvPr/>
        </p:nvSpPr>
        <p:spPr bwMode="auto">
          <a:xfrm>
            <a:off x="533400" y="6238875"/>
            <a:ext cx="16764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7" tIns="44450" rIns="90487" bIns="44450">
            <a:spAutoFit/>
          </a:bodyPr>
          <a:lstStyle/>
          <a:p>
            <a:pPr algn="l">
              <a:lnSpc>
                <a:spcPct val="80000"/>
              </a:lnSpc>
              <a:spcBef>
                <a:spcPct val="50000"/>
              </a:spcBef>
              <a:buFont typeface="Times" pitchFamily="50" charset="0"/>
              <a:buNone/>
            </a:pPr>
            <a:endParaRPr lang="en-US" sz="2400" b="1" smtClean="0">
              <a:solidFill>
                <a:srgbClr val="000000"/>
              </a:solidFill>
            </a:endParaRPr>
          </a:p>
        </p:txBody>
      </p:sp>
    </p:spTree>
    <p:extLst>
      <p:ext uri="{BB962C8B-B14F-4D97-AF65-F5344CB8AC3E}">
        <p14:creationId xmlns:p14="http://schemas.microsoft.com/office/powerpoint/2010/main" xmlns="" val="1743854540"/>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Lst>
  <p:transition/>
  <p:txStyles>
    <p:title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pitchFamily="34" charset="0"/>
        </a:defRPr>
      </a:lvl2pPr>
      <a:lvl3pPr algn="ctr" rtl="0" eaLnBrk="0" fontAlgn="base" hangingPunct="0">
        <a:spcBef>
          <a:spcPct val="0"/>
        </a:spcBef>
        <a:spcAft>
          <a:spcPct val="0"/>
        </a:spcAft>
        <a:defRPr sz="3200" b="1">
          <a:solidFill>
            <a:schemeClr val="hlink"/>
          </a:solidFill>
          <a:latin typeface="Arial" pitchFamily="34" charset="0"/>
        </a:defRPr>
      </a:lvl3pPr>
      <a:lvl4pPr algn="ctr" rtl="0" eaLnBrk="0" fontAlgn="base" hangingPunct="0">
        <a:spcBef>
          <a:spcPct val="0"/>
        </a:spcBef>
        <a:spcAft>
          <a:spcPct val="0"/>
        </a:spcAft>
        <a:defRPr sz="3200" b="1">
          <a:solidFill>
            <a:schemeClr val="hlink"/>
          </a:solidFill>
          <a:latin typeface="Arial" pitchFamily="34" charset="0"/>
        </a:defRPr>
      </a:lvl4pPr>
      <a:lvl5pPr algn="ctr" rtl="0" eaLnBrk="0" fontAlgn="base" hangingPunct="0">
        <a:spcBef>
          <a:spcPct val="0"/>
        </a:spcBef>
        <a:spcAft>
          <a:spcPct val="0"/>
        </a:spcAft>
        <a:defRPr sz="3200" b="1">
          <a:solidFill>
            <a:schemeClr val="hlink"/>
          </a:solidFill>
          <a:latin typeface="Arial" pitchFamily="34" charset="0"/>
        </a:defRPr>
      </a:lvl5pPr>
      <a:lvl6pPr marL="457200" algn="ctr" rtl="0" eaLnBrk="0" fontAlgn="base" hangingPunct="0">
        <a:spcBef>
          <a:spcPct val="0"/>
        </a:spcBef>
        <a:spcAft>
          <a:spcPct val="0"/>
        </a:spcAft>
        <a:defRPr sz="3200" b="1">
          <a:solidFill>
            <a:schemeClr val="hlink"/>
          </a:solidFill>
          <a:latin typeface="Arial" pitchFamily="34" charset="0"/>
        </a:defRPr>
      </a:lvl6pPr>
      <a:lvl7pPr marL="914400" algn="ctr" rtl="0" eaLnBrk="0" fontAlgn="base" hangingPunct="0">
        <a:spcBef>
          <a:spcPct val="0"/>
        </a:spcBef>
        <a:spcAft>
          <a:spcPct val="0"/>
        </a:spcAft>
        <a:defRPr sz="3200" b="1">
          <a:solidFill>
            <a:schemeClr val="hlink"/>
          </a:solidFill>
          <a:latin typeface="Arial" pitchFamily="34" charset="0"/>
        </a:defRPr>
      </a:lvl7pPr>
      <a:lvl8pPr marL="1371600" algn="ctr" rtl="0" eaLnBrk="0" fontAlgn="base" hangingPunct="0">
        <a:spcBef>
          <a:spcPct val="0"/>
        </a:spcBef>
        <a:spcAft>
          <a:spcPct val="0"/>
        </a:spcAft>
        <a:defRPr sz="3200" b="1">
          <a:solidFill>
            <a:schemeClr val="hlink"/>
          </a:solidFill>
          <a:latin typeface="Arial" pitchFamily="34" charset="0"/>
        </a:defRPr>
      </a:lvl8pPr>
      <a:lvl9pPr marL="1828800" algn="ctr" rtl="0" eaLnBrk="0" fontAlgn="base" hangingPunct="0">
        <a:spcBef>
          <a:spcPct val="0"/>
        </a:spcBef>
        <a:spcAft>
          <a:spcPct val="0"/>
        </a:spcAft>
        <a:defRPr sz="3200" b="1">
          <a:solidFill>
            <a:schemeClr val="hlink"/>
          </a:solidFill>
          <a:latin typeface="Arial" pitchFamily="34" charset="0"/>
        </a:defRPr>
      </a:lvl9pPr>
    </p:titleStyle>
    <p:bodyStyle>
      <a:lvl1pPr marL="228600" indent="-228600" algn="l" rtl="0" eaLnBrk="0" fontAlgn="base" hangingPunct="0">
        <a:spcBef>
          <a:spcPct val="20000"/>
        </a:spcBef>
        <a:spcAft>
          <a:spcPct val="0"/>
        </a:spcAft>
        <a:buFont typeface="Times" pitchFamily="50" charset="0"/>
        <a:buChar char="•"/>
        <a:defRPr sz="2400">
          <a:solidFill>
            <a:schemeClr val="tx1"/>
          </a:solidFill>
          <a:latin typeface="+mn-lt"/>
          <a:ea typeface="+mn-ea"/>
          <a:cs typeface="+mn-cs"/>
        </a:defRPr>
      </a:lvl1pPr>
      <a:lvl2pPr marL="571500" indent="-228600" algn="l" rtl="0" eaLnBrk="0" fontAlgn="base" hangingPunct="0">
        <a:spcBef>
          <a:spcPct val="20000"/>
        </a:spcBef>
        <a:spcAft>
          <a:spcPct val="0"/>
        </a:spcAft>
        <a:buSzPct val="150000"/>
        <a:buFont typeface="Times" pitchFamily="50" charset="0"/>
        <a:buChar char="­"/>
        <a:defRPr sz="2000">
          <a:solidFill>
            <a:schemeClr val="tx1"/>
          </a:solidFill>
          <a:latin typeface="+mn-lt"/>
        </a:defRPr>
      </a:lvl2pPr>
      <a:lvl3pPr marL="914400" indent="-228600" algn="l" rtl="0" eaLnBrk="0" fontAlgn="base" hangingPunct="0">
        <a:spcBef>
          <a:spcPct val="20000"/>
        </a:spcBef>
        <a:spcAft>
          <a:spcPct val="0"/>
        </a:spcAft>
        <a:buSzPct val="150000"/>
        <a:defRPr>
          <a:solidFill>
            <a:schemeClr val="tx1"/>
          </a:solidFill>
          <a:latin typeface="+mn-lt"/>
        </a:defRPr>
      </a:lvl3pPr>
      <a:lvl4pPr marL="1257300" indent="-228600" algn="l" rtl="0" eaLnBrk="0" fontAlgn="base" hangingPunct="0">
        <a:spcBef>
          <a:spcPct val="20000"/>
        </a:spcBef>
        <a:spcAft>
          <a:spcPct val="0"/>
        </a:spcAft>
        <a:buSzPct val="150000"/>
        <a:buChar char="."/>
        <a:defRPr>
          <a:solidFill>
            <a:schemeClr val="tx1"/>
          </a:solidFill>
          <a:latin typeface="Times" pitchFamily="50" charset="0"/>
        </a:defRPr>
      </a:lvl4pPr>
      <a:lvl5pPr marL="2057400" indent="-228600" algn="l" rtl="0" eaLnBrk="0" fontAlgn="base" hangingPunct="0">
        <a:spcBef>
          <a:spcPct val="20000"/>
        </a:spcBef>
        <a:spcAft>
          <a:spcPct val="0"/>
        </a:spcAft>
        <a:buSzPct val="150000"/>
        <a:buChar char="."/>
        <a:defRPr>
          <a:solidFill>
            <a:schemeClr val="tx1"/>
          </a:solidFill>
          <a:latin typeface="Times" pitchFamily="50" charset="0"/>
        </a:defRPr>
      </a:lvl5pPr>
      <a:lvl6pPr marL="2514600" indent="-228600" algn="l" rtl="0" eaLnBrk="0" fontAlgn="base" hangingPunct="0">
        <a:spcBef>
          <a:spcPct val="20000"/>
        </a:spcBef>
        <a:spcAft>
          <a:spcPct val="0"/>
        </a:spcAft>
        <a:buSzPct val="150000"/>
        <a:buChar char="."/>
        <a:defRPr>
          <a:solidFill>
            <a:schemeClr val="tx1"/>
          </a:solidFill>
          <a:latin typeface="Times" pitchFamily="50" charset="0"/>
        </a:defRPr>
      </a:lvl6pPr>
      <a:lvl7pPr marL="2971800" indent="-228600" algn="l" rtl="0" eaLnBrk="0" fontAlgn="base" hangingPunct="0">
        <a:spcBef>
          <a:spcPct val="20000"/>
        </a:spcBef>
        <a:spcAft>
          <a:spcPct val="0"/>
        </a:spcAft>
        <a:buSzPct val="150000"/>
        <a:buChar char="."/>
        <a:defRPr>
          <a:solidFill>
            <a:schemeClr val="tx1"/>
          </a:solidFill>
          <a:latin typeface="Times" pitchFamily="50" charset="0"/>
        </a:defRPr>
      </a:lvl7pPr>
      <a:lvl8pPr marL="3429000" indent="-228600" algn="l" rtl="0" eaLnBrk="0" fontAlgn="base" hangingPunct="0">
        <a:spcBef>
          <a:spcPct val="20000"/>
        </a:spcBef>
        <a:spcAft>
          <a:spcPct val="0"/>
        </a:spcAft>
        <a:buSzPct val="150000"/>
        <a:buChar char="."/>
        <a:defRPr>
          <a:solidFill>
            <a:schemeClr val="tx1"/>
          </a:solidFill>
          <a:latin typeface="Times" pitchFamily="50" charset="0"/>
        </a:defRPr>
      </a:lvl8pPr>
      <a:lvl9pPr marL="3886200" indent="-228600" algn="l" rtl="0" eaLnBrk="0" fontAlgn="base" hangingPunct="0">
        <a:spcBef>
          <a:spcPct val="20000"/>
        </a:spcBef>
        <a:spcAft>
          <a:spcPct val="0"/>
        </a:spcAft>
        <a:buSzPct val="150000"/>
        <a:buChar char="."/>
        <a:defRPr>
          <a:solidFill>
            <a:schemeClr val="tx1"/>
          </a:solidFill>
          <a:latin typeface="Times" pitchFamily="5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levelFifth level</a:t>
            </a:r>
          </a:p>
          <a:p>
            <a:pPr lvl="3"/>
            <a:endParaRPr lang="en-US" smtClean="0"/>
          </a:p>
        </p:txBody>
      </p:sp>
      <p:sp>
        <p:nvSpPr>
          <p:cNvPr id="140292" name="Rectangle 4"/>
          <p:cNvSpPr>
            <a:spLocks noGrp="1" noChangeArrowheads="1"/>
          </p:cNvSpPr>
          <p:nvPr>
            <p:ph type="dt" sz="half" idx="2"/>
          </p:nvPr>
        </p:nvSpPr>
        <p:spPr bwMode="auto">
          <a:xfrm>
            <a:off x="457200" y="6245225"/>
            <a:ext cx="16573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CC0000"/>
                </a:solidFill>
                <a:latin typeface="Comic Sans MS" pitchFamily="-110" charset="0"/>
                <a:ea typeface="ＭＳ Ｐゴシック" pitchFamily="-110" charset="-128"/>
                <a:cs typeface="+mn-cs"/>
              </a:defRPr>
            </a:lvl1pPr>
          </a:lstStyle>
          <a:p>
            <a:pPr algn="l" eaLnBrk="1" hangingPunct="1">
              <a:defRPr/>
            </a:pPr>
            <a:r>
              <a:rPr lang="en-US"/>
              <a:t>March 25, 2005</a:t>
            </a:r>
          </a:p>
        </p:txBody>
      </p:sp>
      <p:sp>
        <p:nvSpPr>
          <p:cNvPr id="140293" name="Rectangle 5"/>
          <p:cNvSpPr>
            <a:spLocks noGrp="1" noChangeArrowheads="1"/>
          </p:cNvSpPr>
          <p:nvPr>
            <p:ph type="ftr" sz="quarter" idx="3"/>
          </p:nvPr>
        </p:nvSpPr>
        <p:spPr bwMode="auto">
          <a:xfrm>
            <a:off x="4881563" y="6245225"/>
            <a:ext cx="4262437"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CC0000"/>
                </a:solidFill>
                <a:latin typeface="Comic Sans MS" pitchFamily="66" charset="0"/>
              </a:defRPr>
            </a:lvl1pPr>
          </a:lstStyle>
          <a:p>
            <a:pPr algn="l" eaLnBrk="1" hangingPunct="1">
              <a:defRPr/>
            </a:pPr>
            <a:r>
              <a:rPr lang="en-US">
                <a:ea typeface="ＭＳ Ｐゴシック" pitchFamily="34" charset="-128"/>
              </a:rPr>
              <a:t>Kent Paschke – University of Massachusetts</a:t>
            </a:r>
          </a:p>
        </p:txBody>
      </p:sp>
    </p:spTree>
    <p:extLst>
      <p:ext uri="{BB962C8B-B14F-4D97-AF65-F5344CB8AC3E}">
        <p14:creationId xmlns:p14="http://schemas.microsoft.com/office/powerpoint/2010/main" xmlns="" val="484345544"/>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ransition/>
  <p:txStyles>
    <p:titleStyle>
      <a:lvl1pPr algn="ctr" rtl="0" eaLnBrk="0" fontAlgn="base" hangingPunct="0">
        <a:spcBef>
          <a:spcPct val="0"/>
        </a:spcBef>
        <a:spcAft>
          <a:spcPct val="0"/>
        </a:spcAft>
        <a:defRPr sz="4000">
          <a:solidFill>
            <a:schemeClr val="accent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000">
          <a:solidFill>
            <a:schemeClr val="accent2"/>
          </a:solidFill>
          <a:latin typeface="Comic Sans MS"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000">
          <a:solidFill>
            <a:schemeClr val="accent2"/>
          </a:solidFill>
          <a:latin typeface="Comic Sans MS"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000">
          <a:solidFill>
            <a:schemeClr val="accent2"/>
          </a:solidFill>
          <a:latin typeface="Comic Sans MS"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000">
          <a:solidFill>
            <a:schemeClr val="accent2"/>
          </a:solidFill>
          <a:latin typeface="Comic Sans MS" pitchFamily="-108" charset="0"/>
          <a:ea typeface="ＭＳ Ｐゴシック" pitchFamily="-108" charset="-128"/>
          <a:cs typeface="ＭＳ Ｐゴシック" pitchFamily="-108" charset="-128"/>
        </a:defRPr>
      </a:lvl5pPr>
      <a:lvl6pPr marL="457200" algn="ctr" rtl="0" fontAlgn="base">
        <a:spcBef>
          <a:spcPct val="0"/>
        </a:spcBef>
        <a:spcAft>
          <a:spcPct val="0"/>
        </a:spcAft>
        <a:defRPr sz="4000">
          <a:solidFill>
            <a:schemeClr val="accent2"/>
          </a:solidFill>
          <a:latin typeface="Comic Sans MS" pitchFamily="-108" charset="0"/>
        </a:defRPr>
      </a:lvl6pPr>
      <a:lvl7pPr marL="914400" algn="ctr" rtl="0" fontAlgn="base">
        <a:spcBef>
          <a:spcPct val="0"/>
        </a:spcBef>
        <a:spcAft>
          <a:spcPct val="0"/>
        </a:spcAft>
        <a:defRPr sz="4000">
          <a:solidFill>
            <a:schemeClr val="accent2"/>
          </a:solidFill>
          <a:latin typeface="Comic Sans MS" pitchFamily="-108" charset="0"/>
        </a:defRPr>
      </a:lvl7pPr>
      <a:lvl8pPr marL="1371600" algn="ctr" rtl="0" fontAlgn="base">
        <a:spcBef>
          <a:spcPct val="0"/>
        </a:spcBef>
        <a:spcAft>
          <a:spcPct val="0"/>
        </a:spcAft>
        <a:defRPr sz="4000">
          <a:solidFill>
            <a:schemeClr val="accent2"/>
          </a:solidFill>
          <a:latin typeface="Comic Sans MS" pitchFamily="-108" charset="0"/>
        </a:defRPr>
      </a:lvl8pPr>
      <a:lvl9pPr marL="1828800" algn="ctr" rtl="0" fontAlgn="base">
        <a:spcBef>
          <a:spcPct val="0"/>
        </a:spcBef>
        <a:spcAft>
          <a:spcPct val="0"/>
        </a:spcAft>
        <a:defRPr sz="4000">
          <a:solidFill>
            <a:schemeClr val="accent2"/>
          </a:solidFill>
          <a:latin typeface="Comic Sans MS"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rgbClr val="4D4D4D"/>
          </a:solidFill>
          <a:latin typeface="+mn-lt"/>
          <a:ea typeface="ＭＳ Ｐゴシック" pitchFamily="-108" charset="-128"/>
        </a:defRPr>
      </a:lvl5pPr>
      <a:lvl6pPr marL="2514600" indent="-228600" algn="l" rtl="0" fontAlgn="base">
        <a:spcBef>
          <a:spcPct val="20000"/>
        </a:spcBef>
        <a:spcAft>
          <a:spcPct val="0"/>
        </a:spcAft>
        <a:buChar char="»"/>
        <a:defRPr sz="2000">
          <a:solidFill>
            <a:srgbClr val="4D4D4D"/>
          </a:solidFill>
          <a:latin typeface="+mn-lt"/>
          <a:ea typeface="ＭＳ Ｐゴシック" pitchFamily="-108" charset="-128"/>
        </a:defRPr>
      </a:lvl6pPr>
      <a:lvl7pPr marL="2971800" indent="-228600" algn="l" rtl="0" fontAlgn="base">
        <a:spcBef>
          <a:spcPct val="20000"/>
        </a:spcBef>
        <a:spcAft>
          <a:spcPct val="0"/>
        </a:spcAft>
        <a:buChar char="»"/>
        <a:defRPr sz="2000">
          <a:solidFill>
            <a:srgbClr val="4D4D4D"/>
          </a:solidFill>
          <a:latin typeface="+mn-lt"/>
          <a:ea typeface="ＭＳ Ｐゴシック" pitchFamily="-108" charset="-128"/>
        </a:defRPr>
      </a:lvl7pPr>
      <a:lvl8pPr marL="3429000" indent="-228600" algn="l" rtl="0" fontAlgn="base">
        <a:spcBef>
          <a:spcPct val="20000"/>
        </a:spcBef>
        <a:spcAft>
          <a:spcPct val="0"/>
        </a:spcAft>
        <a:buChar char="»"/>
        <a:defRPr sz="2000">
          <a:solidFill>
            <a:srgbClr val="4D4D4D"/>
          </a:solidFill>
          <a:latin typeface="+mn-lt"/>
          <a:ea typeface="ＭＳ Ｐゴシック" pitchFamily="-108" charset="-128"/>
        </a:defRPr>
      </a:lvl8pPr>
      <a:lvl9pPr marL="3886200" indent="-228600" algn="l" rtl="0" fontAlgn="base">
        <a:spcBef>
          <a:spcPct val="20000"/>
        </a:spcBef>
        <a:spcAft>
          <a:spcPct val="0"/>
        </a:spcAft>
        <a:buChar char="»"/>
        <a:defRPr sz="2000">
          <a:solidFill>
            <a:srgbClr val="4D4D4D"/>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title"/>
          </p:nvPr>
        </p:nvSpPr>
        <p:spPr bwMode="auto">
          <a:xfrm>
            <a:off x="871538" y="17463"/>
            <a:ext cx="7434262" cy="7366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27651" name="Rectangle 14"/>
          <p:cNvSpPr>
            <a:spLocks noGrp="1" noChangeArrowheads="1"/>
          </p:cNvSpPr>
          <p:nvPr>
            <p:ph type="body" idx="1"/>
          </p:nvPr>
        </p:nvSpPr>
        <p:spPr bwMode="auto">
          <a:xfrm>
            <a:off x="457200" y="1238250"/>
            <a:ext cx="8305800" cy="493395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49" name="Text Box 25"/>
          <p:cNvSpPr txBox="1">
            <a:spLocks noChangeArrowheads="1"/>
          </p:cNvSpPr>
          <p:nvPr/>
        </p:nvSpPr>
        <p:spPr bwMode="auto">
          <a:xfrm>
            <a:off x="533400" y="6238875"/>
            <a:ext cx="1676400" cy="381000"/>
          </a:xfrm>
          <a:prstGeom prst="rect">
            <a:avLst/>
          </a:prstGeom>
          <a:noFill/>
          <a:ln w="12700">
            <a:noFill/>
            <a:miter lim="800000"/>
            <a:headEnd/>
            <a:tailEnd/>
          </a:ln>
          <a:effectLst/>
        </p:spPr>
        <p:txBody>
          <a:bodyPr lIns="90487" tIns="44450" rIns="90487" bIns="44450">
            <a:spAutoFit/>
          </a:bodyPr>
          <a:lstStyle/>
          <a:p>
            <a:pPr algn="l">
              <a:lnSpc>
                <a:spcPct val="80000"/>
              </a:lnSpc>
              <a:spcBef>
                <a:spcPct val="50000"/>
              </a:spcBef>
              <a:buFont typeface="Times" pitchFamily="50" charset="0"/>
              <a:buNone/>
              <a:defRPr/>
            </a:pPr>
            <a:endParaRPr lang="en-US" sz="2400" b="1">
              <a:solidFill>
                <a:srgbClr val="000000"/>
              </a:solidFill>
              <a:latin typeface="Arial"/>
            </a:endParaRPr>
          </a:p>
        </p:txBody>
      </p:sp>
    </p:spTree>
    <p:extLst>
      <p:ext uri="{BB962C8B-B14F-4D97-AF65-F5344CB8AC3E}">
        <p14:creationId xmlns:p14="http://schemas.microsoft.com/office/powerpoint/2010/main" xmlns="" val="164659300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Lst>
  <p:transition/>
  <p:txStyles>
    <p:title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defRPr>
      </a:lvl2pPr>
      <a:lvl3pPr algn="ctr" rtl="0" eaLnBrk="0" fontAlgn="base" hangingPunct="0">
        <a:spcBef>
          <a:spcPct val="0"/>
        </a:spcBef>
        <a:spcAft>
          <a:spcPct val="0"/>
        </a:spcAft>
        <a:defRPr sz="3200" b="1">
          <a:solidFill>
            <a:schemeClr val="hlink"/>
          </a:solidFill>
          <a:latin typeface="Arial" charset="0"/>
        </a:defRPr>
      </a:lvl3pPr>
      <a:lvl4pPr algn="ctr" rtl="0" eaLnBrk="0" fontAlgn="base" hangingPunct="0">
        <a:spcBef>
          <a:spcPct val="0"/>
        </a:spcBef>
        <a:spcAft>
          <a:spcPct val="0"/>
        </a:spcAft>
        <a:defRPr sz="3200" b="1">
          <a:solidFill>
            <a:schemeClr val="hlink"/>
          </a:solidFill>
          <a:latin typeface="Arial" charset="0"/>
        </a:defRPr>
      </a:lvl4pPr>
      <a:lvl5pPr algn="ctr" rtl="0" eaLnBrk="0" fontAlgn="base" hangingPunct="0">
        <a:spcBef>
          <a:spcPct val="0"/>
        </a:spcBef>
        <a:spcAft>
          <a:spcPct val="0"/>
        </a:spcAft>
        <a:defRPr sz="3200" b="1">
          <a:solidFill>
            <a:schemeClr val="hlink"/>
          </a:solidFill>
          <a:latin typeface="Arial" charset="0"/>
        </a:defRPr>
      </a:lvl5pPr>
      <a:lvl6pPr marL="457200" algn="ctr" rtl="0" eaLnBrk="0" fontAlgn="base" hangingPunct="0">
        <a:spcBef>
          <a:spcPct val="0"/>
        </a:spcBef>
        <a:spcAft>
          <a:spcPct val="0"/>
        </a:spcAft>
        <a:defRPr sz="3200" b="1">
          <a:solidFill>
            <a:schemeClr val="hlink"/>
          </a:solidFill>
          <a:latin typeface="Arial" charset="0"/>
        </a:defRPr>
      </a:lvl6pPr>
      <a:lvl7pPr marL="914400" algn="ctr" rtl="0" eaLnBrk="0" fontAlgn="base" hangingPunct="0">
        <a:spcBef>
          <a:spcPct val="0"/>
        </a:spcBef>
        <a:spcAft>
          <a:spcPct val="0"/>
        </a:spcAft>
        <a:defRPr sz="3200" b="1">
          <a:solidFill>
            <a:schemeClr val="hlink"/>
          </a:solidFill>
          <a:latin typeface="Arial" charset="0"/>
        </a:defRPr>
      </a:lvl7pPr>
      <a:lvl8pPr marL="1371600" algn="ctr" rtl="0" eaLnBrk="0" fontAlgn="base" hangingPunct="0">
        <a:spcBef>
          <a:spcPct val="0"/>
        </a:spcBef>
        <a:spcAft>
          <a:spcPct val="0"/>
        </a:spcAft>
        <a:defRPr sz="3200" b="1">
          <a:solidFill>
            <a:schemeClr val="hlink"/>
          </a:solidFill>
          <a:latin typeface="Arial" charset="0"/>
        </a:defRPr>
      </a:lvl8pPr>
      <a:lvl9pPr marL="1828800" algn="ctr" rtl="0" eaLnBrk="0" fontAlgn="base" hangingPunct="0">
        <a:spcBef>
          <a:spcPct val="0"/>
        </a:spcBef>
        <a:spcAft>
          <a:spcPct val="0"/>
        </a:spcAft>
        <a:defRPr sz="3200" b="1">
          <a:solidFill>
            <a:schemeClr val="hlink"/>
          </a:solidFill>
          <a:latin typeface="Arial" charset="0"/>
        </a:defRPr>
      </a:lvl9pPr>
    </p:titleStyle>
    <p:bodyStyle>
      <a:lvl1pPr marL="228600" indent="-228600" algn="l" rtl="0" eaLnBrk="0" fontAlgn="base" hangingPunct="0">
        <a:spcBef>
          <a:spcPct val="20000"/>
        </a:spcBef>
        <a:spcAft>
          <a:spcPct val="0"/>
        </a:spcAft>
        <a:buFont typeface="Times" pitchFamily="18" charset="0"/>
        <a:buChar char="•"/>
        <a:defRPr sz="2400">
          <a:solidFill>
            <a:schemeClr val="tx1"/>
          </a:solidFill>
          <a:latin typeface="+mn-lt"/>
          <a:ea typeface="+mn-ea"/>
          <a:cs typeface="+mn-cs"/>
        </a:defRPr>
      </a:lvl1pPr>
      <a:lvl2pPr marL="571500" indent="-228600" algn="l" rtl="0" eaLnBrk="0" fontAlgn="base" hangingPunct="0">
        <a:spcBef>
          <a:spcPct val="20000"/>
        </a:spcBef>
        <a:spcAft>
          <a:spcPct val="0"/>
        </a:spcAft>
        <a:buSzPct val="150000"/>
        <a:buFont typeface="Times" pitchFamily="18" charset="0"/>
        <a:buChar char="­"/>
        <a:defRPr sz="2000">
          <a:solidFill>
            <a:schemeClr val="tx1"/>
          </a:solidFill>
          <a:latin typeface="+mn-lt"/>
        </a:defRPr>
      </a:lvl2pPr>
      <a:lvl3pPr marL="914400" indent="-228600" algn="l" rtl="0" eaLnBrk="0" fontAlgn="base" hangingPunct="0">
        <a:spcBef>
          <a:spcPct val="20000"/>
        </a:spcBef>
        <a:spcAft>
          <a:spcPct val="0"/>
        </a:spcAft>
        <a:buSzPct val="150000"/>
        <a:defRPr>
          <a:solidFill>
            <a:schemeClr val="tx1"/>
          </a:solidFill>
          <a:latin typeface="+mn-lt"/>
        </a:defRPr>
      </a:lvl3pPr>
      <a:lvl4pPr marL="1257300" indent="-228600" algn="l" rtl="0" eaLnBrk="0" fontAlgn="base" hangingPunct="0">
        <a:spcBef>
          <a:spcPct val="20000"/>
        </a:spcBef>
        <a:spcAft>
          <a:spcPct val="0"/>
        </a:spcAft>
        <a:buSzPct val="150000"/>
        <a:buChar char="."/>
        <a:defRPr>
          <a:solidFill>
            <a:schemeClr val="tx1"/>
          </a:solidFill>
          <a:latin typeface="Times" pitchFamily="50" charset="0"/>
        </a:defRPr>
      </a:lvl4pPr>
      <a:lvl5pPr marL="2057400" indent="-228600" algn="l" rtl="0" eaLnBrk="0" fontAlgn="base" hangingPunct="0">
        <a:spcBef>
          <a:spcPct val="20000"/>
        </a:spcBef>
        <a:spcAft>
          <a:spcPct val="0"/>
        </a:spcAft>
        <a:buSzPct val="150000"/>
        <a:buChar char="."/>
        <a:defRPr>
          <a:solidFill>
            <a:schemeClr val="tx1"/>
          </a:solidFill>
          <a:latin typeface="Times" pitchFamily="50" charset="0"/>
        </a:defRPr>
      </a:lvl5pPr>
      <a:lvl6pPr marL="2514600" indent="-228600" algn="l" rtl="0" eaLnBrk="0" fontAlgn="base" hangingPunct="0">
        <a:spcBef>
          <a:spcPct val="20000"/>
        </a:spcBef>
        <a:spcAft>
          <a:spcPct val="0"/>
        </a:spcAft>
        <a:buSzPct val="150000"/>
        <a:buChar char="."/>
        <a:defRPr>
          <a:solidFill>
            <a:schemeClr val="tx1"/>
          </a:solidFill>
          <a:latin typeface="Times" pitchFamily="50" charset="0"/>
        </a:defRPr>
      </a:lvl6pPr>
      <a:lvl7pPr marL="2971800" indent="-228600" algn="l" rtl="0" eaLnBrk="0" fontAlgn="base" hangingPunct="0">
        <a:spcBef>
          <a:spcPct val="20000"/>
        </a:spcBef>
        <a:spcAft>
          <a:spcPct val="0"/>
        </a:spcAft>
        <a:buSzPct val="150000"/>
        <a:buChar char="."/>
        <a:defRPr>
          <a:solidFill>
            <a:schemeClr val="tx1"/>
          </a:solidFill>
          <a:latin typeface="Times" pitchFamily="50" charset="0"/>
        </a:defRPr>
      </a:lvl7pPr>
      <a:lvl8pPr marL="3429000" indent="-228600" algn="l" rtl="0" eaLnBrk="0" fontAlgn="base" hangingPunct="0">
        <a:spcBef>
          <a:spcPct val="20000"/>
        </a:spcBef>
        <a:spcAft>
          <a:spcPct val="0"/>
        </a:spcAft>
        <a:buSzPct val="150000"/>
        <a:buChar char="."/>
        <a:defRPr>
          <a:solidFill>
            <a:schemeClr val="tx1"/>
          </a:solidFill>
          <a:latin typeface="Times" pitchFamily="50" charset="0"/>
        </a:defRPr>
      </a:lvl8pPr>
      <a:lvl9pPr marL="3886200" indent="-228600" algn="l" rtl="0" eaLnBrk="0" fontAlgn="base" hangingPunct="0">
        <a:spcBef>
          <a:spcPct val="20000"/>
        </a:spcBef>
        <a:spcAft>
          <a:spcPct val="0"/>
        </a:spcAft>
        <a:buSzPct val="150000"/>
        <a:buChar char="."/>
        <a:defRPr>
          <a:solidFill>
            <a:schemeClr val="tx1"/>
          </a:solidFill>
          <a:latin typeface="Times" pitchFamily="5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eaLnBrk="1" hangingPunct="1">
              <a:defRPr/>
            </a:pPr>
            <a:endParaRPr 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3BD72125-791C-47D1-9BD4-4D96105495F6}" type="slidenum">
              <a:rPr lang="en-US">
                <a:solidFill>
                  <a:srgbClr val="000000"/>
                </a:solidFill>
                <a:latin typeface="Arial"/>
              </a:rPr>
              <a:pPr eaLnBrk="1" hangingPunct="1">
                <a:defRPr/>
              </a:pPr>
              <a:t>‹#›</a:t>
            </a:fld>
            <a:endParaRPr lang="en-US">
              <a:solidFill>
                <a:srgbClr val="000000"/>
              </a:solidFill>
              <a:latin typeface="Arial"/>
            </a:endParaRPr>
          </a:p>
        </p:txBody>
      </p:sp>
    </p:spTree>
    <p:extLst>
      <p:ext uri="{BB962C8B-B14F-4D97-AF65-F5344CB8AC3E}">
        <p14:creationId xmlns:p14="http://schemas.microsoft.com/office/powerpoint/2010/main" xmlns="" val="117045007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457200" y="838200"/>
            <a:ext cx="82296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2580" name="Line 4"/>
          <p:cNvSpPr>
            <a:spLocks noChangeShapeType="1"/>
          </p:cNvSpPr>
          <p:nvPr/>
        </p:nvSpPr>
        <p:spPr bwMode="auto">
          <a:xfrm>
            <a:off x="0" y="685800"/>
            <a:ext cx="9144000" cy="0"/>
          </a:xfrm>
          <a:prstGeom prst="line">
            <a:avLst/>
          </a:prstGeom>
          <a:noFill/>
          <a:ln w="57150">
            <a:solidFill>
              <a:srgbClr val="00279F"/>
            </a:solidFill>
            <a:round/>
            <a:headEnd/>
            <a:tailEnd/>
          </a:ln>
          <a:effectLst/>
        </p:spPr>
        <p:txBody>
          <a:bodyPr wrap="none" anchor="ctr"/>
          <a:lstStyle/>
          <a:p>
            <a:pPr>
              <a:defRPr/>
            </a:pPr>
            <a:endParaRPr lang="en-US" sz="3200" b="1" dirty="0">
              <a:solidFill>
                <a:srgbClr val="000000"/>
              </a:solidFill>
              <a:latin typeface="Times New Roman" pitchFamily="18" charset="0"/>
            </a:endParaRPr>
          </a:p>
        </p:txBody>
      </p:sp>
      <p:sp>
        <p:nvSpPr>
          <p:cNvPr id="792582" name="Line 6"/>
          <p:cNvSpPr>
            <a:spLocks noChangeShapeType="1"/>
          </p:cNvSpPr>
          <p:nvPr/>
        </p:nvSpPr>
        <p:spPr bwMode="auto">
          <a:xfrm>
            <a:off x="0" y="6500813"/>
            <a:ext cx="9140825" cy="0"/>
          </a:xfrm>
          <a:prstGeom prst="line">
            <a:avLst/>
          </a:prstGeom>
          <a:noFill/>
          <a:ln w="92075">
            <a:solidFill>
              <a:srgbClr val="00279F"/>
            </a:solidFill>
            <a:round/>
            <a:headEnd/>
            <a:tailEnd/>
          </a:ln>
          <a:effectLst/>
        </p:spPr>
        <p:txBody>
          <a:bodyPr wrap="none" anchor="ctr"/>
          <a:lstStyle/>
          <a:p>
            <a:pPr>
              <a:defRPr/>
            </a:pPr>
            <a:endParaRPr lang="en-US" sz="3200" b="1" dirty="0">
              <a:solidFill>
                <a:srgbClr val="000000"/>
              </a:solidFill>
              <a:latin typeface="Times New Roman" pitchFamily="18" charset="0"/>
            </a:endParaRPr>
          </a:p>
        </p:txBody>
      </p:sp>
      <p:sp>
        <p:nvSpPr>
          <p:cNvPr id="792584" name="Rectangle 8"/>
          <p:cNvSpPr>
            <a:spLocks noChangeArrowheads="1"/>
          </p:cNvSpPr>
          <p:nvPr/>
        </p:nvSpPr>
        <p:spPr bwMode="auto">
          <a:xfrm>
            <a:off x="3033713" y="6405563"/>
            <a:ext cx="3584575" cy="176212"/>
          </a:xfrm>
          <a:prstGeom prst="rect">
            <a:avLst/>
          </a:prstGeom>
          <a:solidFill>
            <a:schemeClr val="bg1"/>
          </a:solidFill>
          <a:ln w="9525">
            <a:noFill/>
            <a:miter lim="800000"/>
            <a:headEnd/>
            <a:tailEnd/>
          </a:ln>
        </p:spPr>
        <p:txBody>
          <a:bodyPr lIns="0" tIns="0" rIns="0" bIns="0">
            <a:spAutoFit/>
          </a:bodyPr>
          <a:lstStyle/>
          <a:p>
            <a:pPr algn="l">
              <a:lnSpc>
                <a:spcPct val="80000"/>
              </a:lnSpc>
              <a:defRPr/>
            </a:pPr>
            <a:r>
              <a:rPr lang="en-US" sz="1400" b="1" dirty="0">
                <a:solidFill>
                  <a:srgbClr val="339966"/>
                </a:solidFill>
                <a:latin typeface="Arial"/>
              </a:rPr>
              <a:t> </a:t>
            </a:r>
            <a:r>
              <a:rPr lang="en-US" sz="1200" b="1" dirty="0">
                <a:solidFill>
                  <a:srgbClr val="339966"/>
                </a:solidFill>
                <a:latin typeface="Arial"/>
              </a:rPr>
              <a:t>Thomas Jefferson National Accelerator Facility</a:t>
            </a:r>
          </a:p>
        </p:txBody>
      </p:sp>
      <p:pic>
        <p:nvPicPr>
          <p:cNvPr id="14343" name="Picture 9"/>
          <p:cNvPicPr>
            <a:picLocks noChangeAspect="1" noChangeArrowheads="1"/>
          </p:cNvPicPr>
          <p:nvPr/>
        </p:nvPicPr>
        <p:blipFill>
          <a:blip r:embed="rId15" cstate="print"/>
          <a:srcRect/>
          <a:stretch>
            <a:fillRect/>
          </a:stretch>
        </p:blipFill>
        <p:spPr bwMode="auto">
          <a:xfrm>
            <a:off x="7339013" y="6249988"/>
            <a:ext cx="1612900" cy="536575"/>
          </a:xfrm>
          <a:prstGeom prst="rect">
            <a:avLst/>
          </a:prstGeom>
          <a:noFill/>
          <a:ln w="9525">
            <a:noFill/>
            <a:miter lim="800000"/>
            <a:headEnd/>
            <a:tailEnd/>
          </a:ln>
        </p:spPr>
      </p:pic>
      <p:sp>
        <p:nvSpPr>
          <p:cNvPr id="792586" name="Rectangle 10"/>
          <p:cNvSpPr>
            <a:spLocks noChangeArrowheads="1"/>
          </p:cNvSpPr>
          <p:nvPr/>
        </p:nvSpPr>
        <p:spPr bwMode="auto">
          <a:xfrm>
            <a:off x="2752725" y="6605588"/>
            <a:ext cx="681038" cy="246062"/>
          </a:xfrm>
          <a:prstGeom prst="rect">
            <a:avLst/>
          </a:prstGeom>
          <a:noFill/>
          <a:ln w="9525">
            <a:noFill/>
            <a:miter lim="800000"/>
            <a:headEnd/>
            <a:tailEnd/>
          </a:ln>
          <a:effectLst/>
        </p:spPr>
        <p:txBody>
          <a:bodyPr wrap="none">
            <a:spAutoFit/>
          </a:bodyPr>
          <a:lstStyle/>
          <a:p>
            <a:pPr>
              <a:defRPr/>
            </a:pPr>
            <a:r>
              <a:rPr lang="en-US" altLang="en-US" sz="1000" b="1" dirty="0">
                <a:solidFill>
                  <a:srgbClr val="000000"/>
                </a:solidFill>
                <a:latin typeface="Arial"/>
              </a:rPr>
              <a:t>Page </a:t>
            </a:r>
            <a:fld id="{8E33D194-02E8-4FD7-9EC1-F01D77B3019B}" type="slidenum">
              <a:rPr lang="en-US" altLang="en-US" sz="1000" b="1">
                <a:solidFill>
                  <a:srgbClr val="000000"/>
                </a:solidFill>
                <a:latin typeface="Arial"/>
              </a:rPr>
              <a:pPr>
                <a:defRPr/>
              </a:pPr>
              <a:t>‹#›</a:t>
            </a:fld>
            <a:endParaRPr lang="en-US" sz="1000" b="1" dirty="0">
              <a:solidFill>
                <a:srgbClr val="000000"/>
              </a:solidFill>
              <a:latin typeface="Arial"/>
            </a:endParaRPr>
          </a:p>
        </p:txBody>
      </p:sp>
      <p:sp>
        <p:nvSpPr>
          <p:cNvPr id="792587" name="Rectangle 11"/>
          <p:cNvSpPr>
            <a:spLocks noChangeArrowheads="1"/>
          </p:cNvSpPr>
          <p:nvPr/>
        </p:nvSpPr>
        <p:spPr bwMode="auto">
          <a:xfrm>
            <a:off x="5551488" y="6659563"/>
            <a:ext cx="1781175" cy="123825"/>
          </a:xfrm>
          <a:prstGeom prst="rect">
            <a:avLst/>
          </a:prstGeom>
          <a:solidFill>
            <a:schemeClr val="bg1"/>
          </a:solidFill>
          <a:ln w="9525">
            <a:noFill/>
            <a:miter lim="800000"/>
            <a:headEnd/>
            <a:tailEnd/>
          </a:ln>
        </p:spPr>
        <p:txBody>
          <a:bodyPr lIns="0" tIns="0" rIns="0" bIns="0">
            <a:spAutoFit/>
          </a:bodyPr>
          <a:lstStyle/>
          <a:p>
            <a:pPr algn="l">
              <a:lnSpc>
                <a:spcPct val="80000"/>
              </a:lnSpc>
              <a:defRPr/>
            </a:pPr>
            <a:r>
              <a:rPr lang="en-US" sz="1000" b="1" dirty="0">
                <a:solidFill>
                  <a:srgbClr val="000000"/>
                </a:solidFill>
                <a:latin typeface="Arial"/>
              </a:rPr>
              <a:t>OSTP Mar 27, 2012</a:t>
            </a:r>
          </a:p>
        </p:txBody>
      </p:sp>
      <p:pic>
        <p:nvPicPr>
          <p:cNvPr id="14346" name="Picture 12" descr="NP-logo-Nl copy"/>
          <p:cNvPicPr>
            <a:picLocks noChangeAspect="1" noChangeArrowheads="1"/>
          </p:cNvPicPr>
          <p:nvPr/>
        </p:nvPicPr>
        <p:blipFill>
          <a:blip r:embed="rId16" cstate="print"/>
          <a:srcRect/>
          <a:stretch>
            <a:fillRect/>
          </a:stretch>
        </p:blipFill>
        <p:spPr bwMode="auto">
          <a:xfrm>
            <a:off x="228600" y="6172200"/>
            <a:ext cx="1219200" cy="636588"/>
          </a:xfrm>
          <a:prstGeom prst="rect">
            <a:avLst/>
          </a:prstGeom>
          <a:noFill/>
          <a:ln w="9525">
            <a:noFill/>
            <a:miter lim="800000"/>
            <a:headEnd/>
            <a:tailEnd/>
          </a:ln>
        </p:spPr>
      </p:pic>
      <p:pic>
        <p:nvPicPr>
          <p:cNvPr id="14347" name="Picture 13"/>
          <p:cNvPicPr>
            <a:picLocks noChangeAspect="1" noChangeArrowheads="1"/>
          </p:cNvPicPr>
          <p:nvPr/>
        </p:nvPicPr>
        <p:blipFill>
          <a:blip r:embed="rId17" cstate="print"/>
          <a:srcRect/>
          <a:stretch>
            <a:fillRect/>
          </a:stretch>
        </p:blipFill>
        <p:spPr bwMode="auto">
          <a:xfrm>
            <a:off x="1614488" y="6205538"/>
            <a:ext cx="976312" cy="652462"/>
          </a:xfrm>
          <a:prstGeom prst="rect">
            <a:avLst/>
          </a:prstGeom>
          <a:noFill/>
          <a:ln w="9525">
            <a:noFill/>
            <a:miter lim="800000"/>
            <a:headEnd/>
            <a:tailEnd/>
          </a:ln>
        </p:spPr>
      </p:pic>
    </p:spTree>
    <p:extLst>
      <p:ext uri="{BB962C8B-B14F-4D97-AF65-F5344CB8AC3E}">
        <p14:creationId xmlns:p14="http://schemas.microsoft.com/office/powerpoint/2010/main" xmlns="" val="1564541609"/>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txStyles>
    <p:title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838200"/>
            <a:ext cx="82296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2580" name="Line 4"/>
          <p:cNvSpPr>
            <a:spLocks noChangeShapeType="1"/>
          </p:cNvSpPr>
          <p:nvPr userDrawn="1"/>
        </p:nvSpPr>
        <p:spPr bwMode="auto">
          <a:xfrm>
            <a:off x="0" y="685800"/>
            <a:ext cx="9144000" cy="0"/>
          </a:xfrm>
          <a:prstGeom prst="line">
            <a:avLst/>
          </a:prstGeom>
          <a:noFill/>
          <a:ln w="57150">
            <a:solidFill>
              <a:srgbClr val="00279F"/>
            </a:solidFill>
            <a:round/>
            <a:headEnd/>
            <a:tailEnd/>
          </a:ln>
          <a:effectLst/>
        </p:spPr>
        <p:txBody>
          <a:bodyPr wrap="none" anchor="ctr"/>
          <a:lstStyle/>
          <a:p>
            <a:pPr>
              <a:defRPr/>
            </a:pPr>
            <a:endParaRPr lang="en-US" sz="3200" b="1">
              <a:solidFill>
                <a:srgbClr val="000000"/>
              </a:solidFill>
              <a:latin typeface="Times New Roman" pitchFamily="18" charset="0"/>
            </a:endParaRPr>
          </a:p>
        </p:txBody>
      </p:sp>
      <p:sp>
        <p:nvSpPr>
          <p:cNvPr id="792582" name="Line 6"/>
          <p:cNvSpPr>
            <a:spLocks noChangeShapeType="1"/>
          </p:cNvSpPr>
          <p:nvPr userDrawn="1"/>
        </p:nvSpPr>
        <p:spPr bwMode="auto">
          <a:xfrm>
            <a:off x="0" y="6500813"/>
            <a:ext cx="9140825" cy="0"/>
          </a:xfrm>
          <a:prstGeom prst="line">
            <a:avLst/>
          </a:prstGeom>
          <a:noFill/>
          <a:ln w="92075">
            <a:solidFill>
              <a:srgbClr val="00279F"/>
            </a:solidFill>
            <a:round/>
            <a:headEnd/>
            <a:tailEnd/>
          </a:ln>
          <a:effectLst/>
        </p:spPr>
        <p:txBody>
          <a:bodyPr wrap="none" anchor="ctr"/>
          <a:lstStyle/>
          <a:p>
            <a:pPr>
              <a:defRPr/>
            </a:pPr>
            <a:endParaRPr lang="en-US" sz="3200" b="1">
              <a:solidFill>
                <a:srgbClr val="000000"/>
              </a:solidFill>
              <a:latin typeface="Times New Roman" pitchFamily="18" charset="0"/>
            </a:endParaRPr>
          </a:p>
        </p:txBody>
      </p:sp>
      <p:sp>
        <p:nvSpPr>
          <p:cNvPr id="792584" name="Rectangle 8"/>
          <p:cNvSpPr>
            <a:spLocks noChangeArrowheads="1"/>
          </p:cNvSpPr>
          <p:nvPr userDrawn="1"/>
        </p:nvSpPr>
        <p:spPr bwMode="auto">
          <a:xfrm>
            <a:off x="3162300" y="6426200"/>
            <a:ext cx="3478213" cy="147638"/>
          </a:xfrm>
          <a:prstGeom prst="rect">
            <a:avLst/>
          </a:prstGeom>
          <a:solidFill>
            <a:schemeClr val="bg1"/>
          </a:solidFill>
          <a:ln w="9525">
            <a:noFill/>
            <a:miter lim="800000"/>
            <a:headEnd/>
            <a:tailEnd/>
          </a:ln>
        </p:spPr>
        <p:txBody>
          <a:bodyPr lIns="0" tIns="0" rIns="0" bIns="0">
            <a:spAutoFit/>
          </a:bodyPr>
          <a:lstStyle/>
          <a:p>
            <a:pPr algn="l">
              <a:lnSpc>
                <a:spcPct val="80000"/>
              </a:lnSpc>
              <a:defRPr/>
            </a:pPr>
            <a:r>
              <a:rPr lang="en-US" sz="1200" b="1" dirty="0">
                <a:solidFill>
                  <a:srgbClr val="339966"/>
                </a:solidFill>
                <a:latin typeface="Arial"/>
                <a:cs typeface="Arial" pitchFamily="34" charset="0"/>
              </a:rPr>
              <a:t> Thomas Jefferson National Accelerator Facility</a:t>
            </a:r>
          </a:p>
        </p:txBody>
      </p:sp>
      <p:pic>
        <p:nvPicPr>
          <p:cNvPr id="1031" name="Picture 9"/>
          <p:cNvPicPr>
            <a:picLocks noChangeAspect="1" noChangeArrowheads="1"/>
          </p:cNvPicPr>
          <p:nvPr userDrawn="1"/>
        </p:nvPicPr>
        <p:blipFill>
          <a:blip r:embed="rId16" cstate="print"/>
          <a:srcRect/>
          <a:stretch>
            <a:fillRect/>
          </a:stretch>
        </p:blipFill>
        <p:spPr bwMode="auto">
          <a:xfrm>
            <a:off x="7339013" y="6249988"/>
            <a:ext cx="1612900" cy="536575"/>
          </a:xfrm>
          <a:prstGeom prst="rect">
            <a:avLst/>
          </a:prstGeom>
          <a:noFill/>
          <a:ln w="9525">
            <a:noFill/>
            <a:miter lim="800000"/>
            <a:headEnd/>
            <a:tailEnd/>
          </a:ln>
        </p:spPr>
      </p:pic>
      <p:sp>
        <p:nvSpPr>
          <p:cNvPr id="792587" name="Rectangle 11"/>
          <p:cNvSpPr>
            <a:spLocks noChangeArrowheads="1"/>
          </p:cNvSpPr>
          <p:nvPr userDrawn="1"/>
        </p:nvSpPr>
        <p:spPr bwMode="auto">
          <a:xfrm>
            <a:off x="6069013" y="6672263"/>
            <a:ext cx="1406525" cy="123825"/>
          </a:xfrm>
          <a:prstGeom prst="rect">
            <a:avLst/>
          </a:prstGeom>
          <a:solidFill>
            <a:schemeClr val="bg1"/>
          </a:solidFill>
          <a:ln w="9525">
            <a:noFill/>
            <a:miter lim="800000"/>
            <a:headEnd/>
            <a:tailEnd/>
          </a:ln>
        </p:spPr>
        <p:txBody>
          <a:bodyPr lIns="0" tIns="0" rIns="0" bIns="0">
            <a:spAutoFit/>
          </a:bodyPr>
          <a:lstStyle/>
          <a:p>
            <a:pPr algn="l">
              <a:lnSpc>
                <a:spcPct val="80000"/>
              </a:lnSpc>
              <a:defRPr/>
            </a:pPr>
            <a:r>
              <a:rPr lang="en-US" sz="1000" b="1" dirty="0">
                <a:solidFill>
                  <a:srgbClr val="000000"/>
                </a:solidFill>
                <a:latin typeface="Arial"/>
              </a:rPr>
              <a:t>OSTP Mar 27, 2012</a:t>
            </a:r>
          </a:p>
        </p:txBody>
      </p:sp>
      <p:pic>
        <p:nvPicPr>
          <p:cNvPr id="1033" name="Picture 12" descr="NP-logo-Nl copy"/>
          <p:cNvPicPr>
            <a:picLocks noChangeAspect="1" noChangeArrowheads="1"/>
          </p:cNvPicPr>
          <p:nvPr userDrawn="1"/>
        </p:nvPicPr>
        <p:blipFill>
          <a:blip r:embed="rId17" cstate="print"/>
          <a:srcRect/>
          <a:stretch>
            <a:fillRect/>
          </a:stretch>
        </p:blipFill>
        <p:spPr bwMode="auto">
          <a:xfrm>
            <a:off x="228600" y="6172200"/>
            <a:ext cx="1219200" cy="636588"/>
          </a:xfrm>
          <a:prstGeom prst="rect">
            <a:avLst/>
          </a:prstGeom>
          <a:noFill/>
          <a:ln w="9525">
            <a:noFill/>
            <a:miter lim="800000"/>
            <a:headEnd/>
            <a:tailEnd/>
          </a:ln>
        </p:spPr>
      </p:pic>
      <p:pic>
        <p:nvPicPr>
          <p:cNvPr id="1034" name="Picture 13"/>
          <p:cNvPicPr>
            <a:picLocks noChangeAspect="1" noChangeArrowheads="1"/>
          </p:cNvPicPr>
          <p:nvPr userDrawn="1"/>
        </p:nvPicPr>
        <p:blipFill>
          <a:blip r:embed="rId18" cstate="print"/>
          <a:srcRect/>
          <a:stretch>
            <a:fillRect/>
          </a:stretch>
        </p:blipFill>
        <p:spPr bwMode="auto">
          <a:xfrm>
            <a:off x="1614488" y="6205538"/>
            <a:ext cx="976312" cy="652462"/>
          </a:xfrm>
          <a:prstGeom prst="rect">
            <a:avLst/>
          </a:prstGeom>
          <a:noFill/>
          <a:ln w="9525">
            <a:noFill/>
            <a:miter lim="800000"/>
            <a:headEnd/>
            <a:tailEnd/>
          </a:ln>
        </p:spPr>
      </p:pic>
      <p:sp>
        <p:nvSpPr>
          <p:cNvPr id="13" name="Rectangle 10"/>
          <p:cNvSpPr>
            <a:spLocks noChangeArrowheads="1"/>
          </p:cNvSpPr>
          <p:nvPr userDrawn="1"/>
        </p:nvSpPr>
        <p:spPr bwMode="auto">
          <a:xfrm>
            <a:off x="2946400" y="6572250"/>
            <a:ext cx="782638" cy="276225"/>
          </a:xfrm>
          <a:prstGeom prst="rect">
            <a:avLst/>
          </a:prstGeom>
          <a:noFill/>
          <a:ln w="9525">
            <a:noFill/>
            <a:miter lim="800000"/>
            <a:headEnd/>
            <a:tailEnd/>
          </a:ln>
          <a:effectLst/>
        </p:spPr>
        <p:txBody>
          <a:bodyPr wrap="none">
            <a:spAutoFit/>
          </a:bodyPr>
          <a:lstStyle/>
          <a:p>
            <a:pPr>
              <a:defRPr/>
            </a:pPr>
            <a:r>
              <a:rPr lang="en-US" altLang="en-US" sz="1200" b="1" dirty="0">
                <a:solidFill>
                  <a:srgbClr val="000000"/>
                </a:solidFill>
                <a:latin typeface="Arial"/>
              </a:rPr>
              <a:t>Page </a:t>
            </a:r>
            <a:fld id="{A2B89C64-5073-43A2-9013-4EDA86B31B92}" type="slidenum">
              <a:rPr lang="en-US" altLang="en-US" sz="1200" b="1">
                <a:solidFill>
                  <a:srgbClr val="000000"/>
                </a:solidFill>
                <a:latin typeface="Arial"/>
              </a:rPr>
              <a:pPr>
                <a:defRPr/>
              </a:pPr>
              <a:t>‹#›</a:t>
            </a:fld>
            <a:endParaRPr lang="en-US" sz="1200" b="1" dirty="0">
              <a:solidFill>
                <a:srgbClr val="000000"/>
              </a:solidFill>
              <a:latin typeface="Arial"/>
            </a:endParaRPr>
          </a:p>
        </p:txBody>
      </p:sp>
    </p:spTree>
    <p:extLst>
      <p:ext uri="{BB962C8B-B14F-4D97-AF65-F5344CB8AC3E}">
        <p14:creationId xmlns:p14="http://schemas.microsoft.com/office/powerpoint/2010/main" xmlns="" val="816414587"/>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Lst>
  <p:txStyles>
    <p:title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71538" y="17463"/>
            <a:ext cx="7434262" cy="736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38250"/>
            <a:ext cx="8305800" cy="493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28" name="Text Box 4"/>
          <p:cNvSpPr txBox="1">
            <a:spLocks noChangeArrowheads="1"/>
          </p:cNvSpPr>
          <p:nvPr/>
        </p:nvSpPr>
        <p:spPr bwMode="auto">
          <a:xfrm>
            <a:off x="533400" y="6238875"/>
            <a:ext cx="16764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7" tIns="44450" rIns="90487" bIns="4445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a:lnSpc>
                <a:spcPct val="80000"/>
              </a:lnSpc>
              <a:spcBef>
                <a:spcPct val="50000"/>
              </a:spcBef>
              <a:buFont typeface="Times" pitchFamily="18" charset="0"/>
              <a:buNone/>
              <a:defRPr/>
            </a:pPr>
            <a:endParaRPr lang="en-US" b="1" smtClean="0">
              <a:solidFill>
                <a:srgbClr val="000000"/>
              </a:solidFill>
            </a:endParaRPr>
          </a:p>
        </p:txBody>
      </p:sp>
    </p:spTree>
    <p:extLst>
      <p:ext uri="{BB962C8B-B14F-4D97-AF65-F5344CB8AC3E}">
        <p14:creationId xmlns:p14="http://schemas.microsoft.com/office/powerpoint/2010/main" xmlns="" val="2503056268"/>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Lst>
  <p:transition/>
  <p:txStyles>
    <p:title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pitchFamily="34" charset="0"/>
          <a:cs typeface="Arial" pitchFamily="34" charset="0"/>
        </a:defRPr>
      </a:lvl2pPr>
      <a:lvl3pPr algn="ctr" rtl="0" eaLnBrk="0" fontAlgn="base" hangingPunct="0">
        <a:spcBef>
          <a:spcPct val="0"/>
        </a:spcBef>
        <a:spcAft>
          <a:spcPct val="0"/>
        </a:spcAft>
        <a:defRPr sz="3200" b="1">
          <a:solidFill>
            <a:schemeClr val="hlink"/>
          </a:solidFill>
          <a:latin typeface="Arial" pitchFamily="34" charset="0"/>
          <a:cs typeface="Arial" pitchFamily="34" charset="0"/>
        </a:defRPr>
      </a:lvl3pPr>
      <a:lvl4pPr algn="ctr" rtl="0" eaLnBrk="0" fontAlgn="base" hangingPunct="0">
        <a:spcBef>
          <a:spcPct val="0"/>
        </a:spcBef>
        <a:spcAft>
          <a:spcPct val="0"/>
        </a:spcAft>
        <a:defRPr sz="3200" b="1">
          <a:solidFill>
            <a:schemeClr val="hlink"/>
          </a:solidFill>
          <a:latin typeface="Arial" pitchFamily="34" charset="0"/>
          <a:cs typeface="Arial" pitchFamily="34" charset="0"/>
        </a:defRPr>
      </a:lvl4pPr>
      <a:lvl5pPr algn="ctr" rtl="0" eaLnBrk="0" fontAlgn="base" hangingPunct="0">
        <a:spcBef>
          <a:spcPct val="0"/>
        </a:spcBef>
        <a:spcAft>
          <a:spcPct val="0"/>
        </a:spcAft>
        <a:defRPr sz="3200" b="1">
          <a:solidFill>
            <a:schemeClr val="hlink"/>
          </a:solidFill>
          <a:latin typeface="Arial" pitchFamily="34" charset="0"/>
          <a:cs typeface="Arial" pitchFamily="34" charset="0"/>
        </a:defRPr>
      </a:lvl5pPr>
      <a:lvl6pPr marL="457200" algn="ctr" rtl="0" fontAlgn="base">
        <a:spcBef>
          <a:spcPct val="0"/>
        </a:spcBef>
        <a:spcAft>
          <a:spcPct val="0"/>
        </a:spcAft>
        <a:defRPr sz="3200" b="1">
          <a:solidFill>
            <a:schemeClr val="hlink"/>
          </a:solidFill>
          <a:latin typeface="Arial" pitchFamily="34" charset="0"/>
          <a:cs typeface="Arial" pitchFamily="34" charset="0"/>
        </a:defRPr>
      </a:lvl6pPr>
      <a:lvl7pPr marL="914400" algn="ctr" rtl="0" fontAlgn="base">
        <a:spcBef>
          <a:spcPct val="0"/>
        </a:spcBef>
        <a:spcAft>
          <a:spcPct val="0"/>
        </a:spcAft>
        <a:defRPr sz="3200" b="1">
          <a:solidFill>
            <a:schemeClr val="hlink"/>
          </a:solidFill>
          <a:latin typeface="Arial" pitchFamily="34" charset="0"/>
          <a:cs typeface="Arial" pitchFamily="34" charset="0"/>
        </a:defRPr>
      </a:lvl7pPr>
      <a:lvl8pPr marL="1371600" algn="ctr" rtl="0" fontAlgn="base">
        <a:spcBef>
          <a:spcPct val="0"/>
        </a:spcBef>
        <a:spcAft>
          <a:spcPct val="0"/>
        </a:spcAft>
        <a:defRPr sz="3200" b="1">
          <a:solidFill>
            <a:schemeClr val="hlink"/>
          </a:solidFill>
          <a:latin typeface="Arial" pitchFamily="34" charset="0"/>
          <a:cs typeface="Arial" pitchFamily="34" charset="0"/>
        </a:defRPr>
      </a:lvl8pPr>
      <a:lvl9pPr marL="1828800" algn="ctr" rtl="0" fontAlgn="base">
        <a:spcBef>
          <a:spcPct val="0"/>
        </a:spcBef>
        <a:spcAft>
          <a:spcPct val="0"/>
        </a:spcAft>
        <a:defRPr sz="3200" b="1">
          <a:solidFill>
            <a:schemeClr val="hlink"/>
          </a:solidFill>
          <a:latin typeface="Arial" pitchFamily="34" charset="0"/>
          <a:cs typeface="Arial" pitchFamily="34" charset="0"/>
        </a:defRPr>
      </a:lvl9pPr>
    </p:titleStyle>
    <p:bodyStyle>
      <a:lvl1pPr marL="228600" indent="-228600" algn="l" rtl="0" eaLnBrk="0" fontAlgn="base" hangingPunct="0">
        <a:spcBef>
          <a:spcPct val="20000"/>
        </a:spcBef>
        <a:spcAft>
          <a:spcPct val="0"/>
        </a:spcAft>
        <a:buFont typeface="Times" pitchFamily="18" charset="0"/>
        <a:buChar char="•"/>
        <a:defRPr sz="2400">
          <a:solidFill>
            <a:schemeClr val="tx1"/>
          </a:solidFill>
          <a:latin typeface="+mn-lt"/>
          <a:ea typeface="+mn-ea"/>
          <a:cs typeface="+mn-cs"/>
        </a:defRPr>
      </a:lvl1pPr>
      <a:lvl2pPr marL="571500" indent="-228600" algn="l" rtl="0" eaLnBrk="0" fontAlgn="base" hangingPunct="0">
        <a:spcBef>
          <a:spcPct val="20000"/>
        </a:spcBef>
        <a:spcAft>
          <a:spcPct val="0"/>
        </a:spcAft>
        <a:buSzPct val="150000"/>
        <a:buFont typeface="Times" pitchFamily="18" charset="0"/>
        <a:buChar char="­"/>
        <a:defRPr sz="2000">
          <a:solidFill>
            <a:schemeClr val="tx1"/>
          </a:solidFill>
          <a:latin typeface="+mn-lt"/>
          <a:cs typeface="+mn-cs"/>
        </a:defRPr>
      </a:lvl2pPr>
      <a:lvl3pPr marL="914400" indent="-228600" algn="l" rtl="0" eaLnBrk="0" fontAlgn="base" hangingPunct="0">
        <a:spcBef>
          <a:spcPct val="20000"/>
        </a:spcBef>
        <a:spcAft>
          <a:spcPct val="0"/>
        </a:spcAft>
        <a:buSzPct val="150000"/>
        <a:defRPr>
          <a:solidFill>
            <a:schemeClr val="tx1"/>
          </a:solidFill>
          <a:latin typeface="+mn-lt"/>
          <a:cs typeface="+mn-cs"/>
        </a:defRPr>
      </a:lvl3pPr>
      <a:lvl4pPr marL="1257300" indent="-228600" algn="l" rtl="0" eaLnBrk="0" fontAlgn="base" hangingPunct="0">
        <a:spcBef>
          <a:spcPct val="20000"/>
        </a:spcBef>
        <a:spcAft>
          <a:spcPct val="0"/>
        </a:spcAft>
        <a:buSzPct val="150000"/>
        <a:buChar char="."/>
        <a:defRPr>
          <a:solidFill>
            <a:schemeClr val="tx1"/>
          </a:solidFill>
          <a:latin typeface="Times" pitchFamily="18" charset="0"/>
          <a:cs typeface="+mn-cs"/>
        </a:defRPr>
      </a:lvl4pPr>
      <a:lvl5pPr marL="2057400" indent="-228600" algn="l" rtl="0" eaLnBrk="0" fontAlgn="base" hangingPunct="0">
        <a:spcBef>
          <a:spcPct val="20000"/>
        </a:spcBef>
        <a:spcAft>
          <a:spcPct val="0"/>
        </a:spcAft>
        <a:buSzPct val="150000"/>
        <a:buChar char="."/>
        <a:defRPr>
          <a:solidFill>
            <a:schemeClr val="tx1"/>
          </a:solidFill>
          <a:latin typeface="Times" pitchFamily="18" charset="0"/>
          <a:cs typeface="+mn-cs"/>
        </a:defRPr>
      </a:lvl5pPr>
      <a:lvl6pPr marL="2514600" indent="-228600" algn="l" rtl="0" fontAlgn="base">
        <a:spcBef>
          <a:spcPct val="20000"/>
        </a:spcBef>
        <a:spcAft>
          <a:spcPct val="0"/>
        </a:spcAft>
        <a:buSzPct val="150000"/>
        <a:buChar char="."/>
        <a:defRPr>
          <a:solidFill>
            <a:schemeClr val="tx1"/>
          </a:solidFill>
          <a:latin typeface="Times" pitchFamily="18" charset="0"/>
          <a:cs typeface="+mn-cs"/>
        </a:defRPr>
      </a:lvl6pPr>
      <a:lvl7pPr marL="2971800" indent="-228600" algn="l" rtl="0" fontAlgn="base">
        <a:spcBef>
          <a:spcPct val="20000"/>
        </a:spcBef>
        <a:spcAft>
          <a:spcPct val="0"/>
        </a:spcAft>
        <a:buSzPct val="150000"/>
        <a:buChar char="."/>
        <a:defRPr>
          <a:solidFill>
            <a:schemeClr val="tx1"/>
          </a:solidFill>
          <a:latin typeface="Times" pitchFamily="18" charset="0"/>
          <a:cs typeface="+mn-cs"/>
        </a:defRPr>
      </a:lvl7pPr>
      <a:lvl8pPr marL="3429000" indent="-228600" algn="l" rtl="0" fontAlgn="base">
        <a:spcBef>
          <a:spcPct val="20000"/>
        </a:spcBef>
        <a:spcAft>
          <a:spcPct val="0"/>
        </a:spcAft>
        <a:buSzPct val="150000"/>
        <a:buChar char="."/>
        <a:defRPr>
          <a:solidFill>
            <a:schemeClr val="tx1"/>
          </a:solidFill>
          <a:latin typeface="Times" pitchFamily="18" charset="0"/>
          <a:cs typeface="+mn-cs"/>
        </a:defRPr>
      </a:lvl8pPr>
      <a:lvl9pPr marL="3886200" indent="-228600" algn="l" rtl="0" fontAlgn="base">
        <a:spcBef>
          <a:spcPct val="20000"/>
        </a:spcBef>
        <a:spcAft>
          <a:spcPct val="0"/>
        </a:spcAft>
        <a:buSzPct val="150000"/>
        <a:buChar char="."/>
        <a:defRPr>
          <a:solidFill>
            <a:schemeClr val="tx1"/>
          </a:solidFill>
          <a:latin typeface="Times" pitchFamily="18"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screen"/>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762000" y="914400"/>
            <a:ext cx="77724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Text Box 5"/>
          <p:cNvSpPr txBox="1">
            <a:spLocks noChangeArrowheads="1"/>
          </p:cNvSpPr>
          <p:nvPr userDrawn="1"/>
        </p:nvSpPr>
        <p:spPr bwMode="auto">
          <a:xfrm>
            <a:off x="1066800" y="6597134"/>
            <a:ext cx="3962400" cy="215444"/>
          </a:xfrm>
          <a:prstGeom prst="rect">
            <a:avLst/>
          </a:prstGeom>
          <a:noFill/>
          <a:ln w="9525">
            <a:noFill/>
            <a:miter lim="800000"/>
            <a:headEnd/>
            <a:tailEnd/>
          </a:ln>
          <a:effectLst/>
        </p:spPr>
        <p:txBody>
          <a:bodyPr wrap="square">
            <a:spAutoFit/>
          </a:bodyPr>
          <a:lstStyle/>
          <a:p>
            <a:pPr algn="r" eaLnBrk="1" hangingPunct="1">
              <a:spcBef>
                <a:spcPct val="50000"/>
              </a:spcBef>
              <a:defRPr/>
            </a:pPr>
            <a:r>
              <a:rPr lang="en-US" sz="800" i="1" dirty="0" smtClean="0">
                <a:solidFill>
                  <a:srgbClr val="FFFFFF"/>
                </a:solidFill>
                <a:latin typeface="Arial" charset="0"/>
                <a:cs typeface="Arial" charset="0"/>
              </a:rPr>
              <a:t>S&amp;T Review   May 2012                                         Page </a:t>
            </a:r>
            <a:fld id="{90D66C53-FD60-4B76-87AB-8CA91569D26A}" type="slidenum">
              <a:rPr lang="en-US" sz="800" i="1">
                <a:solidFill>
                  <a:srgbClr val="FFFFFF"/>
                </a:solidFill>
                <a:latin typeface="Arial" charset="0"/>
                <a:cs typeface="Arial" charset="0"/>
              </a:rPr>
              <a:pPr algn="r" eaLnBrk="1" hangingPunct="1">
                <a:spcBef>
                  <a:spcPct val="50000"/>
                </a:spcBef>
                <a:defRPr/>
              </a:pPr>
              <a:t>‹#›</a:t>
            </a:fld>
            <a:endParaRPr lang="en-US" sz="800" dirty="0">
              <a:solidFill>
                <a:srgbClr val="FFFFFF"/>
              </a:solidFill>
              <a:latin typeface="Arial" charset="0"/>
              <a:cs typeface="Arial" charset="0"/>
            </a:endParaRPr>
          </a:p>
        </p:txBody>
      </p:sp>
    </p:spTree>
    <p:extLst>
      <p:ext uri="{BB962C8B-B14F-4D97-AF65-F5344CB8AC3E}">
        <p14:creationId xmlns:p14="http://schemas.microsoft.com/office/powerpoint/2010/main" xmlns="" val="1024585661"/>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Lst>
  <p:txStyles>
    <p:titleStyle>
      <a:lvl1pPr algn="ctr" rtl="0" eaLnBrk="0" fontAlgn="base" hangingPunct="0">
        <a:spcBef>
          <a:spcPct val="0"/>
        </a:spcBef>
        <a:spcAft>
          <a:spcPct val="0"/>
        </a:spcAft>
        <a:defRPr sz="3600" b="1">
          <a:solidFill>
            <a:schemeClr val="tx2"/>
          </a:solidFill>
          <a:latin typeface="Arial" pitchFamily="34" charset="0"/>
          <a:ea typeface="ＭＳ Ｐゴシック" pitchFamily="63" charset="-128"/>
          <a:cs typeface="Arial" pitchFamily="34" charset="0"/>
        </a:defRPr>
      </a:lvl1pPr>
      <a:lvl2pPr algn="ctr" rtl="0" eaLnBrk="0" fontAlgn="base" hangingPunct="0">
        <a:spcBef>
          <a:spcPct val="0"/>
        </a:spcBef>
        <a:spcAft>
          <a:spcPct val="0"/>
        </a:spcAft>
        <a:defRPr sz="3600" b="1">
          <a:solidFill>
            <a:schemeClr val="tx2"/>
          </a:solidFill>
          <a:latin typeface="Times"/>
          <a:ea typeface="ＭＳ Ｐゴシック" pitchFamily="63" charset="-128"/>
          <a:cs typeface="ＭＳ Ｐゴシック" pitchFamily="63" charset="-128"/>
        </a:defRPr>
      </a:lvl2pPr>
      <a:lvl3pPr algn="ctr" rtl="0" eaLnBrk="0" fontAlgn="base" hangingPunct="0">
        <a:spcBef>
          <a:spcPct val="0"/>
        </a:spcBef>
        <a:spcAft>
          <a:spcPct val="0"/>
        </a:spcAft>
        <a:defRPr sz="3600" b="1">
          <a:solidFill>
            <a:schemeClr val="tx2"/>
          </a:solidFill>
          <a:latin typeface="Times"/>
          <a:ea typeface="ＭＳ Ｐゴシック" pitchFamily="63" charset="-128"/>
          <a:cs typeface="ＭＳ Ｐゴシック" pitchFamily="63" charset="-128"/>
        </a:defRPr>
      </a:lvl3pPr>
      <a:lvl4pPr algn="ctr" rtl="0" eaLnBrk="0" fontAlgn="base" hangingPunct="0">
        <a:spcBef>
          <a:spcPct val="0"/>
        </a:spcBef>
        <a:spcAft>
          <a:spcPct val="0"/>
        </a:spcAft>
        <a:defRPr sz="3600" b="1">
          <a:solidFill>
            <a:schemeClr val="tx2"/>
          </a:solidFill>
          <a:latin typeface="Times"/>
          <a:ea typeface="ＭＳ Ｐゴシック" pitchFamily="63" charset="-128"/>
          <a:cs typeface="ＭＳ Ｐゴシック" pitchFamily="63" charset="-128"/>
        </a:defRPr>
      </a:lvl4pPr>
      <a:lvl5pPr algn="ctr" rtl="0" eaLnBrk="0" fontAlgn="base" hangingPunct="0">
        <a:spcBef>
          <a:spcPct val="0"/>
        </a:spcBef>
        <a:spcAft>
          <a:spcPct val="0"/>
        </a:spcAft>
        <a:defRPr sz="3600" b="1">
          <a:solidFill>
            <a:schemeClr val="tx2"/>
          </a:solidFill>
          <a:latin typeface="Times"/>
          <a:ea typeface="ＭＳ Ｐゴシック" pitchFamily="63" charset="-128"/>
          <a:cs typeface="ＭＳ Ｐゴシック" pitchFamily="63" charset="-128"/>
        </a:defRPr>
      </a:lvl5pPr>
      <a:lvl6pPr marL="457200" algn="ctr" rtl="0" eaLnBrk="1" fontAlgn="base" hangingPunct="1">
        <a:spcBef>
          <a:spcPct val="0"/>
        </a:spcBef>
        <a:spcAft>
          <a:spcPct val="0"/>
        </a:spcAft>
        <a:defRPr sz="3600" b="1">
          <a:solidFill>
            <a:schemeClr val="tx2"/>
          </a:solidFill>
          <a:latin typeface="Times"/>
        </a:defRPr>
      </a:lvl6pPr>
      <a:lvl7pPr marL="914400" algn="ctr" rtl="0" eaLnBrk="1" fontAlgn="base" hangingPunct="1">
        <a:spcBef>
          <a:spcPct val="0"/>
        </a:spcBef>
        <a:spcAft>
          <a:spcPct val="0"/>
        </a:spcAft>
        <a:defRPr sz="3600" b="1">
          <a:solidFill>
            <a:schemeClr val="tx2"/>
          </a:solidFill>
          <a:latin typeface="Times"/>
        </a:defRPr>
      </a:lvl7pPr>
      <a:lvl8pPr marL="1371600" algn="ctr" rtl="0" eaLnBrk="1" fontAlgn="base" hangingPunct="1">
        <a:spcBef>
          <a:spcPct val="0"/>
        </a:spcBef>
        <a:spcAft>
          <a:spcPct val="0"/>
        </a:spcAft>
        <a:defRPr sz="3600" b="1">
          <a:solidFill>
            <a:schemeClr val="tx2"/>
          </a:solidFill>
          <a:latin typeface="Times"/>
        </a:defRPr>
      </a:lvl8pPr>
      <a:lvl9pPr marL="1828800" algn="ctr" rtl="0" eaLnBrk="1" fontAlgn="base" hangingPunct="1">
        <a:spcBef>
          <a:spcPct val="0"/>
        </a:spcBef>
        <a:spcAft>
          <a:spcPct val="0"/>
        </a:spcAft>
        <a:defRPr sz="3600" b="1">
          <a:solidFill>
            <a:schemeClr val="tx2"/>
          </a:solidFill>
          <a:latin typeface="Times"/>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ＭＳ Ｐゴシック" pitchFamily="63" charset="-128"/>
          <a:cs typeface="Arial" pitchFamily="34" charset="0"/>
        </a:defRPr>
      </a:lvl1pPr>
      <a:lvl2pPr marL="742950" indent="-285750" algn="l" rtl="0" eaLnBrk="0" fontAlgn="base" hangingPunct="0">
        <a:spcBef>
          <a:spcPct val="20000"/>
        </a:spcBef>
        <a:spcAft>
          <a:spcPct val="0"/>
        </a:spcAft>
        <a:buChar char="–"/>
        <a:defRPr sz="2400">
          <a:solidFill>
            <a:schemeClr val="tx1"/>
          </a:solidFill>
          <a:latin typeface="Arial" pitchFamily="34" charset="0"/>
          <a:ea typeface="ＭＳ Ｐゴシック" pitchFamily="68" charset="-128"/>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ＭＳ Ｐゴシック" pitchFamily="68" charset="-128"/>
          <a:cs typeface="Arial" pitchFamily="34" charset="0"/>
        </a:defRPr>
      </a:lvl3pPr>
      <a:lvl4pPr marL="1600200" indent="-228600" algn="l" rtl="0" eaLnBrk="0" fontAlgn="base" hangingPunct="0">
        <a:spcBef>
          <a:spcPct val="20000"/>
        </a:spcBef>
        <a:spcAft>
          <a:spcPct val="0"/>
        </a:spcAft>
        <a:buChar char="–"/>
        <a:defRPr sz="2400">
          <a:solidFill>
            <a:schemeClr val="tx1"/>
          </a:solidFill>
          <a:latin typeface="Arial" pitchFamily="34" charset="0"/>
          <a:ea typeface="ＭＳ Ｐゴシック" pitchFamily="68" charset="-128"/>
          <a:cs typeface="Arial" pitchFamily="34" charset="0"/>
        </a:defRPr>
      </a:lvl4pPr>
      <a:lvl5pPr marL="2057400" indent="-228600" algn="l" rtl="0" eaLnBrk="0" fontAlgn="base" hangingPunct="0">
        <a:spcBef>
          <a:spcPct val="20000"/>
        </a:spcBef>
        <a:spcAft>
          <a:spcPct val="0"/>
        </a:spcAft>
        <a:buChar char="»"/>
        <a:defRPr sz="2400">
          <a:solidFill>
            <a:schemeClr val="tx1"/>
          </a:solidFill>
          <a:latin typeface="Arial" pitchFamily="34" charset="0"/>
          <a:ea typeface="ＭＳ Ｐゴシック" pitchFamily="68" charset="-128"/>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4099" name="Rectangle 3"/>
          <p:cNvSpPr>
            <a:spLocks noGrp="1" noChangeArrowheads="1"/>
          </p:cNvSpPr>
          <p:nvPr>
            <p:ph type="body" idx="1"/>
          </p:nvPr>
        </p:nvSpPr>
        <p:spPr bwMode="auto">
          <a:xfrm>
            <a:off x="141906" y="922323"/>
            <a:ext cx="8897440" cy="51736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r>
              <a:rPr lang="en-US" dirty="0" smtClean="0">
                <a:solidFill>
                  <a:srgbClr val="000000">
                    <a:tint val="75000"/>
                  </a:srgbClr>
                </a:solidFill>
                <a:latin typeface="Arial"/>
              </a:rPr>
              <a:t>Operations Review, July 19-21, 2010</a:t>
            </a:r>
            <a:endParaRPr lang="en-US" dirty="0">
              <a:solidFill>
                <a:srgbClr val="000000">
                  <a:tint val="75000"/>
                </a:srgb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defTabSz="457200" eaLnBrk="1" fontAlgn="auto" hangingPunct="1">
              <a:spcBef>
                <a:spcPts val="0"/>
              </a:spcBef>
              <a:spcAft>
                <a:spcPts val="0"/>
              </a:spcAft>
            </a:pPr>
            <a:r>
              <a:rPr lang="en-US" dirty="0" smtClean="0">
                <a:solidFill>
                  <a:srgbClr val="000000">
                    <a:tint val="75000"/>
                  </a:srgbClr>
                </a:solidFill>
                <a:latin typeface="Arial"/>
              </a:rPr>
              <a:t>Slide </a:t>
            </a:r>
            <a:fld id="{2170E7E5-D759-E44D-99F5-2114FE40D280}" type="slidenum">
              <a:rPr lang="en-US" smtClean="0">
                <a:solidFill>
                  <a:srgbClr val="000000">
                    <a:tint val="75000"/>
                  </a:srgbClr>
                </a:solidFill>
                <a:latin typeface="Arial"/>
              </a:rPr>
              <a:pPr algn="ctr" defTabSz="457200" eaLnBrk="1" fontAlgn="auto" hangingPunct="1">
                <a:spcBef>
                  <a:spcPts val="0"/>
                </a:spcBef>
                <a:spcAft>
                  <a:spcPts val="0"/>
                </a:spcAft>
              </a:pPr>
              <a:t>‹#›</a:t>
            </a:fld>
            <a:endParaRPr lang="en-US" dirty="0">
              <a:solidFill>
                <a:srgbClr val="000000">
                  <a:tint val="75000"/>
                </a:srgbClr>
              </a:solidFill>
              <a:latin typeface="Arial"/>
            </a:endParaRPr>
          </a:p>
        </p:txBody>
      </p:sp>
    </p:spTree>
    <p:extLst>
      <p:ext uri="{BB962C8B-B14F-4D97-AF65-F5344CB8AC3E}">
        <p14:creationId xmlns:p14="http://schemas.microsoft.com/office/powerpoint/2010/main" xmlns="" val="1809690649"/>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Lst>
  <p:hf hdr="0" ftr="0" dt="0"/>
  <p:txStyles>
    <p:title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lr>
          <a:srgbClr val="996600"/>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3399FF"/>
        </a:buClr>
        <a:buFont typeface="Arial" pitchFamily="34" charset="0"/>
        <a:buChar char="•"/>
        <a:defRPr sz="2200">
          <a:solidFill>
            <a:schemeClr val="tx1"/>
          </a:solidFill>
          <a:latin typeface="+mn-lt"/>
        </a:defRPr>
      </a:lvl2pPr>
      <a:lvl3pPr marL="1143000" indent="-228600" algn="l" rtl="0" eaLnBrk="1" fontAlgn="base" hangingPunct="1">
        <a:spcBef>
          <a:spcPct val="20000"/>
        </a:spcBef>
        <a:spcAft>
          <a:spcPct val="0"/>
        </a:spcAft>
        <a:buClr>
          <a:srgbClr val="33CC33"/>
        </a:buClr>
        <a:buChar char="•"/>
        <a:defRPr sz="2000">
          <a:solidFill>
            <a:schemeClr val="tx1"/>
          </a:solidFill>
          <a:latin typeface="+mn-lt"/>
        </a:defRPr>
      </a:lvl3pPr>
      <a:lvl4pPr marL="1600200" indent="-228600" algn="l" rtl="0" eaLnBrk="1" fontAlgn="base" hangingPunct="1">
        <a:spcBef>
          <a:spcPct val="20000"/>
        </a:spcBef>
        <a:spcAft>
          <a:spcPct val="0"/>
        </a:spcAft>
        <a:buClr>
          <a:srgbClr val="6666FF"/>
        </a:buClr>
        <a:buFont typeface="Arial" pitchFamily="34" charset="0"/>
        <a:buChar char="•"/>
        <a:defRPr sz="1800">
          <a:solidFill>
            <a:schemeClr val="tx1"/>
          </a:solidFill>
          <a:latin typeface="+mn-lt"/>
        </a:defRPr>
      </a:lvl4pPr>
      <a:lvl5pPr marL="2057400" indent="-228600" algn="l" rtl="0" eaLnBrk="1" fontAlgn="base" hangingPunct="1">
        <a:spcBef>
          <a:spcPct val="20000"/>
        </a:spcBef>
        <a:spcAft>
          <a:spcPct val="0"/>
        </a:spcAft>
        <a:buClr>
          <a:srgbClr val="CC0000"/>
        </a:buClr>
        <a:buFont typeface="Arial" pitchFamily="34" charset="0"/>
        <a:buChar char="•"/>
        <a:defRPr sz="16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871538" y="17463"/>
            <a:ext cx="7434262" cy="7366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238250"/>
            <a:ext cx="8305800" cy="493395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65572" name="Text Box 4"/>
          <p:cNvSpPr txBox="1">
            <a:spLocks noChangeArrowheads="1"/>
          </p:cNvSpPr>
          <p:nvPr userDrawn="1"/>
        </p:nvSpPr>
        <p:spPr bwMode="auto">
          <a:xfrm>
            <a:off x="533400" y="6238875"/>
            <a:ext cx="1676400" cy="381000"/>
          </a:xfrm>
          <a:prstGeom prst="rect">
            <a:avLst/>
          </a:prstGeom>
          <a:noFill/>
          <a:ln w="12700">
            <a:noFill/>
            <a:miter lim="800000"/>
            <a:headEnd/>
            <a:tailEnd/>
          </a:ln>
          <a:effectLst/>
        </p:spPr>
        <p:txBody>
          <a:bodyPr lIns="90487" tIns="44450" rIns="90487" bIns="44450">
            <a:spAutoFit/>
          </a:bodyPr>
          <a:lstStyle/>
          <a:p>
            <a:pPr algn="l">
              <a:lnSpc>
                <a:spcPct val="80000"/>
              </a:lnSpc>
              <a:spcBef>
                <a:spcPct val="50000"/>
              </a:spcBef>
              <a:buFont typeface="Times New Roman" pitchFamily="18" charset="0"/>
              <a:buNone/>
              <a:defRPr/>
            </a:pPr>
            <a:endParaRPr lang="en-US" sz="2400" b="1">
              <a:solidFill>
                <a:srgbClr val="000000"/>
              </a:solidFill>
              <a:latin typeface="Arial" charset="0"/>
            </a:endParaRPr>
          </a:p>
        </p:txBody>
      </p:sp>
    </p:spTree>
    <p:extLst>
      <p:ext uri="{BB962C8B-B14F-4D97-AF65-F5344CB8AC3E}">
        <p14:creationId xmlns:p14="http://schemas.microsoft.com/office/powerpoint/2010/main" xmlns="" val="3418048219"/>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Lst>
  <p:transition/>
  <p:txStyles>
    <p:title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cs typeface="Arial" charset="0"/>
        </a:defRPr>
      </a:lvl2pPr>
      <a:lvl3pPr algn="ctr" rtl="0" eaLnBrk="0" fontAlgn="base" hangingPunct="0">
        <a:spcBef>
          <a:spcPct val="0"/>
        </a:spcBef>
        <a:spcAft>
          <a:spcPct val="0"/>
        </a:spcAft>
        <a:defRPr sz="3200" b="1">
          <a:solidFill>
            <a:schemeClr val="hlink"/>
          </a:solidFill>
          <a:latin typeface="Arial" charset="0"/>
          <a:cs typeface="Arial" charset="0"/>
        </a:defRPr>
      </a:lvl3pPr>
      <a:lvl4pPr algn="ctr" rtl="0" eaLnBrk="0" fontAlgn="base" hangingPunct="0">
        <a:spcBef>
          <a:spcPct val="0"/>
        </a:spcBef>
        <a:spcAft>
          <a:spcPct val="0"/>
        </a:spcAft>
        <a:defRPr sz="3200" b="1">
          <a:solidFill>
            <a:schemeClr val="hlink"/>
          </a:solidFill>
          <a:latin typeface="Arial" charset="0"/>
          <a:cs typeface="Arial" charset="0"/>
        </a:defRPr>
      </a:lvl4pPr>
      <a:lvl5pPr algn="ctr" rtl="0" eaLnBrk="0" fontAlgn="base" hangingPunct="0">
        <a:spcBef>
          <a:spcPct val="0"/>
        </a:spcBef>
        <a:spcAft>
          <a:spcPct val="0"/>
        </a:spcAft>
        <a:defRPr sz="3200" b="1">
          <a:solidFill>
            <a:schemeClr val="hlink"/>
          </a:solidFill>
          <a:latin typeface="Arial" charset="0"/>
          <a:cs typeface="Arial" charset="0"/>
        </a:defRPr>
      </a:lvl5pPr>
      <a:lvl6pPr marL="457200" algn="ctr" rtl="0" fontAlgn="base">
        <a:spcBef>
          <a:spcPct val="0"/>
        </a:spcBef>
        <a:spcAft>
          <a:spcPct val="0"/>
        </a:spcAft>
        <a:defRPr sz="3200" b="1">
          <a:solidFill>
            <a:schemeClr val="hlink"/>
          </a:solidFill>
          <a:latin typeface="Arial" charset="0"/>
          <a:cs typeface="Arial" charset="0"/>
        </a:defRPr>
      </a:lvl6pPr>
      <a:lvl7pPr marL="914400" algn="ctr" rtl="0" fontAlgn="base">
        <a:spcBef>
          <a:spcPct val="0"/>
        </a:spcBef>
        <a:spcAft>
          <a:spcPct val="0"/>
        </a:spcAft>
        <a:defRPr sz="3200" b="1">
          <a:solidFill>
            <a:schemeClr val="hlink"/>
          </a:solidFill>
          <a:latin typeface="Arial" charset="0"/>
          <a:cs typeface="Arial" charset="0"/>
        </a:defRPr>
      </a:lvl7pPr>
      <a:lvl8pPr marL="1371600" algn="ctr" rtl="0" fontAlgn="base">
        <a:spcBef>
          <a:spcPct val="0"/>
        </a:spcBef>
        <a:spcAft>
          <a:spcPct val="0"/>
        </a:spcAft>
        <a:defRPr sz="3200" b="1">
          <a:solidFill>
            <a:schemeClr val="hlink"/>
          </a:solidFill>
          <a:latin typeface="Arial" charset="0"/>
          <a:cs typeface="Arial" charset="0"/>
        </a:defRPr>
      </a:lvl8pPr>
      <a:lvl9pPr marL="1828800" algn="ctr" rtl="0" fontAlgn="base">
        <a:spcBef>
          <a:spcPct val="0"/>
        </a:spcBef>
        <a:spcAft>
          <a:spcPct val="0"/>
        </a:spcAft>
        <a:defRPr sz="3200" b="1">
          <a:solidFill>
            <a:schemeClr val="hlink"/>
          </a:solidFill>
          <a:latin typeface="Arial" charset="0"/>
          <a:cs typeface="Arial" charset="0"/>
        </a:defRPr>
      </a:lvl9pPr>
    </p:titleStyle>
    <p:bodyStyle>
      <a:lvl1pPr marL="228600" indent="-228600" algn="l" rtl="0" eaLnBrk="0" fontAlgn="base" hangingPunct="0">
        <a:spcBef>
          <a:spcPct val="20000"/>
        </a:spcBef>
        <a:spcAft>
          <a:spcPct val="0"/>
        </a:spcAft>
        <a:buFont typeface="Times New Roman" pitchFamily="18" charset="0"/>
        <a:buChar char="•"/>
        <a:defRPr sz="2200">
          <a:solidFill>
            <a:schemeClr val="tx1"/>
          </a:solidFill>
          <a:latin typeface="+mn-lt"/>
          <a:ea typeface="+mn-ea"/>
          <a:cs typeface="+mn-cs"/>
        </a:defRPr>
      </a:lvl1pPr>
      <a:lvl2pPr marL="571500" indent="-228600" algn="l" rtl="0" eaLnBrk="0" fontAlgn="base" hangingPunct="0">
        <a:spcBef>
          <a:spcPct val="20000"/>
        </a:spcBef>
        <a:spcAft>
          <a:spcPct val="0"/>
        </a:spcAft>
        <a:buSzPct val="150000"/>
        <a:buFont typeface="Times New Roman" pitchFamily="18" charset="0"/>
        <a:buChar char="­"/>
        <a:defRPr sz="2000">
          <a:solidFill>
            <a:schemeClr val="tx1"/>
          </a:solidFill>
          <a:latin typeface="+mn-lt"/>
          <a:cs typeface="+mn-cs"/>
        </a:defRPr>
      </a:lvl2pPr>
      <a:lvl3pPr marL="914400" indent="-228600" algn="l" rtl="0" eaLnBrk="0" fontAlgn="base" hangingPunct="0">
        <a:spcBef>
          <a:spcPct val="20000"/>
        </a:spcBef>
        <a:spcAft>
          <a:spcPct val="0"/>
        </a:spcAft>
        <a:buSzPct val="150000"/>
        <a:defRPr>
          <a:solidFill>
            <a:schemeClr val="tx1"/>
          </a:solidFill>
          <a:latin typeface="+mn-lt"/>
          <a:cs typeface="+mn-cs"/>
        </a:defRPr>
      </a:lvl3pPr>
      <a:lvl4pPr marL="1257300" indent="-228600" algn="l" rtl="0" eaLnBrk="0" fontAlgn="base" hangingPunct="0">
        <a:spcBef>
          <a:spcPct val="20000"/>
        </a:spcBef>
        <a:spcAft>
          <a:spcPct val="0"/>
        </a:spcAft>
        <a:buSzPct val="150000"/>
        <a:buChar char="."/>
        <a:defRPr>
          <a:solidFill>
            <a:schemeClr val="tx1"/>
          </a:solidFill>
          <a:latin typeface="Times New Roman" pitchFamily="18" charset="0"/>
          <a:cs typeface="+mn-cs"/>
        </a:defRPr>
      </a:lvl4pPr>
      <a:lvl5pPr marL="2057400" indent="-228600" algn="l" rtl="0" eaLnBrk="0" fontAlgn="base" hangingPunct="0">
        <a:spcBef>
          <a:spcPct val="20000"/>
        </a:spcBef>
        <a:spcAft>
          <a:spcPct val="0"/>
        </a:spcAft>
        <a:buSzPct val="150000"/>
        <a:buChar char="."/>
        <a:defRPr>
          <a:solidFill>
            <a:schemeClr val="tx1"/>
          </a:solidFill>
          <a:latin typeface="Times New Roman" pitchFamily="18" charset="0"/>
          <a:cs typeface="+mn-cs"/>
        </a:defRPr>
      </a:lvl5pPr>
      <a:lvl6pPr marL="2514600" indent="-228600" algn="l" rtl="0" fontAlgn="base">
        <a:spcBef>
          <a:spcPct val="20000"/>
        </a:spcBef>
        <a:spcAft>
          <a:spcPct val="0"/>
        </a:spcAft>
        <a:buSzPct val="150000"/>
        <a:buChar char="."/>
        <a:defRPr>
          <a:solidFill>
            <a:schemeClr val="tx1"/>
          </a:solidFill>
          <a:latin typeface="Times New Roman" pitchFamily="18" charset="0"/>
          <a:cs typeface="+mn-cs"/>
        </a:defRPr>
      </a:lvl6pPr>
      <a:lvl7pPr marL="2971800" indent="-228600" algn="l" rtl="0" fontAlgn="base">
        <a:spcBef>
          <a:spcPct val="20000"/>
        </a:spcBef>
        <a:spcAft>
          <a:spcPct val="0"/>
        </a:spcAft>
        <a:buSzPct val="150000"/>
        <a:buChar char="."/>
        <a:defRPr>
          <a:solidFill>
            <a:schemeClr val="tx1"/>
          </a:solidFill>
          <a:latin typeface="Times New Roman" pitchFamily="18" charset="0"/>
          <a:cs typeface="+mn-cs"/>
        </a:defRPr>
      </a:lvl7pPr>
      <a:lvl8pPr marL="3429000" indent="-228600" algn="l" rtl="0" fontAlgn="base">
        <a:spcBef>
          <a:spcPct val="20000"/>
        </a:spcBef>
        <a:spcAft>
          <a:spcPct val="0"/>
        </a:spcAft>
        <a:buSzPct val="150000"/>
        <a:buChar char="."/>
        <a:defRPr>
          <a:solidFill>
            <a:schemeClr val="tx1"/>
          </a:solidFill>
          <a:latin typeface="Times New Roman" pitchFamily="18" charset="0"/>
          <a:cs typeface="+mn-cs"/>
        </a:defRPr>
      </a:lvl8pPr>
      <a:lvl9pPr marL="3886200" indent="-228600" algn="l" rtl="0" fontAlgn="base">
        <a:spcBef>
          <a:spcPct val="20000"/>
        </a:spcBef>
        <a:spcAft>
          <a:spcPct val="0"/>
        </a:spcAft>
        <a:buSzPct val="150000"/>
        <a:buChar char="."/>
        <a:defRPr>
          <a:solidFill>
            <a:schemeClr val="tx1"/>
          </a:solidFill>
          <a:latin typeface="Times New Roman" pitchFamily="18"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92.xml"/><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8.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8.xml"/><Relationship Id="rId1" Type="http://schemas.openxmlformats.org/officeDocument/2006/relationships/vmlDrawing" Target="../drawings/vmlDrawing6.vml"/><Relationship Id="rId5" Type="http://schemas.openxmlformats.org/officeDocument/2006/relationships/image" Target="../media/image22.jpeg"/><Relationship Id="rId4"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8.xml"/><Relationship Id="rId1" Type="http://schemas.openxmlformats.org/officeDocument/2006/relationships/vmlDrawing" Target="../drawings/vmlDrawing7.vml"/><Relationship Id="rId5" Type="http://schemas.openxmlformats.org/officeDocument/2006/relationships/oleObject" Target="../embeddings/oleObject7.bin"/><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jpeg"/><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7.wmf"/><Relationship Id="rId5" Type="http://schemas.openxmlformats.org/officeDocument/2006/relationships/image" Target="../media/image33.jpe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80.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17.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7.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6.xml"/><Relationship Id="rId1" Type="http://schemas.openxmlformats.org/officeDocument/2006/relationships/vmlDrawing" Target="../drawings/vmlDrawing9.v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82.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32.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9.xml"/><Relationship Id="rId1" Type="http://schemas.openxmlformats.org/officeDocument/2006/relationships/vmlDrawing" Target="../drawings/vmlDrawing10.vml"/><Relationship Id="rId5" Type="http://schemas.openxmlformats.org/officeDocument/2006/relationships/image" Target="../media/image68.png"/><Relationship Id="rId4" Type="http://schemas.openxmlformats.org/officeDocument/2006/relationships/oleObject" Target="../embeddings/oleObject11.bin"/></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84.xml"/><Relationship Id="rId6" Type="http://schemas.openxmlformats.org/officeDocument/2006/relationships/image" Target="../media/image72.png"/><Relationship Id="rId5" Type="http://schemas.openxmlformats.org/officeDocument/2006/relationships/image" Target="../media/image65.png"/><Relationship Id="rId4" Type="http://schemas.openxmlformats.org/officeDocument/2006/relationships/image" Target="../media/image71.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citation.aip.org/getabs/servlet/GetabsServlet?prog=normal&amp;id=PRLTAO000099000012122003000001&amp;idtype=cvips&amp;gifs=yes" TargetMode="External"/><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citation.aip.org/getabs/servlet/GetabsServlet?prog=normal&amp;id=PRLTAO000099000012122003000001&amp;idtype=cvips&amp;gifs=yes" TargetMode="External"/><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2.xml"/><Relationship Id="rId1" Type="http://schemas.openxmlformats.org/officeDocument/2006/relationships/vmlDrawing" Target="../drawings/vmlDrawing11.vml"/><Relationship Id="rId6" Type="http://schemas.openxmlformats.org/officeDocument/2006/relationships/oleObject" Target="../embeddings/oleObject12.bin"/><Relationship Id="rId5" Type="http://schemas.openxmlformats.org/officeDocument/2006/relationships/image" Target="../media/image77.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oleObject" Target="../embeddings/oleObject14.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152400" y="1600200"/>
            <a:ext cx="8763000" cy="2209800"/>
          </a:xfrm>
        </p:spPr>
        <p:txBody>
          <a:bodyPr/>
          <a:lstStyle/>
          <a:p>
            <a:r>
              <a:rPr lang="en-US" sz="3600" dirty="0"/>
              <a:t>Science with CEBAF in the 6 GeV </a:t>
            </a:r>
            <a:r>
              <a:rPr lang="en-US" sz="3600" dirty="0" smtClean="0"/>
              <a:t>Era</a:t>
            </a:r>
          </a:p>
        </p:txBody>
      </p:sp>
      <p:sp>
        <p:nvSpPr>
          <p:cNvPr id="30723" name="Rectangle 3"/>
          <p:cNvSpPr>
            <a:spLocks noGrp="1" noChangeArrowheads="1"/>
          </p:cNvSpPr>
          <p:nvPr>
            <p:ph type="subTitle" idx="1"/>
          </p:nvPr>
        </p:nvSpPr>
        <p:spPr>
          <a:xfrm>
            <a:off x="457200" y="4648200"/>
            <a:ext cx="8229600" cy="762000"/>
          </a:xfrm>
        </p:spPr>
        <p:txBody>
          <a:bodyPr/>
          <a:lstStyle/>
          <a:p>
            <a:r>
              <a:rPr lang="en-US" b="1" dirty="0" smtClean="0"/>
              <a:t>L. Cardman</a:t>
            </a:r>
          </a:p>
          <a:p>
            <a:r>
              <a:rPr lang="en-US" sz="2000" b="1" dirty="0" smtClean="0"/>
              <a:t>Thomas Jefferson National Accelerator Facility and </a:t>
            </a:r>
          </a:p>
          <a:p>
            <a:r>
              <a:rPr lang="en-US" sz="2000" b="1" dirty="0" smtClean="0"/>
              <a:t>University of Virginia</a:t>
            </a:r>
            <a:endParaRPr lang="en-US" sz="2000" dirty="0"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6400"/>
            <a:ext cx="9144000" cy="736600"/>
          </a:xfrm>
        </p:spPr>
        <p:txBody>
          <a:bodyPr/>
          <a:lstStyle/>
          <a:p>
            <a:r>
              <a:rPr lang="en-US" dirty="0" smtClean="0"/>
              <a:t>So Looking Back at the past 30 Years:</a:t>
            </a:r>
            <a:br>
              <a:rPr lang="en-US" dirty="0" smtClean="0"/>
            </a:br>
            <a:r>
              <a:rPr lang="en-US" dirty="0" smtClean="0"/>
              <a:t>How Well Have We Succeeded In Realizing Those Initial Science Goals?</a:t>
            </a:r>
            <a:endParaRPr lang="en-US" dirty="0"/>
          </a:p>
        </p:txBody>
      </p:sp>
      <p:sp>
        <p:nvSpPr>
          <p:cNvPr id="3" name="Content Placeholder 2"/>
          <p:cNvSpPr>
            <a:spLocks noGrp="1"/>
          </p:cNvSpPr>
          <p:nvPr>
            <p:ph idx="1"/>
          </p:nvPr>
        </p:nvSpPr>
        <p:spPr>
          <a:xfrm>
            <a:off x="381000" y="1676400"/>
            <a:ext cx="8915400" cy="3352800"/>
          </a:xfrm>
        </p:spPr>
        <p:txBody>
          <a:bodyPr/>
          <a:lstStyle/>
          <a:p>
            <a:pPr marL="0" marR="0" lvl="0" indent="0">
              <a:lnSpc>
                <a:spcPct val="115000"/>
              </a:lnSpc>
              <a:spcBef>
                <a:spcPts val="0"/>
              </a:spcBef>
              <a:spcAft>
                <a:spcPts val="0"/>
              </a:spcAft>
              <a:buNone/>
            </a:pPr>
            <a:r>
              <a:rPr lang="en-US" sz="2800" b="1" dirty="0" smtClean="0">
                <a:ea typeface="Arial"/>
                <a:cs typeface="Times New Roman"/>
              </a:rPr>
              <a:t>Review them by broad physics topic:</a:t>
            </a:r>
          </a:p>
          <a:p>
            <a:pPr marL="0" marR="0" lvl="0" indent="0">
              <a:lnSpc>
                <a:spcPct val="115000"/>
              </a:lnSpc>
              <a:spcBef>
                <a:spcPts val="0"/>
              </a:spcBef>
              <a:spcAft>
                <a:spcPts val="0"/>
              </a:spcAft>
              <a:buNone/>
            </a:pPr>
            <a:endParaRPr lang="en-US" sz="2800" dirty="0">
              <a:ea typeface="Arial"/>
              <a:cs typeface="Times New Roman"/>
            </a:endParaRPr>
          </a:p>
          <a:p>
            <a:pPr marL="342900" lvl="1" indent="0">
              <a:lnSpc>
                <a:spcPct val="115000"/>
              </a:lnSpc>
              <a:spcBef>
                <a:spcPts val="0"/>
              </a:spcBef>
              <a:spcAft>
                <a:spcPts val="0"/>
              </a:spcAft>
              <a:buNone/>
            </a:pPr>
            <a:r>
              <a:rPr lang="en-US" sz="2400" b="1" dirty="0" smtClean="0">
                <a:solidFill>
                  <a:srgbClr val="FF0000"/>
                </a:solidFill>
                <a:ea typeface="Arial"/>
                <a:cs typeface="Times New Roman"/>
              </a:rPr>
              <a:t>QCD and the Structure of Hadrons</a:t>
            </a:r>
          </a:p>
          <a:p>
            <a:pPr marL="342900" lvl="1" indent="0">
              <a:lnSpc>
                <a:spcPct val="115000"/>
              </a:lnSpc>
              <a:spcBef>
                <a:spcPts val="0"/>
              </a:spcBef>
              <a:spcAft>
                <a:spcPts val="0"/>
              </a:spcAft>
              <a:buNone/>
            </a:pPr>
            <a:endParaRPr lang="en-US" sz="2400" b="1" dirty="0" smtClean="0">
              <a:ea typeface="Arial"/>
              <a:cs typeface="Times New Roman"/>
            </a:endParaRPr>
          </a:p>
          <a:p>
            <a:pPr marL="342900" lvl="1" indent="0">
              <a:lnSpc>
                <a:spcPct val="115000"/>
              </a:lnSpc>
              <a:spcBef>
                <a:spcPts val="0"/>
              </a:spcBef>
              <a:spcAft>
                <a:spcPts val="0"/>
              </a:spcAft>
              <a:buNone/>
            </a:pPr>
            <a:r>
              <a:rPr lang="en-US" sz="2400" b="1" dirty="0" smtClean="0">
                <a:ea typeface="Arial"/>
                <a:cs typeface="Times New Roman"/>
              </a:rPr>
              <a:t>Nuclei:  From Structure to Exploding Stars</a:t>
            </a:r>
          </a:p>
          <a:p>
            <a:pPr marL="342900" lvl="1" indent="0">
              <a:lnSpc>
                <a:spcPct val="115000"/>
              </a:lnSpc>
              <a:spcBef>
                <a:spcPts val="0"/>
              </a:spcBef>
              <a:spcAft>
                <a:spcPts val="0"/>
              </a:spcAft>
              <a:buNone/>
            </a:pPr>
            <a:endParaRPr lang="en-US" sz="2400" b="1" dirty="0" smtClean="0">
              <a:ea typeface="Arial"/>
              <a:cs typeface="Times New Roman"/>
            </a:endParaRPr>
          </a:p>
          <a:p>
            <a:pPr marL="342900" lvl="1" indent="0">
              <a:lnSpc>
                <a:spcPct val="115000"/>
              </a:lnSpc>
              <a:spcBef>
                <a:spcPts val="0"/>
              </a:spcBef>
              <a:spcAft>
                <a:spcPts val="0"/>
              </a:spcAft>
              <a:buNone/>
            </a:pPr>
            <a:r>
              <a:rPr lang="en-US" sz="2400" b="1" dirty="0" smtClean="0">
                <a:ea typeface="Arial"/>
                <a:cs typeface="Times New Roman"/>
              </a:rPr>
              <a:t>In Search of the New Standard Model</a:t>
            </a:r>
          </a:p>
          <a:p>
            <a:pPr marL="342900" lvl="1" indent="0">
              <a:lnSpc>
                <a:spcPct val="115000"/>
              </a:lnSpc>
              <a:spcBef>
                <a:spcPts val="0"/>
              </a:spcBef>
              <a:spcAft>
                <a:spcPts val="0"/>
              </a:spcAft>
              <a:buNone/>
            </a:pPr>
            <a:endParaRPr lang="en-US" sz="2400" b="1" dirty="0">
              <a:ea typeface="Arial"/>
              <a:cs typeface="Times New Roman"/>
            </a:endParaRPr>
          </a:p>
          <a:p>
            <a:pPr marL="342900" lvl="1" indent="0">
              <a:lnSpc>
                <a:spcPct val="115000"/>
              </a:lnSpc>
              <a:spcBef>
                <a:spcPts val="0"/>
              </a:spcBef>
              <a:spcAft>
                <a:spcPts val="0"/>
              </a:spcAft>
              <a:buNone/>
            </a:pPr>
            <a:r>
              <a:rPr lang="en-US" b="1" i="1" dirty="0" smtClean="0">
                <a:ea typeface="Arial"/>
                <a:cs typeface="Times New Roman"/>
              </a:rPr>
              <a:t>Given the time, only a few examples in each area are possible – I’ve picked ones I particularly liked, with an emphasis on experiments that were made feasible by the unique capabilities of the accelerator and its experimental equipment</a:t>
            </a:r>
            <a:endParaRPr lang="en-US" i="1" dirty="0" smtClean="0">
              <a:ea typeface="Arial"/>
              <a:cs typeface="Times New Roman"/>
            </a:endParaRPr>
          </a:p>
        </p:txBody>
      </p:sp>
    </p:spTree>
    <p:extLst>
      <p:ext uri="{BB962C8B-B14F-4D97-AF65-F5344CB8AC3E}">
        <p14:creationId xmlns:p14="http://schemas.microsoft.com/office/powerpoint/2010/main" xmlns="" val="363710842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a:xfrm>
            <a:off x="0" y="0"/>
            <a:ext cx="9144000" cy="914400"/>
          </a:xfrm>
        </p:spPr>
        <p:txBody>
          <a:bodyPr/>
          <a:lstStyle/>
          <a:p>
            <a:r>
              <a:rPr lang="en-US" sz="2400" dirty="0" smtClean="0">
                <a:solidFill>
                  <a:srgbClr val="FF0000"/>
                </a:solidFill>
              </a:rPr>
              <a:t>JLab data on the EM form factors provide a testing ground for theories constructing nucleons from quarks and glue</a:t>
            </a:r>
          </a:p>
        </p:txBody>
      </p:sp>
      <p:sp>
        <p:nvSpPr>
          <p:cNvPr id="3076" name="Text Box 4"/>
          <p:cNvSpPr txBox="1">
            <a:spLocks noChangeArrowheads="1"/>
          </p:cNvSpPr>
          <p:nvPr/>
        </p:nvSpPr>
        <p:spPr bwMode="auto">
          <a:xfrm>
            <a:off x="1900238" y="914400"/>
            <a:ext cx="4924425" cy="333375"/>
          </a:xfrm>
          <a:prstGeom prst="rect">
            <a:avLst/>
          </a:prstGeom>
          <a:noFill/>
          <a:ln w="12700" algn="ctr">
            <a:noFill/>
            <a:miter lim="800000"/>
            <a:headEnd/>
            <a:tailEnd/>
          </a:ln>
        </p:spPr>
        <p:txBody>
          <a:bodyPr wrap="none" lIns="90487" tIns="44450" rIns="90487" bIns="44450">
            <a:spAutoFit/>
          </a:bodyPr>
          <a:lstStyle/>
          <a:p>
            <a:pPr marL="342900" indent="-342900">
              <a:lnSpc>
                <a:spcPct val="80000"/>
              </a:lnSpc>
              <a:spcBef>
                <a:spcPct val="20000"/>
              </a:spcBef>
              <a:buSzPct val="150000"/>
            </a:pPr>
            <a:r>
              <a:rPr lang="en-US" sz="2000" b="1">
                <a:solidFill>
                  <a:srgbClr val="022F9E"/>
                </a:solidFill>
              </a:rPr>
              <a:t>Before JLab and Recent non-JLab Data</a:t>
            </a:r>
          </a:p>
        </p:txBody>
      </p:sp>
      <p:sp>
        <p:nvSpPr>
          <p:cNvPr id="5" name="TextBox 4"/>
          <p:cNvSpPr txBox="1"/>
          <p:nvPr/>
        </p:nvSpPr>
        <p:spPr>
          <a:xfrm>
            <a:off x="7991120" y="6477000"/>
            <a:ext cx="1152880" cy="338554"/>
          </a:xfrm>
          <a:prstGeom prst="rect">
            <a:avLst/>
          </a:prstGeom>
          <a:noFill/>
        </p:spPr>
        <p:txBody>
          <a:bodyPr wrap="none" rtlCol="0">
            <a:spAutoFit/>
          </a:bodyPr>
          <a:lstStyle/>
          <a:p>
            <a:r>
              <a:rPr lang="en-US" sz="1600" dirty="0" smtClean="0"/>
              <a:t>S. Riordan</a:t>
            </a:r>
            <a:endParaRPr lang="en-US" sz="1600" dirty="0"/>
          </a:p>
        </p:txBody>
      </p:sp>
      <p:graphicFrame>
        <p:nvGraphicFramePr>
          <p:cNvPr id="2" name="Object 1"/>
          <p:cNvGraphicFramePr>
            <a:graphicFrameLocks noChangeAspect="1"/>
          </p:cNvGraphicFramePr>
          <p:nvPr>
            <p:extLst>
              <p:ext uri="{D42A27DB-BD31-4B8C-83A1-F6EECF244321}">
                <p14:modId xmlns:p14="http://schemas.microsoft.com/office/powerpoint/2010/main" xmlns="" val="1669839318"/>
              </p:ext>
            </p:extLst>
          </p:nvPr>
        </p:nvGraphicFramePr>
        <p:xfrm>
          <a:off x="1020242" y="1527048"/>
          <a:ext cx="7056958" cy="5257800"/>
        </p:xfrm>
        <a:graphic>
          <a:graphicData uri="http://schemas.openxmlformats.org/presentationml/2006/ole">
            <p:oleObj spid="_x0000_s802834" name="Artwork" r:id="rId4" imgW="23496120" imgH="17513280" progId="">
              <p:embed/>
            </p:oleObj>
          </a:graphicData>
        </a:graphic>
      </p:graphicFrame>
    </p:spTree>
    <p:extLst>
      <p:ext uri="{BB962C8B-B14F-4D97-AF65-F5344CB8AC3E}">
        <p14:creationId xmlns:p14="http://schemas.microsoft.com/office/powerpoint/2010/main" xmlns="" val="29000214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a:xfrm>
            <a:off x="0" y="0"/>
            <a:ext cx="9144000" cy="914400"/>
          </a:xfrm>
        </p:spPr>
        <p:txBody>
          <a:bodyPr/>
          <a:lstStyle/>
          <a:p>
            <a:r>
              <a:rPr lang="en-US" sz="2400" smtClean="0">
                <a:solidFill>
                  <a:srgbClr val="FF0000"/>
                </a:solidFill>
              </a:rPr>
              <a:t>JLab data on the EM form factors provide a testing ground for theories constructing nucleons from quarks and glue</a:t>
            </a:r>
          </a:p>
        </p:txBody>
      </p:sp>
      <p:sp>
        <p:nvSpPr>
          <p:cNvPr id="5" name="TextBox 4"/>
          <p:cNvSpPr txBox="1"/>
          <p:nvPr/>
        </p:nvSpPr>
        <p:spPr>
          <a:xfrm>
            <a:off x="7991120" y="6477000"/>
            <a:ext cx="1152880" cy="338554"/>
          </a:xfrm>
          <a:prstGeom prst="rect">
            <a:avLst/>
          </a:prstGeom>
          <a:noFill/>
        </p:spPr>
        <p:txBody>
          <a:bodyPr wrap="none" rtlCol="0">
            <a:spAutoFit/>
          </a:bodyPr>
          <a:lstStyle/>
          <a:p>
            <a:r>
              <a:rPr lang="en-US" sz="1600" dirty="0" smtClean="0"/>
              <a:t>S. Riordan</a:t>
            </a:r>
            <a:endParaRPr lang="en-US" sz="1600" dirty="0"/>
          </a:p>
        </p:txBody>
      </p:sp>
      <p:graphicFrame>
        <p:nvGraphicFramePr>
          <p:cNvPr id="2" name="Object 1"/>
          <p:cNvGraphicFramePr>
            <a:graphicFrameLocks noChangeAspect="1"/>
          </p:cNvGraphicFramePr>
          <p:nvPr>
            <p:extLst>
              <p:ext uri="{D42A27DB-BD31-4B8C-83A1-F6EECF244321}">
                <p14:modId xmlns:p14="http://schemas.microsoft.com/office/powerpoint/2010/main" xmlns="" val="3468051150"/>
              </p:ext>
            </p:extLst>
          </p:nvPr>
        </p:nvGraphicFramePr>
        <p:xfrm>
          <a:off x="914400" y="1527816"/>
          <a:ext cx="7151652" cy="5253984"/>
        </p:xfrm>
        <a:graphic>
          <a:graphicData uri="http://schemas.openxmlformats.org/presentationml/2006/ole">
            <p:oleObj spid="_x0000_s795679" name="Artwork" r:id="rId4" imgW="23838840" imgH="17513280" progId="">
              <p:embed/>
            </p:oleObj>
          </a:graphicData>
        </a:graphic>
      </p:graphicFrame>
      <p:sp>
        <p:nvSpPr>
          <p:cNvPr id="6" name="Text Box 4"/>
          <p:cNvSpPr txBox="1">
            <a:spLocks noChangeArrowheads="1"/>
          </p:cNvSpPr>
          <p:nvPr/>
        </p:nvSpPr>
        <p:spPr bwMode="auto">
          <a:xfrm>
            <a:off x="2274248" y="914400"/>
            <a:ext cx="4170051" cy="335989"/>
          </a:xfrm>
          <a:prstGeom prst="rect">
            <a:avLst/>
          </a:prstGeom>
          <a:solidFill>
            <a:schemeClr val="bg1"/>
          </a:solidFill>
          <a:ln w="12700" algn="ctr">
            <a:noFill/>
            <a:miter lim="800000"/>
            <a:headEnd/>
            <a:tailEnd/>
          </a:ln>
          <a:effectLst/>
        </p:spPr>
        <p:txBody>
          <a:bodyPr wrap="none" lIns="90487" tIns="44450" rIns="90487" bIns="44450">
            <a:spAutoFit/>
          </a:bodyPr>
          <a:lstStyle/>
          <a:p>
            <a:pPr marL="342900" indent="-342900">
              <a:lnSpc>
                <a:spcPct val="80000"/>
              </a:lnSpc>
              <a:spcBef>
                <a:spcPct val="20000"/>
              </a:spcBef>
              <a:buSzPct val="150000"/>
              <a:defRPr/>
            </a:pPr>
            <a:r>
              <a:rPr lang="en-US" sz="2000" b="1" dirty="0">
                <a:solidFill>
                  <a:srgbClr val="022F9E"/>
                </a:solidFill>
                <a:latin typeface="Arial" charset="0"/>
              </a:rPr>
              <a:t>Today, with </a:t>
            </a:r>
            <a:r>
              <a:rPr lang="en-US" sz="2000" b="1" dirty="0">
                <a:solidFill>
                  <a:srgbClr val="FF0000"/>
                </a:solidFill>
                <a:latin typeface="Arial" charset="0"/>
              </a:rPr>
              <a:t>Available JLab </a:t>
            </a:r>
            <a:r>
              <a:rPr lang="en-US" sz="2000" b="1" dirty="0" smtClean="0">
                <a:solidFill>
                  <a:srgbClr val="FF0000"/>
                </a:solidFill>
                <a:latin typeface="Arial" charset="0"/>
              </a:rPr>
              <a:t>Data</a:t>
            </a:r>
            <a:endParaRPr lang="en-US" sz="2000" b="1" dirty="0">
              <a:solidFill>
                <a:srgbClr val="B7C6FE">
                  <a:lumMod val="50000"/>
                </a:srgbClr>
              </a:solidFill>
              <a:latin typeface="Arial" charset="0"/>
            </a:endParaRPr>
          </a:p>
        </p:txBody>
      </p:sp>
    </p:spTree>
    <p:extLst>
      <p:ext uri="{BB962C8B-B14F-4D97-AF65-F5344CB8AC3E}">
        <p14:creationId xmlns:p14="http://schemas.microsoft.com/office/powerpoint/2010/main" xmlns="" val="30018964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0" y="0"/>
            <a:ext cx="9144000" cy="914400"/>
          </a:xfrm>
        </p:spPr>
        <p:txBody>
          <a:bodyPr/>
          <a:lstStyle/>
          <a:p>
            <a:r>
              <a:rPr lang="en-US" sz="2400" smtClean="0">
                <a:solidFill>
                  <a:srgbClr val="FF0000"/>
                </a:solidFill>
              </a:rPr>
              <a:t>JLab data on the EM form factors provide a testing ground for theories constructing nucleons from quarks and glue</a:t>
            </a:r>
          </a:p>
        </p:txBody>
      </p:sp>
      <p:sp>
        <p:nvSpPr>
          <p:cNvPr id="8" name="Text Box 4"/>
          <p:cNvSpPr txBox="1">
            <a:spLocks noChangeArrowheads="1"/>
          </p:cNvSpPr>
          <p:nvPr/>
        </p:nvSpPr>
        <p:spPr bwMode="auto">
          <a:xfrm>
            <a:off x="901278" y="914400"/>
            <a:ext cx="6915995" cy="335989"/>
          </a:xfrm>
          <a:prstGeom prst="rect">
            <a:avLst/>
          </a:prstGeom>
          <a:noFill/>
          <a:ln w="12700" algn="ctr">
            <a:noFill/>
            <a:miter lim="800000"/>
            <a:headEnd/>
            <a:tailEnd/>
          </a:ln>
          <a:effectLst/>
        </p:spPr>
        <p:txBody>
          <a:bodyPr wrap="none" lIns="90487" tIns="44450" rIns="90487" bIns="44450">
            <a:spAutoFit/>
          </a:bodyPr>
          <a:lstStyle/>
          <a:p>
            <a:pPr marL="342900" indent="-342900">
              <a:lnSpc>
                <a:spcPct val="80000"/>
              </a:lnSpc>
              <a:spcBef>
                <a:spcPct val="20000"/>
              </a:spcBef>
              <a:buSzPct val="150000"/>
              <a:defRPr/>
            </a:pPr>
            <a:r>
              <a:rPr lang="en-US" sz="2000" b="1" dirty="0">
                <a:solidFill>
                  <a:srgbClr val="022F9E"/>
                </a:solidFill>
                <a:latin typeface="Arial" charset="0"/>
              </a:rPr>
              <a:t>Today, with </a:t>
            </a:r>
            <a:r>
              <a:rPr lang="en-US" sz="2000" b="1" dirty="0">
                <a:solidFill>
                  <a:srgbClr val="FF0000"/>
                </a:solidFill>
                <a:latin typeface="Arial" charset="0"/>
              </a:rPr>
              <a:t>Available JLab Data, </a:t>
            </a:r>
            <a:r>
              <a:rPr lang="en-US" sz="2000" b="1" dirty="0">
                <a:solidFill>
                  <a:srgbClr val="B7C6FE">
                    <a:lumMod val="50000"/>
                  </a:srgbClr>
                </a:solidFill>
                <a:latin typeface="Arial" charset="0"/>
              </a:rPr>
              <a:t>Compared w/ </a:t>
            </a:r>
            <a:r>
              <a:rPr lang="en-US" sz="2000" b="1" dirty="0" smtClean="0">
                <a:solidFill>
                  <a:srgbClr val="B7C6FE">
                    <a:lumMod val="50000"/>
                  </a:srgbClr>
                </a:solidFill>
                <a:latin typeface="Arial" charset="0"/>
              </a:rPr>
              <a:t>Theory</a:t>
            </a:r>
            <a:endParaRPr lang="en-US" sz="2000" b="1" dirty="0">
              <a:solidFill>
                <a:srgbClr val="B7C6FE">
                  <a:lumMod val="50000"/>
                </a:srgbClr>
              </a:solidFill>
              <a:latin typeface="Arial" charset="0"/>
            </a:endParaRPr>
          </a:p>
        </p:txBody>
      </p:sp>
      <p:sp>
        <p:nvSpPr>
          <p:cNvPr id="6" name="Text Box 5"/>
          <p:cNvSpPr txBox="1">
            <a:spLocks noChangeArrowheads="1"/>
          </p:cNvSpPr>
          <p:nvPr/>
        </p:nvSpPr>
        <p:spPr bwMode="auto">
          <a:xfrm>
            <a:off x="2209800" y="2895600"/>
            <a:ext cx="4727575" cy="1866900"/>
          </a:xfrm>
          <a:prstGeom prst="rect">
            <a:avLst/>
          </a:prstGeom>
          <a:solidFill>
            <a:schemeClr val="bg1"/>
          </a:solidFill>
          <a:ln w="12700" algn="ctr">
            <a:solidFill>
              <a:srgbClr val="FF0000"/>
            </a:solidFill>
            <a:miter lim="800000"/>
            <a:headEnd/>
            <a:tailEnd/>
          </a:ln>
        </p:spPr>
        <p:txBody>
          <a:bodyPr wrap="none" lIns="90487" tIns="44450" rIns="90487" bIns="44450">
            <a:spAutoFit/>
          </a:bodyPr>
          <a:lstStyle/>
          <a:p>
            <a:pPr marL="228600" indent="-228600" algn="l">
              <a:buFont typeface="Times" pitchFamily="50" charset="0"/>
              <a:buNone/>
            </a:pPr>
            <a:r>
              <a:rPr lang="en-US" sz="2000"/>
              <a:t>Inferences to date:</a:t>
            </a:r>
          </a:p>
          <a:p>
            <a:pPr marL="228600" indent="-228600" algn="l">
              <a:buFont typeface="Times" pitchFamily="50" charset="0"/>
              <a:buChar char="•"/>
            </a:pPr>
            <a:r>
              <a:rPr lang="en-US" sz="2000"/>
              <a:t>Relativity essential</a:t>
            </a:r>
          </a:p>
          <a:p>
            <a:pPr marL="228600" indent="-228600" algn="l">
              <a:buFont typeface="Times" pitchFamily="50" charset="0"/>
              <a:buChar char="•"/>
            </a:pPr>
            <a:r>
              <a:rPr lang="en-US" sz="2000"/>
              <a:t>Pion cloud makes critical contributions</a:t>
            </a:r>
          </a:p>
          <a:p>
            <a:pPr marL="228600" indent="-228600" algn="l">
              <a:buFont typeface="Times" pitchFamily="50" charset="0"/>
              <a:buChar char="•"/>
            </a:pPr>
            <a:r>
              <a:rPr lang="en-US" sz="2000"/>
              <a:t>Quark Angular Momentum important</a:t>
            </a:r>
          </a:p>
          <a:p>
            <a:pPr marL="228600" indent="-228600" algn="l">
              <a:buFont typeface="Times" pitchFamily="50" charset="0"/>
              <a:buChar char="•"/>
            </a:pPr>
            <a:r>
              <a:rPr lang="en-US" sz="2000"/>
              <a:t>……..</a:t>
            </a:r>
          </a:p>
        </p:txBody>
      </p:sp>
      <p:sp>
        <p:nvSpPr>
          <p:cNvPr id="9" name="TextBox 8"/>
          <p:cNvSpPr txBox="1"/>
          <p:nvPr/>
        </p:nvSpPr>
        <p:spPr>
          <a:xfrm>
            <a:off x="7991120" y="6477000"/>
            <a:ext cx="1152880" cy="338554"/>
          </a:xfrm>
          <a:prstGeom prst="rect">
            <a:avLst/>
          </a:prstGeom>
          <a:noFill/>
        </p:spPr>
        <p:txBody>
          <a:bodyPr wrap="none" rtlCol="0">
            <a:spAutoFit/>
          </a:bodyPr>
          <a:lstStyle/>
          <a:p>
            <a:r>
              <a:rPr lang="en-US" sz="1600" dirty="0" smtClean="0"/>
              <a:t>S. Riordan</a:t>
            </a:r>
            <a:endParaRPr lang="en-US" sz="1600" dirty="0"/>
          </a:p>
        </p:txBody>
      </p:sp>
      <p:graphicFrame>
        <p:nvGraphicFramePr>
          <p:cNvPr id="2" name="Object 1"/>
          <p:cNvGraphicFramePr>
            <a:graphicFrameLocks noChangeAspect="1"/>
          </p:cNvGraphicFramePr>
          <p:nvPr>
            <p:extLst>
              <p:ext uri="{D42A27DB-BD31-4B8C-83A1-F6EECF244321}">
                <p14:modId xmlns:p14="http://schemas.microsoft.com/office/powerpoint/2010/main" xmlns="" val="2307193233"/>
              </p:ext>
            </p:extLst>
          </p:nvPr>
        </p:nvGraphicFramePr>
        <p:xfrm>
          <a:off x="914400" y="1371600"/>
          <a:ext cx="7170660" cy="5402484"/>
        </p:xfrm>
        <a:graphic>
          <a:graphicData uri="http://schemas.openxmlformats.org/presentationml/2006/ole">
            <p:oleObj spid="_x0000_s796703" name="Artwork" r:id="rId4" imgW="23902200" imgH="18008280" progId="">
              <p:embed/>
            </p:oleObj>
          </a:graphicData>
        </a:graphic>
      </p:graphicFrame>
      <p:sp>
        <p:nvSpPr>
          <p:cNvPr id="7" name="Text Box 5"/>
          <p:cNvSpPr txBox="1">
            <a:spLocks noChangeArrowheads="1"/>
          </p:cNvSpPr>
          <p:nvPr/>
        </p:nvSpPr>
        <p:spPr bwMode="auto">
          <a:xfrm>
            <a:off x="2362200" y="3048000"/>
            <a:ext cx="4727575" cy="1866900"/>
          </a:xfrm>
          <a:prstGeom prst="rect">
            <a:avLst/>
          </a:prstGeom>
          <a:solidFill>
            <a:schemeClr val="bg1"/>
          </a:solidFill>
          <a:ln w="12700" algn="ctr">
            <a:solidFill>
              <a:srgbClr val="FF0000"/>
            </a:solidFill>
            <a:miter lim="800000"/>
            <a:headEnd/>
            <a:tailEnd/>
          </a:ln>
        </p:spPr>
        <p:txBody>
          <a:bodyPr wrap="none" lIns="90487" tIns="44450" rIns="90487" bIns="44450">
            <a:spAutoFit/>
          </a:bodyPr>
          <a:lstStyle/>
          <a:p>
            <a:pPr marL="228600" indent="-228600" algn="l">
              <a:buFont typeface="Times" pitchFamily="50" charset="0"/>
              <a:buNone/>
            </a:pPr>
            <a:r>
              <a:rPr lang="en-US" sz="2000" dirty="0"/>
              <a:t>Inferences to date:</a:t>
            </a:r>
          </a:p>
          <a:p>
            <a:pPr marL="228600" indent="-228600" algn="l">
              <a:buFont typeface="Times" pitchFamily="50" charset="0"/>
              <a:buChar char="•"/>
            </a:pPr>
            <a:r>
              <a:rPr lang="en-US" sz="2000" dirty="0"/>
              <a:t>Relativity essential</a:t>
            </a:r>
          </a:p>
          <a:p>
            <a:pPr marL="228600" indent="-228600" algn="l">
              <a:buFont typeface="Times" pitchFamily="50" charset="0"/>
              <a:buChar char="•"/>
            </a:pPr>
            <a:r>
              <a:rPr lang="en-US" sz="2000" dirty="0"/>
              <a:t>Pion cloud makes critical contributions</a:t>
            </a:r>
          </a:p>
          <a:p>
            <a:pPr marL="228600" indent="-228600" algn="l">
              <a:buFont typeface="Times" pitchFamily="50" charset="0"/>
              <a:buChar char="•"/>
            </a:pPr>
            <a:r>
              <a:rPr lang="en-US" sz="2000" dirty="0"/>
              <a:t>Quark Angular Momentum important</a:t>
            </a:r>
          </a:p>
          <a:p>
            <a:pPr marL="228600" indent="-228600" algn="l">
              <a:buFont typeface="Times" pitchFamily="50" charset="0"/>
              <a:buChar char="•"/>
            </a:pPr>
            <a:r>
              <a:rPr lang="en-US" sz="2000" dirty="0"/>
              <a:t>……..</a:t>
            </a:r>
          </a:p>
        </p:txBody>
      </p:sp>
    </p:spTree>
    <p:extLst>
      <p:ext uri="{BB962C8B-B14F-4D97-AF65-F5344CB8AC3E}">
        <p14:creationId xmlns:p14="http://schemas.microsoft.com/office/powerpoint/2010/main" xmlns="" val="165360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0" y="0"/>
            <a:ext cx="9144000" cy="914400"/>
          </a:xfrm>
        </p:spPr>
        <p:txBody>
          <a:bodyPr/>
          <a:lstStyle/>
          <a:p>
            <a:r>
              <a:rPr lang="en-US" sz="2400" smtClean="0">
                <a:solidFill>
                  <a:srgbClr val="FF0000"/>
                </a:solidFill>
              </a:rPr>
              <a:t>JLab data on the EM form factors provide a testing ground for theories constructing nucleons from quarks and glue</a:t>
            </a:r>
          </a:p>
        </p:txBody>
      </p:sp>
      <p:sp>
        <p:nvSpPr>
          <p:cNvPr id="8" name="Text Box 4"/>
          <p:cNvSpPr txBox="1">
            <a:spLocks noChangeArrowheads="1"/>
          </p:cNvSpPr>
          <p:nvPr/>
        </p:nvSpPr>
        <p:spPr bwMode="auto">
          <a:xfrm>
            <a:off x="901278" y="914400"/>
            <a:ext cx="6915995" cy="335989"/>
          </a:xfrm>
          <a:prstGeom prst="rect">
            <a:avLst/>
          </a:prstGeom>
          <a:noFill/>
          <a:ln w="12700" algn="ctr">
            <a:noFill/>
            <a:miter lim="800000"/>
            <a:headEnd/>
            <a:tailEnd/>
          </a:ln>
          <a:effectLst/>
        </p:spPr>
        <p:txBody>
          <a:bodyPr wrap="none" lIns="90487" tIns="44450" rIns="90487" bIns="44450">
            <a:spAutoFit/>
          </a:bodyPr>
          <a:lstStyle/>
          <a:p>
            <a:pPr marL="342900" indent="-342900">
              <a:lnSpc>
                <a:spcPct val="80000"/>
              </a:lnSpc>
              <a:spcBef>
                <a:spcPct val="20000"/>
              </a:spcBef>
              <a:buSzPct val="150000"/>
              <a:defRPr/>
            </a:pPr>
            <a:r>
              <a:rPr lang="en-US" sz="2000" b="1" dirty="0">
                <a:solidFill>
                  <a:srgbClr val="022F9E"/>
                </a:solidFill>
                <a:latin typeface="Arial" charset="0"/>
              </a:rPr>
              <a:t>Today, with </a:t>
            </a:r>
            <a:r>
              <a:rPr lang="en-US" sz="2000" b="1" dirty="0">
                <a:solidFill>
                  <a:srgbClr val="FF0000"/>
                </a:solidFill>
                <a:latin typeface="Arial" charset="0"/>
              </a:rPr>
              <a:t>Available JLab Data, </a:t>
            </a:r>
            <a:r>
              <a:rPr lang="en-US" sz="2000" b="1" dirty="0">
                <a:solidFill>
                  <a:srgbClr val="B7C6FE">
                    <a:lumMod val="50000"/>
                  </a:srgbClr>
                </a:solidFill>
                <a:latin typeface="Arial" charset="0"/>
              </a:rPr>
              <a:t>Compared w/ </a:t>
            </a:r>
            <a:r>
              <a:rPr lang="en-US" sz="2000" b="1" dirty="0" smtClean="0">
                <a:solidFill>
                  <a:srgbClr val="B7C6FE">
                    <a:lumMod val="50000"/>
                  </a:srgbClr>
                </a:solidFill>
                <a:latin typeface="Arial" charset="0"/>
              </a:rPr>
              <a:t>Theory</a:t>
            </a:r>
            <a:endParaRPr lang="en-US" sz="2000" b="1" dirty="0">
              <a:solidFill>
                <a:srgbClr val="B7C6FE">
                  <a:lumMod val="50000"/>
                </a:srgbClr>
              </a:solidFill>
              <a:latin typeface="Arial" charset="0"/>
            </a:endParaRPr>
          </a:p>
        </p:txBody>
      </p:sp>
      <p:sp>
        <p:nvSpPr>
          <p:cNvPr id="6" name="Text Box 5"/>
          <p:cNvSpPr txBox="1">
            <a:spLocks noChangeArrowheads="1"/>
          </p:cNvSpPr>
          <p:nvPr/>
        </p:nvSpPr>
        <p:spPr bwMode="auto">
          <a:xfrm>
            <a:off x="2209800" y="2895600"/>
            <a:ext cx="4727575" cy="1866900"/>
          </a:xfrm>
          <a:prstGeom prst="rect">
            <a:avLst/>
          </a:prstGeom>
          <a:solidFill>
            <a:schemeClr val="bg1"/>
          </a:solidFill>
          <a:ln w="12700" algn="ctr">
            <a:solidFill>
              <a:srgbClr val="FF0000"/>
            </a:solidFill>
            <a:miter lim="800000"/>
            <a:headEnd/>
            <a:tailEnd/>
          </a:ln>
        </p:spPr>
        <p:txBody>
          <a:bodyPr wrap="none" lIns="90487" tIns="44450" rIns="90487" bIns="44450">
            <a:spAutoFit/>
          </a:bodyPr>
          <a:lstStyle/>
          <a:p>
            <a:pPr marL="228600" indent="-228600" algn="l">
              <a:buFont typeface="Times" pitchFamily="50" charset="0"/>
              <a:buNone/>
            </a:pPr>
            <a:r>
              <a:rPr lang="en-US" sz="2000"/>
              <a:t>Inferences to date:</a:t>
            </a:r>
          </a:p>
          <a:p>
            <a:pPr marL="228600" indent="-228600" algn="l">
              <a:buFont typeface="Times" pitchFamily="50" charset="0"/>
              <a:buChar char="•"/>
            </a:pPr>
            <a:r>
              <a:rPr lang="en-US" sz="2000"/>
              <a:t>Relativity essential</a:t>
            </a:r>
          </a:p>
          <a:p>
            <a:pPr marL="228600" indent="-228600" algn="l">
              <a:buFont typeface="Times" pitchFamily="50" charset="0"/>
              <a:buChar char="•"/>
            </a:pPr>
            <a:r>
              <a:rPr lang="en-US" sz="2000"/>
              <a:t>Pion cloud makes critical contributions</a:t>
            </a:r>
          </a:p>
          <a:p>
            <a:pPr marL="228600" indent="-228600" algn="l">
              <a:buFont typeface="Times" pitchFamily="50" charset="0"/>
              <a:buChar char="•"/>
            </a:pPr>
            <a:r>
              <a:rPr lang="en-US" sz="2000"/>
              <a:t>Quark Angular Momentum important</a:t>
            </a:r>
          </a:p>
          <a:p>
            <a:pPr marL="228600" indent="-228600" algn="l">
              <a:buFont typeface="Times" pitchFamily="50" charset="0"/>
              <a:buChar char="•"/>
            </a:pPr>
            <a:r>
              <a:rPr lang="en-US" sz="2000"/>
              <a:t>……..</a:t>
            </a:r>
          </a:p>
        </p:txBody>
      </p:sp>
      <p:sp>
        <p:nvSpPr>
          <p:cNvPr id="9" name="TextBox 8"/>
          <p:cNvSpPr txBox="1"/>
          <p:nvPr/>
        </p:nvSpPr>
        <p:spPr>
          <a:xfrm>
            <a:off x="7991120" y="6477000"/>
            <a:ext cx="1152880" cy="338554"/>
          </a:xfrm>
          <a:prstGeom prst="rect">
            <a:avLst/>
          </a:prstGeom>
          <a:noFill/>
        </p:spPr>
        <p:txBody>
          <a:bodyPr wrap="none" rtlCol="0">
            <a:spAutoFit/>
          </a:bodyPr>
          <a:lstStyle/>
          <a:p>
            <a:r>
              <a:rPr lang="en-US" sz="1600" dirty="0" smtClean="0"/>
              <a:t>S. Riordan</a:t>
            </a:r>
            <a:endParaRPr lang="en-US" sz="1600" dirty="0"/>
          </a:p>
        </p:txBody>
      </p:sp>
      <p:graphicFrame>
        <p:nvGraphicFramePr>
          <p:cNvPr id="2" name="Object 1"/>
          <p:cNvGraphicFramePr>
            <a:graphicFrameLocks noChangeAspect="1"/>
          </p:cNvGraphicFramePr>
          <p:nvPr>
            <p:extLst>
              <p:ext uri="{D42A27DB-BD31-4B8C-83A1-F6EECF244321}">
                <p14:modId xmlns:p14="http://schemas.microsoft.com/office/powerpoint/2010/main" xmlns="" val="2339622170"/>
              </p:ext>
            </p:extLst>
          </p:nvPr>
        </p:nvGraphicFramePr>
        <p:xfrm>
          <a:off x="914400" y="1371600"/>
          <a:ext cx="7170660" cy="5402484"/>
        </p:xfrm>
        <a:graphic>
          <a:graphicData uri="http://schemas.openxmlformats.org/presentationml/2006/ole">
            <p:oleObj spid="_x0000_s797727" name="Artwork" r:id="rId4" imgW="23902200" imgH="18008280" progId="">
              <p:embed/>
            </p:oleObj>
          </a:graphicData>
        </a:graphic>
      </p:graphicFrame>
      <p:sp>
        <p:nvSpPr>
          <p:cNvPr id="10" name="Text Box 5"/>
          <p:cNvSpPr txBox="1">
            <a:spLocks noChangeArrowheads="1"/>
          </p:cNvSpPr>
          <p:nvPr/>
        </p:nvSpPr>
        <p:spPr bwMode="auto">
          <a:xfrm>
            <a:off x="2438400" y="2940372"/>
            <a:ext cx="4975720" cy="1936428"/>
          </a:xfrm>
          <a:prstGeom prst="rect">
            <a:avLst/>
          </a:prstGeom>
          <a:solidFill>
            <a:schemeClr val="bg1"/>
          </a:solidFill>
          <a:ln w="12700" algn="ctr">
            <a:solidFill>
              <a:srgbClr val="FF0000"/>
            </a:solidFill>
            <a:miter lim="800000"/>
            <a:headEnd/>
            <a:tailEnd/>
          </a:ln>
        </p:spPr>
        <p:txBody>
          <a:bodyPr wrap="none" lIns="90487" tIns="44450" rIns="90487" bIns="44450">
            <a:spAutoFit/>
          </a:bodyPr>
          <a:lstStyle/>
          <a:p>
            <a:pPr marL="228600" indent="-228600" algn="l">
              <a:buFont typeface="Times" pitchFamily="50" charset="0"/>
              <a:buNone/>
            </a:pPr>
            <a:r>
              <a:rPr lang="en-US" sz="2000" dirty="0" smtClean="0"/>
              <a:t>Contributions from:</a:t>
            </a:r>
          </a:p>
          <a:p>
            <a:pPr marL="342900" indent="-342900" algn="l">
              <a:buFont typeface="Arial" pitchFamily="34" charset="0"/>
              <a:buChar char="•"/>
            </a:pPr>
            <a:r>
              <a:rPr lang="en-US" sz="2000" dirty="0" smtClean="0"/>
              <a:t>Beam Energy</a:t>
            </a:r>
          </a:p>
          <a:p>
            <a:pPr marL="342900" indent="-342900" algn="l">
              <a:buFont typeface="Arial" pitchFamily="34" charset="0"/>
              <a:buChar char="•"/>
            </a:pPr>
            <a:r>
              <a:rPr lang="en-US" sz="2000" dirty="0" smtClean="0"/>
              <a:t>Polarized Electrons</a:t>
            </a:r>
          </a:p>
          <a:p>
            <a:pPr marL="342900" indent="-342900" algn="l">
              <a:buFont typeface="Arial" pitchFamily="34" charset="0"/>
              <a:buChar char="•"/>
            </a:pPr>
            <a:r>
              <a:rPr lang="en-US" sz="2000" dirty="0" smtClean="0"/>
              <a:t>Innovative Target Designs</a:t>
            </a:r>
          </a:p>
          <a:p>
            <a:pPr marL="342900" indent="-342900" algn="l">
              <a:buFont typeface="Arial" pitchFamily="34" charset="0"/>
              <a:buChar char="•"/>
            </a:pPr>
            <a:r>
              <a:rPr lang="en-US" sz="2000" dirty="0" smtClean="0"/>
              <a:t>Major New Ancillary Equipment</a:t>
            </a:r>
          </a:p>
          <a:p>
            <a:pPr marL="342900" indent="-342900" algn="l">
              <a:buFont typeface="Arial" pitchFamily="34" charset="0"/>
              <a:buChar char="•"/>
            </a:pPr>
            <a:r>
              <a:rPr lang="en-US" sz="2000" dirty="0" smtClean="0"/>
              <a:t>CLAS (and HRS and HMS) Detectors </a:t>
            </a:r>
            <a:endParaRPr lang="en-US" sz="2000" dirty="0"/>
          </a:p>
        </p:txBody>
      </p:sp>
    </p:spTree>
    <p:extLst>
      <p:ext uri="{BB962C8B-B14F-4D97-AF65-F5344CB8AC3E}">
        <p14:creationId xmlns:p14="http://schemas.microsoft.com/office/powerpoint/2010/main" xmlns="" val="7623304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0" y="97973"/>
            <a:ext cx="9144000" cy="523220"/>
          </a:xfrm>
          <a:prstGeom prst="rect">
            <a:avLst/>
          </a:prstGeom>
          <a:noFill/>
          <a:ln w="9525">
            <a:noFill/>
            <a:miter lim="800000"/>
            <a:headEnd/>
            <a:tailEnd/>
          </a:ln>
        </p:spPr>
        <p:txBody>
          <a:bodyPr wrap="square">
            <a:spAutoFit/>
          </a:bodyPr>
          <a:lstStyle/>
          <a:p>
            <a:pPr defTabSz="457200" eaLnBrk="1" fontAlgn="auto" hangingPunct="1">
              <a:spcBef>
                <a:spcPct val="50000"/>
              </a:spcBef>
              <a:spcAft>
                <a:spcPts val="0"/>
              </a:spcAft>
            </a:pPr>
            <a:r>
              <a:rPr lang="en-US" b="1" dirty="0" smtClean="0">
                <a:solidFill>
                  <a:srgbClr val="000000"/>
                </a:solidFill>
                <a:cs typeface="Arial" pitchFamily="34" charset="0"/>
              </a:rPr>
              <a:t>Strangeness Contribution to Nucleon Form Factors</a:t>
            </a:r>
            <a:endParaRPr lang="en-US" b="1" dirty="0">
              <a:solidFill>
                <a:srgbClr val="000000"/>
              </a:solidFill>
              <a:cs typeface="Arial" pitchFamily="34" charset="0"/>
            </a:endParaRPr>
          </a:p>
        </p:txBody>
      </p:sp>
      <p:sp>
        <p:nvSpPr>
          <p:cNvPr id="11" name="TextBox 10"/>
          <p:cNvSpPr txBox="1"/>
          <p:nvPr/>
        </p:nvSpPr>
        <p:spPr>
          <a:xfrm>
            <a:off x="5719462" y="1302729"/>
            <a:ext cx="3350395" cy="1754326"/>
          </a:xfrm>
          <a:prstGeom prst="rect">
            <a:avLst/>
          </a:prstGeom>
          <a:noFill/>
        </p:spPr>
        <p:txBody>
          <a:bodyPr wrap="square" rtlCol="0">
            <a:spAutoFit/>
          </a:bodyPr>
          <a:lstStyle/>
          <a:p>
            <a:pPr algn="l" defTabSz="457200" eaLnBrk="1" fontAlgn="auto" hangingPunct="1">
              <a:spcBef>
                <a:spcPts val="0"/>
              </a:spcBef>
              <a:spcAft>
                <a:spcPts val="0"/>
              </a:spcAft>
            </a:pPr>
            <a:r>
              <a:rPr lang="en-US" sz="1800" i="1" dirty="0" smtClean="0">
                <a:solidFill>
                  <a:srgbClr val="000000"/>
                </a:solidFill>
                <a:cs typeface="Arial" pitchFamily="34" charset="0"/>
              </a:rPr>
              <a:t>Purple line represents 3% of the proton form factors</a:t>
            </a:r>
            <a:endParaRPr lang="en-US" sz="1800" dirty="0" smtClean="0">
              <a:solidFill>
                <a:srgbClr val="FF0000"/>
              </a:solidFill>
              <a:cs typeface="Arial" pitchFamily="34" charset="0"/>
            </a:endParaRPr>
          </a:p>
          <a:p>
            <a:pPr algn="l" defTabSz="457200" eaLnBrk="1" fontAlgn="auto" hangingPunct="1">
              <a:spcBef>
                <a:spcPts val="0"/>
              </a:spcBef>
              <a:spcAft>
                <a:spcPts val="0"/>
              </a:spcAft>
            </a:pPr>
            <a:r>
              <a:rPr lang="en-US" sz="1800" dirty="0" smtClean="0">
                <a:solidFill>
                  <a:srgbClr val="FF0000"/>
                </a:solidFill>
                <a:cs typeface="Arial" pitchFamily="34" charset="0"/>
                <a:sym typeface="Wingdings" pitchFamily="2" charset="2"/>
              </a:rPr>
              <a:t> </a:t>
            </a:r>
            <a:r>
              <a:rPr lang="en-US" sz="1800" dirty="0" smtClean="0">
                <a:solidFill>
                  <a:srgbClr val="FF0000"/>
                </a:solidFill>
                <a:cs typeface="Arial" pitchFamily="34" charset="0"/>
              </a:rPr>
              <a:t>strange quarks </a:t>
            </a:r>
            <a:r>
              <a:rPr lang="en-US" sz="1800" b="1" dirty="0" smtClean="0">
                <a:solidFill>
                  <a:srgbClr val="FF0000"/>
                </a:solidFill>
                <a:cs typeface="Arial" pitchFamily="34" charset="0"/>
              </a:rPr>
              <a:t>do not play a substantial role</a:t>
            </a:r>
            <a:r>
              <a:rPr lang="en-US" sz="1800" dirty="0" smtClean="0">
                <a:solidFill>
                  <a:srgbClr val="FF0000"/>
                </a:solidFill>
                <a:cs typeface="Arial" pitchFamily="34" charset="0"/>
              </a:rPr>
              <a:t> in the long-range electromagnetic structure of nucleons</a:t>
            </a:r>
            <a:endParaRPr lang="en-US" sz="1800" dirty="0">
              <a:solidFill>
                <a:srgbClr val="000000"/>
              </a:solidFill>
              <a:cs typeface="Arial" pitchFamily="34" charset="0"/>
            </a:endParaRPr>
          </a:p>
        </p:txBody>
      </p:sp>
      <p:sp>
        <p:nvSpPr>
          <p:cNvPr id="16" name="TextBox 15"/>
          <p:cNvSpPr txBox="1"/>
          <p:nvPr/>
        </p:nvSpPr>
        <p:spPr>
          <a:xfrm>
            <a:off x="5766680" y="853034"/>
            <a:ext cx="2830327" cy="461665"/>
          </a:xfrm>
          <a:prstGeom prst="rect">
            <a:avLst/>
          </a:prstGeom>
          <a:noFill/>
        </p:spPr>
        <p:txBody>
          <a:bodyPr wrap="none" rtlCol="0">
            <a:spAutoFit/>
          </a:bodyPr>
          <a:lstStyle/>
          <a:p>
            <a:pPr algn="l" defTabSz="457200" eaLnBrk="1" fontAlgn="auto" hangingPunct="1">
              <a:spcBef>
                <a:spcPts val="0"/>
              </a:spcBef>
              <a:spcAft>
                <a:spcPts val="0"/>
              </a:spcAft>
            </a:pPr>
            <a:r>
              <a:rPr lang="en-US" sz="1200" dirty="0" smtClean="0">
                <a:solidFill>
                  <a:srgbClr val="000000"/>
                </a:solidFill>
                <a:cs typeface="Arial" pitchFamily="34" charset="0"/>
              </a:rPr>
              <a:t>HAPPEx-3: PRL 108 (2012) 102001</a:t>
            </a:r>
          </a:p>
          <a:p>
            <a:pPr algn="l" defTabSz="457200" eaLnBrk="1" fontAlgn="auto" hangingPunct="1">
              <a:spcBef>
                <a:spcPts val="0"/>
              </a:spcBef>
              <a:spcAft>
                <a:spcPts val="0"/>
              </a:spcAft>
            </a:pPr>
            <a:r>
              <a:rPr lang="en-US" sz="1200" dirty="0" smtClean="0">
                <a:solidFill>
                  <a:srgbClr val="000000"/>
                </a:solidFill>
                <a:cs typeface="Arial" pitchFamily="34" charset="0"/>
              </a:rPr>
              <a:t>G0-Backward: PRL 104 (2010) 012001</a:t>
            </a:r>
            <a:endParaRPr lang="en-US" sz="1200" dirty="0">
              <a:solidFill>
                <a:srgbClr val="000000"/>
              </a:solidFill>
              <a:cs typeface="Arial" pitchFamily="34" charset="0"/>
            </a:endParaRPr>
          </a:p>
        </p:txBody>
      </p:sp>
      <p:pic>
        <p:nvPicPr>
          <p:cNvPr id="204801" name="Picture 1"/>
          <p:cNvPicPr>
            <a:picLocks noChangeAspect="1" noChangeArrowheads="1"/>
          </p:cNvPicPr>
          <p:nvPr/>
        </p:nvPicPr>
        <p:blipFill>
          <a:blip r:embed="rId3" cstate="print"/>
          <a:srcRect t="854"/>
          <a:stretch>
            <a:fillRect/>
          </a:stretch>
        </p:blipFill>
        <p:spPr bwMode="auto">
          <a:xfrm>
            <a:off x="623504" y="923191"/>
            <a:ext cx="4538147" cy="2854009"/>
          </a:xfrm>
          <a:prstGeom prst="rect">
            <a:avLst/>
          </a:prstGeom>
          <a:ln>
            <a:noFill/>
          </a:ln>
          <a:effectLst>
            <a:outerShdw blurRad="292100" dist="139700" dir="2700000" algn="tl" rotWithShape="0">
              <a:srgbClr val="333333">
                <a:alpha val="65000"/>
              </a:srgbClr>
            </a:outerShdw>
          </a:effectLst>
        </p:spPr>
      </p:pic>
      <p:sp>
        <p:nvSpPr>
          <p:cNvPr id="13" name="Oval 12"/>
          <p:cNvSpPr/>
          <p:nvPr/>
        </p:nvSpPr>
        <p:spPr bwMode="auto">
          <a:xfrm>
            <a:off x="1519305" y="3292006"/>
            <a:ext cx="152979" cy="152979"/>
          </a:xfrm>
          <a:prstGeom prst="ellipse">
            <a:avLst/>
          </a:prstGeom>
          <a:solidFill>
            <a:srgbClr val="FF6600"/>
          </a:solid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smtClean="0">
              <a:solidFill>
                <a:srgbClr val="000000"/>
              </a:solidFill>
              <a:latin typeface="Times"/>
            </a:endParaRPr>
          </a:p>
        </p:txBody>
      </p:sp>
      <p:sp>
        <p:nvSpPr>
          <p:cNvPr id="14" name="Oval 13"/>
          <p:cNvSpPr/>
          <p:nvPr/>
        </p:nvSpPr>
        <p:spPr bwMode="auto">
          <a:xfrm>
            <a:off x="1961999" y="3286543"/>
            <a:ext cx="152979" cy="152979"/>
          </a:xfrm>
          <a:prstGeom prst="ellipse">
            <a:avLst/>
          </a:prstGeom>
          <a:solidFill>
            <a:srgbClr val="FF6600"/>
          </a:solid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smtClean="0">
              <a:solidFill>
                <a:srgbClr val="000000"/>
              </a:solidFill>
              <a:latin typeface="Times"/>
            </a:endParaRPr>
          </a:p>
        </p:txBody>
      </p:sp>
      <p:sp>
        <p:nvSpPr>
          <p:cNvPr id="15" name="Oval 14"/>
          <p:cNvSpPr/>
          <p:nvPr/>
        </p:nvSpPr>
        <p:spPr bwMode="auto">
          <a:xfrm>
            <a:off x="3454431" y="3281079"/>
            <a:ext cx="152979" cy="152979"/>
          </a:xfrm>
          <a:prstGeom prst="ellipse">
            <a:avLst/>
          </a:prstGeom>
          <a:solidFill>
            <a:srgbClr val="FF6600"/>
          </a:solid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smtClean="0">
              <a:solidFill>
                <a:srgbClr val="000000"/>
              </a:solidFill>
              <a:latin typeface="Times"/>
            </a:endParaRPr>
          </a:p>
        </p:txBody>
      </p:sp>
      <p:pic>
        <p:nvPicPr>
          <p:cNvPr id="240642" name="Picture 2"/>
          <p:cNvPicPr>
            <a:picLocks noChangeAspect="1" noChangeArrowheads="1"/>
          </p:cNvPicPr>
          <p:nvPr/>
        </p:nvPicPr>
        <p:blipFill>
          <a:blip r:embed="rId4" cstate="print"/>
          <a:srcRect/>
          <a:stretch>
            <a:fillRect/>
          </a:stretch>
        </p:blipFill>
        <p:spPr bwMode="auto">
          <a:xfrm>
            <a:off x="438438" y="4084763"/>
            <a:ext cx="2295964" cy="2217085"/>
          </a:xfrm>
          <a:prstGeom prst="rect">
            <a:avLst/>
          </a:prstGeom>
          <a:ln>
            <a:noFill/>
          </a:ln>
          <a:effectLst>
            <a:outerShdw blurRad="292100" dist="139700" dir="2700000" algn="tl" rotWithShape="0">
              <a:srgbClr val="333333">
                <a:alpha val="65000"/>
              </a:srgbClr>
            </a:outerShdw>
          </a:effectLst>
        </p:spPr>
      </p:pic>
      <p:pic>
        <p:nvPicPr>
          <p:cNvPr id="240643" name="Picture 3"/>
          <p:cNvPicPr>
            <a:picLocks noChangeAspect="1" noChangeArrowheads="1"/>
          </p:cNvPicPr>
          <p:nvPr/>
        </p:nvPicPr>
        <p:blipFill>
          <a:blip r:embed="rId5" cstate="print"/>
          <a:srcRect/>
          <a:stretch>
            <a:fillRect/>
          </a:stretch>
        </p:blipFill>
        <p:spPr bwMode="auto">
          <a:xfrm>
            <a:off x="3017186" y="4089861"/>
            <a:ext cx="2304416" cy="2222719"/>
          </a:xfrm>
          <a:prstGeom prst="rect">
            <a:avLst/>
          </a:prstGeom>
          <a:ln>
            <a:noFill/>
          </a:ln>
          <a:effectLst>
            <a:outerShdw blurRad="292100" dist="139700" dir="2700000" algn="tl" rotWithShape="0">
              <a:srgbClr val="333333">
                <a:alpha val="65000"/>
              </a:srgbClr>
            </a:outerShdw>
          </a:effectLst>
        </p:spPr>
      </p:pic>
      <p:pic>
        <p:nvPicPr>
          <p:cNvPr id="240644" name="Picture 4"/>
          <p:cNvPicPr>
            <a:picLocks noChangeAspect="1" noChangeArrowheads="1"/>
          </p:cNvPicPr>
          <p:nvPr/>
        </p:nvPicPr>
        <p:blipFill>
          <a:blip r:embed="rId6" cstate="print"/>
          <a:srcRect/>
          <a:stretch>
            <a:fillRect/>
          </a:stretch>
        </p:blipFill>
        <p:spPr bwMode="auto">
          <a:xfrm>
            <a:off x="5627389" y="4114299"/>
            <a:ext cx="2295964" cy="2205816"/>
          </a:xfrm>
          <a:prstGeom prst="rect">
            <a:avLst/>
          </a:prstGeom>
          <a:ln>
            <a:noFill/>
          </a:ln>
          <a:effectLst>
            <a:outerShdw blurRad="292100" dist="139700" dir="2700000" algn="tl" rotWithShape="0">
              <a:srgbClr val="333333">
                <a:alpha val="65000"/>
              </a:srgbClr>
            </a:outerShdw>
          </a:effectLst>
        </p:spPr>
      </p:pic>
      <p:cxnSp>
        <p:nvCxnSpPr>
          <p:cNvPr id="21" name="Straight Arrow Connector 20"/>
          <p:cNvCxnSpPr>
            <a:endCxn id="15" idx="5"/>
          </p:cNvCxnSpPr>
          <p:nvPr/>
        </p:nvCxnSpPr>
        <p:spPr bwMode="auto">
          <a:xfrm flipH="1" flipV="1">
            <a:off x="3585007" y="3411655"/>
            <a:ext cx="1215593" cy="500922"/>
          </a:xfrm>
          <a:prstGeom prst="straightConnector1">
            <a:avLst/>
          </a:prstGeom>
          <a:solidFill>
            <a:schemeClr val="accent1"/>
          </a:solidFill>
          <a:ln w="38100" cap="flat" cmpd="sng" algn="ctr">
            <a:solidFill>
              <a:srgbClr val="FFC000"/>
            </a:solidFill>
            <a:prstDash val="solid"/>
            <a:round/>
            <a:headEnd type="none" w="med" len="med"/>
            <a:tailEnd type="arrow"/>
          </a:ln>
          <a:effectLst/>
        </p:spPr>
      </p:cxnSp>
      <p:cxnSp>
        <p:nvCxnSpPr>
          <p:cNvPr id="19" name="Straight Arrow Connector 18"/>
          <p:cNvCxnSpPr>
            <a:endCxn id="14" idx="5"/>
          </p:cNvCxnSpPr>
          <p:nvPr/>
        </p:nvCxnSpPr>
        <p:spPr bwMode="auto">
          <a:xfrm flipH="1" flipV="1">
            <a:off x="2092579" y="3417122"/>
            <a:ext cx="1361856" cy="679593"/>
          </a:xfrm>
          <a:prstGeom prst="straightConnector1">
            <a:avLst/>
          </a:prstGeom>
          <a:solidFill>
            <a:schemeClr val="accent1"/>
          </a:solidFill>
          <a:ln w="38100" cap="flat" cmpd="sng" algn="ctr">
            <a:solidFill>
              <a:srgbClr val="FFC000"/>
            </a:solidFill>
            <a:prstDash val="solid"/>
            <a:round/>
            <a:headEnd type="none" w="med" len="med"/>
            <a:tailEnd type="arrow"/>
          </a:ln>
          <a:effectLst/>
        </p:spPr>
      </p:cxnSp>
      <p:cxnSp>
        <p:nvCxnSpPr>
          <p:cNvPr id="18" name="Straight Arrow Connector 17"/>
          <p:cNvCxnSpPr>
            <a:endCxn id="13" idx="4"/>
          </p:cNvCxnSpPr>
          <p:nvPr/>
        </p:nvCxnSpPr>
        <p:spPr bwMode="auto">
          <a:xfrm flipV="1">
            <a:off x="1354015" y="3444989"/>
            <a:ext cx="241784" cy="651726"/>
          </a:xfrm>
          <a:prstGeom prst="straightConnector1">
            <a:avLst/>
          </a:prstGeom>
          <a:solidFill>
            <a:schemeClr val="accent1"/>
          </a:solidFill>
          <a:ln w="38100" cap="flat" cmpd="sng" algn="ctr">
            <a:solidFill>
              <a:srgbClr val="FFC000"/>
            </a:solidFill>
            <a:prstDash val="solid"/>
            <a:round/>
            <a:headEnd type="none" w="med" len="med"/>
            <a:tailEnd type="arrow"/>
          </a:ln>
          <a:effectLst/>
        </p:spPr>
      </p:cxnSp>
      <p:cxnSp>
        <p:nvCxnSpPr>
          <p:cNvPr id="32" name="Straight Arrow Connector 31"/>
          <p:cNvCxnSpPr/>
          <p:nvPr/>
        </p:nvCxnSpPr>
        <p:spPr bwMode="auto">
          <a:xfrm flipH="1" flipV="1">
            <a:off x="4800601" y="3912578"/>
            <a:ext cx="1063868" cy="312068"/>
          </a:xfrm>
          <a:prstGeom prst="straightConnector1">
            <a:avLst/>
          </a:prstGeom>
          <a:solidFill>
            <a:schemeClr val="accent1"/>
          </a:solidFill>
          <a:ln w="38100" cap="flat" cmpd="sng" algn="ctr">
            <a:solidFill>
              <a:srgbClr val="FFC000"/>
            </a:solidFill>
            <a:prstDash val="solid"/>
            <a:round/>
            <a:headEnd type="none" w="med" len="med"/>
            <a:tailEnd type="none" w="med" len="med"/>
          </a:ln>
          <a:effectLst/>
        </p:spPr>
      </p:cxnSp>
      <p:sp>
        <p:nvSpPr>
          <p:cNvPr id="17" name="Text Box 5"/>
          <p:cNvSpPr txBox="1">
            <a:spLocks noChangeArrowheads="1"/>
          </p:cNvSpPr>
          <p:nvPr/>
        </p:nvSpPr>
        <p:spPr bwMode="auto">
          <a:xfrm>
            <a:off x="2926452" y="2667000"/>
            <a:ext cx="4228977" cy="2244204"/>
          </a:xfrm>
          <a:prstGeom prst="rect">
            <a:avLst/>
          </a:prstGeom>
          <a:solidFill>
            <a:schemeClr val="bg1"/>
          </a:solidFill>
          <a:ln w="12700" algn="ctr">
            <a:solidFill>
              <a:srgbClr val="FF0000"/>
            </a:solidFill>
            <a:miter lim="800000"/>
            <a:headEnd/>
            <a:tailEnd/>
          </a:ln>
        </p:spPr>
        <p:txBody>
          <a:bodyPr wrap="none" lIns="90487" tIns="44450" rIns="90487" bIns="44450">
            <a:spAutoFit/>
          </a:bodyPr>
          <a:lstStyle/>
          <a:p>
            <a:pPr marL="228600" indent="-228600" algn="l">
              <a:buFont typeface="Times" pitchFamily="50" charset="0"/>
              <a:buNone/>
            </a:pPr>
            <a:r>
              <a:rPr lang="en-US" sz="2000" dirty="0" smtClean="0"/>
              <a:t>Contributions from:</a:t>
            </a:r>
          </a:p>
          <a:p>
            <a:pPr marL="342900" indent="-342900" algn="l">
              <a:buFont typeface="Arial" pitchFamily="34" charset="0"/>
              <a:buChar char="•"/>
            </a:pPr>
            <a:r>
              <a:rPr lang="en-US" sz="2000" dirty="0" smtClean="0"/>
              <a:t>Beam Energy</a:t>
            </a:r>
          </a:p>
          <a:p>
            <a:pPr marL="342900" indent="-342900" algn="l">
              <a:buFont typeface="Arial" pitchFamily="34" charset="0"/>
              <a:buChar char="•"/>
            </a:pPr>
            <a:r>
              <a:rPr lang="en-US" sz="2000" dirty="0" smtClean="0"/>
              <a:t>Polarized Electrons</a:t>
            </a:r>
          </a:p>
          <a:p>
            <a:pPr marL="342900" indent="-342900" algn="l">
              <a:buFont typeface="Arial" pitchFamily="34" charset="0"/>
              <a:buChar char="•"/>
            </a:pPr>
            <a:r>
              <a:rPr lang="en-US" sz="2000" dirty="0" smtClean="0"/>
              <a:t>Accelerator Beam Quality</a:t>
            </a:r>
          </a:p>
          <a:p>
            <a:pPr marL="342900" indent="-342900" algn="l">
              <a:buFont typeface="Arial" pitchFamily="34" charset="0"/>
              <a:buChar char="•"/>
            </a:pPr>
            <a:r>
              <a:rPr lang="en-US" sz="2000" dirty="0" smtClean="0"/>
              <a:t>Innovative Target Designs</a:t>
            </a:r>
          </a:p>
          <a:p>
            <a:pPr marL="342900" indent="-342900" algn="l">
              <a:buFont typeface="Arial" pitchFamily="34" charset="0"/>
              <a:buChar char="•"/>
            </a:pPr>
            <a:r>
              <a:rPr lang="en-US" sz="2000" dirty="0" smtClean="0"/>
              <a:t>Major New Ancillary Equipment</a:t>
            </a:r>
          </a:p>
          <a:p>
            <a:pPr marL="342900" indent="-342900" algn="l">
              <a:buFont typeface="Arial" pitchFamily="34" charset="0"/>
              <a:buChar char="•"/>
            </a:pPr>
            <a:r>
              <a:rPr lang="en-US" sz="2000" dirty="0" smtClean="0"/>
              <a:t>Major, One-up Experiments (G0)</a:t>
            </a:r>
            <a:endParaRPr lang="en-US" sz="2000" dirty="0"/>
          </a:p>
        </p:txBody>
      </p:sp>
      <p:sp>
        <p:nvSpPr>
          <p:cNvPr id="2" name="Rectangle 1"/>
          <p:cNvSpPr/>
          <p:nvPr/>
        </p:nvSpPr>
        <p:spPr>
          <a:xfrm>
            <a:off x="4953000" y="6415987"/>
            <a:ext cx="4572000" cy="430887"/>
          </a:xfrm>
          <a:prstGeom prst="rect">
            <a:avLst/>
          </a:prstGeom>
        </p:spPr>
        <p:txBody>
          <a:bodyPr>
            <a:spAutoFit/>
          </a:bodyPr>
          <a:lstStyle/>
          <a:p>
            <a:pPr algn="l"/>
            <a:r>
              <a:rPr lang="en-US" sz="1100" b="1" dirty="0" smtClean="0">
                <a:solidFill>
                  <a:schemeClr val="tx1"/>
                </a:solidFill>
              </a:rPr>
              <a:t>Idea from R</a:t>
            </a:r>
            <a:r>
              <a:rPr lang="en-US" sz="1100" b="1" dirty="0">
                <a:solidFill>
                  <a:schemeClr val="tx1"/>
                </a:solidFill>
              </a:rPr>
              <a:t>. D. </a:t>
            </a:r>
            <a:r>
              <a:rPr lang="en-US" sz="1100" b="1" dirty="0" err="1">
                <a:solidFill>
                  <a:schemeClr val="tx1"/>
                </a:solidFill>
              </a:rPr>
              <a:t>McKeown</a:t>
            </a:r>
            <a:r>
              <a:rPr lang="en-US" sz="1100" b="1" dirty="0">
                <a:solidFill>
                  <a:schemeClr val="tx1"/>
                </a:solidFill>
              </a:rPr>
              <a:t>, Phys. </a:t>
            </a:r>
            <a:r>
              <a:rPr lang="en-US" sz="1100" b="1" dirty="0" err="1">
                <a:solidFill>
                  <a:schemeClr val="tx1"/>
                </a:solidFill>
              </a:rPr>
              <a:t>Lett</a:t>
            </a:r>
            <a:r>
              <a:rPr lang="en-US" sz="1100" b="1" dirty="0">
                <a:solidFill>
                  <a:schemeClr val="tx1"/>
                </a:solidFill>
              </a:rPr>
              <a:t>. B219, 140 (1989), </a:t>
            </a:r>
            <a:r>
              <a:rPr lang="en-US" sz="1100" b="1" dirty="0" smtClean="0">
                <a:solidFill>
                  <a:schemeClr val="tx1"/>
                </a:solidFill>
              </a:rPr>
              <a:t>and</a:t>
            </a:r>
          </a:p>
          <a:p>
            <a:pPr algn="l"/>
            <a:r>
              <a:rPr lang="en-US" sz="1100" b="1" dirty="0" smtClean="0">
                <a:solidFill>
                  <a:schemeClr val="tx1"/>
                </a:solidFill>
              </a:rPr>
              <a:t>D</a:t>
            </a:r>
            <a:r>
              <a:rPr lang="en-US" sz="1100" b="1" dirty="0">
                <a:solidFill>
                  <a:schemeClr val="tx1"/>
                </a:solidFill>
              </a:rPr>
              <a:t>. </a:t>
            </a:r>
            <a:r>
              <a:rPr lang="en-US" sz="1100" b="1" dirty="0" smtClean="0">
                <a:solidFill>
                  <a:schemeClr val="tx1"/>
                </a:solidFill>
              </a:rPr>
              <a:t>H. Beck</a:t>
            </a:r>
            <a:r>
              <a:rPr lang="en-US" sz="1100" b="1" dirty="0">
                <a:solidFill>
                  <a:schemeClr val="tx1"/>
                </a:solidFill>
              </a:rPr>
              <a:t>, Phys. Rev. D39, 3248 (1989).</a:t>
            </a:r>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xmlns="" val="10372573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q4f.eps"/>
          <p:cNvPicPr>
            <a:picLocks noChangeAspect="1"/>
          </p:cNvPicPr>
          <p:nvPr/>
        </p:nvPicPr>
        <p:blipFill>
          <a:blip r:embed="rId2" cstate="print"/>
          <a:stretch>
            <a:fillRect/>
          </a:stretch>
        </p:blipFill>
        <p:spPr>
          <a:xfrm>
            <a:off x="0" y="2140473"/>
            <a:ext cx="4648200" cy="3955527"/>
          </a:xfrm>
          <a:prstGeom prst="rect">
            <a:avLst/>
          </a:prstGeom>
        </p:spPr>
      </p:pic>
      <p:pic>
        <p:nvPicPr>
          <p:cNvPr id="17" name="Picture 16" descr="udrhoD-M.eps"/>
          <p:cNvPicPr>
            <a:picLocks noChangeAspect="1"/>
          </p:cNvPicPr>
          <p:nvPr/>
        </p:nvPicPr>
        <p:blipFill>
          <a:blip r:embed="rId3" cstate="print"/>
          <a:stretch>
            <a:fillRect/>
          </a:stretch>
        </p:blipFill>
        <p:spPr>
          <a:xfrm>
            <a:off x="5037257" y="609600"/>
            <a:ext cx="3497143" cy="2681143"/>
          </a:xfrm>
          <a:prstGeom prst="rect">
            <a:avLst/>
          </a:prstGeom>
        </p:spPr>
      </p:pic>
      <p:cxnSp>
        <p:nvCxnSpPr>
          <p:cNvPr id="19" name="Straight Arrow Connector 18"/>
          <p:cNvCxnSpPr/>
          <p:nvPr/>
        </p:nvCxnSpPr>
        <p:spPr bwMode="auto">
          <a:xfrm flipV="1">
            <a:off x="3200400" y="2442846"/>
            <a:ext cx="3347907" cy="1062354"/>
          </a:xfrm>
          <a:prstGeom prst="straightConnector1">
            <a:avLst/>
          </a:prstGeom>
          <a:noFill/>
          <a:ln w="12700" cap="flat" cmpd="sng" algn="ctr">
            <a:solidFill>
              <a:srgbClr val="33CCCC"/>
            </a:solidFill>
            <a:prstDash val="solid"/>
            <a:round/>
            <a:headEnd type="none" w="med" len="med"/>
            <a:tailEnd type="arrow"/>
          </a:ln>
          <a:effectLst/>
        </p:spPr>
      </p:cxnSp>
      <p:cxnSp>
        <p:nvCxnSpPr>
          <p:cNvPr id="18" name="Straight Arrow Connector 17"/>
          <p:cNvCxnSpPr>
            <a:stCxn id="23" idx="6"/>
          </p:cNvCxnSpPr>
          <p:nvPr/>
        </p:nvCxnSpPr>
        <p:spPr bwMode="auto">
          <a:xfrm flipV="1">
            <a:off x="2362200" y="2057400"/>
            <a:ext cx="3378798" cy="571500"/>
          </a:xfrm>
          <a:prstGeom prst="straightConnector1">
            <a:avLst/>
          </a:prstGeom>
          <a:noFill/>
          <a:ln w="12700" cap="flat" cmpd="sng" algn="ctr">
            <a:solidFill>
              <a:srgbClr val="FF0000"/>
            </a:solidFill>
            <a:prstDash val="solid"/>
            <a:round/>
            <a:headEnd type="none" w="med" len="med"/>
            <a:tailEnd type="arrow"/>
          </a:ln>
          <a:effectLst/>
        </p:spPr>
      </p:cxnSp>
      <p:sp>
        <p:nvSpPr>
          <p:cNvPr id="23" name="Oval 22"/>
          <p:cNvSpPr/>
          <p:nvPr/>
        </p:nvSpPr>
        <p:spPr bwMode="auto">
          <a:xfrm>
            <a:off x="1066800" y="2438400"/>
            <a:ext cx="1295400" cy="381000"/>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C0128"/>
              </a:solidFill>
              <a:latin typeface="Comic Sans MS" pitchFamily="-28" charset="0"/>
            </a:endParaRPr>
          </a:p>
        </p:txBody>
      </p:sp>
      <p:sp>
        <p:nvSpPr>
          <p:cNvPr id="24" name="Rectangle 23"/>
          <p:cNvSpPr/>
          <p:nvPr/>
        </p:nvSpPr>
        <p:spPr>
          <a:xfrm>
            <a:off x="76200" y="780871"/>
            <a:ext cx="4572000" cy="1661993"/>
          </a:xfrm>
          <a:prstGeom prst="rect">
            <a:avLst/>
          </a:prstGeom>
        </p:spPr>
        <p:txBody>
          <a:bodyPr>
            <a:spAutoFit/>
          </a:bodyPr>
          <a:lstStyle/>
          <a:p>
            <a:pPr algn="l">
              <a:buClr>
                <a:srgbClr val="FF0000"/>
              </a:buClr>
            </a:pPr>
            <a:r>
              <a:rPr lang="en-US" sz="1800" b="1" dirty="0">
                <a:solidFill>
                  <a:srgbClr val="000000"/>
                </a:solidFill>
              </a:rPr>
              <a:t>We see very different behavior for the </a:t>
            </a:r>
          </a:p>
          <a:p>
            <a:pPr algn="l">
              <a:buClr>
                <a:srgbClr val="FF0000"/>
              </a:buClr>
            </a:pPr>
            <a:r>
              <a:rPr lang="en-US" sz="1800" b="1" dirty="0">
                <a:solidFill>
                  <a:srgbClr val="000000"/>
                </a:solidFill>
              </a:rPr>
              <a:t>up and down quarks</a:t>
            </a:r>
            <a:r>
              <a:rPr lang="en-US" sz="1800" b="1" dirty="0" smtClean="0">
                <a:solidFill>
                  <a:srgbClr val="000000"/>
                </a:solidFill>
              </a:rPr>
              <a:t>!</a:t>
            </a:r>
          </a:p>
          <a:p>
            <a:pPr algn="l">
              <a:buClr>
                <a:srgbClr val="FF0000"/>
              </a:buClr>
            </a:pPr>
            <a:r>
              <a:rPr lang="en-US" sz="1800" b="1" dirty="0" smtClean="0">
                <a:solidFill>
                  <a:srgbClr val="000000"/>
                </a:solidFill>
              </a:rPr>
              <a:t>     </a:t>
            </a:r>
            <a:r>
              <a:rPr lang="en-US" sz="1800" b="1" dirty="0" err="1" smtClean="0">
                <a:solidFill>
                  <a:srgbClr val="000000"/>
                </a:solidFill>
              </a:rPr>
              <a:t>F</a:t>
            </a:r>
            <a:r>
              <a:rPr lang="en-US" sz="1800" b="1" baseline="-25000" dirty="0" err="1" smtClean="0">
                <a:solidFill>
                  <a:srgbClr val="000000"/>
                </a:solidFill>
              </a:rPr>
              <a:t>d</a:t>
            </a:r>
            <a:r>
              <a:rPr lang="en-US" sz="1800" b="1" dirty="0" smtClean="0">
                <a:solidFill>
                  <a:srgbClr val="000000"/>
                </a:solidFill>
              </a:rPr>
              <a:t> </a:t>
            </a:r>
            <a:r>
              <a:rPr lang="en-US" sz="1800" b="1" dirty="0">
                <a:solidFill>
                  <a:srgbClr val="000000"/>
                </a:solidFill>
              </a:rPr>
              <a:t>seems to scale like 1/Q</a:t>
            </a:r>
            <a:r>
              <a:rPr lang="en-US" sz="1800" b="1" baseline="30000" dirty="0">
                <a:solidFill>
                  <a:srgbClr val="000000"/>
                </a:solidFill>
              </a:rPr>
              <a:t>4</a:t>
            </a:r>
            <a:r>
              <a:rPr lang="en-US" sz="1800" b="1" dirty="0">
                <a:solidFill>
                  <a:srgbClr val="000000"/>
                </a:solidFill>
              </a:rPr>
              <a:t> whereas </a:t>
            </a:r>
          </a:p>
          <a:p>
            <a:pPr algn="l">
              <a:buClr>
                <a:srgbClr val="FF0000"/>
              </a:buClr>
            </a:pPr>
            <a:r>
              <a:rPr lang="en-US" sz="1800" b="1" dirty="0" smtClean="0">
                <a:solidFill>
                  <a:srgbClr val="000000"/>
                </a:solidFill>
              </a:rPr>
              <a:t>     F</a:t>
            </a:r>
            <a:r>
              <a:rPr lang="en-US" sz="1800" b="1" baseline="-25000" dirty="0">
                <a:solidFill>
                  <a:srgbClr val="000000"/>
                </a:solidFill>
              </a:rPr>
              <a:t>u</a:t>
            </a:r>
            <a:r>
              <a:rPr lang="en-US" sz="1800" b="1" dirty="0" smtClean="0">
                <a:solidFill>
                  <a:srgbClr val="000000"/>
                </a:solidFill>
              </a:rPr>
              <a:t> </a:t>
            </a:r>
            <a:r>
              <a:rPr lang="en-US" sz="1800" b="1" dirty="0">
                <a:solidFill>
                  <a:srgbClr val="000000"/>
                </a:solidFill>
              </a:rPr>
              <a:t>seems to scale more like 1/Q</a:t>
            </a:r>
            <a:r>
              <a:rPr lang="en-US" sz="1800" b="1" baseline="30000" dirty="0">
                <a:solidFill>
                  <a:srgbClr val="000000"/>
                </a:solidFill>
              </a:rPr>
              <a:t>2</a:t>
            </a:r>
          </a:p>
          <a:p>
            <a:pPr algn="l">
              <a:buClr>
                <a:srgbClr val="FF0000"/>
              </a:buClr>
            </a:pPr>
            <a:endParaRPr lang="en-US" sz="1800" b="1" dirty="0" smtClean="0">
              <a:solidFill>
                <a:srgbClr val="000000"/>
              </a:solidFill>
            </a:endParaRPr>
          </a:p>
          <a:p>
            <a:pPr algn="l">
              <a:buClr>
                <a:srgbClr val="FF0000"/>
              </a:buClr>
            </a:pPr>
            <a:endParaRPr lang="en-US" sz="1800" b="1" baseline="-25000" dirty="0" smtClean="0">
              <a:solidFill>
                <a:srgbClr val="000000"/>
              </a:solidFill>
            </a:endParaRPr>
          </a:p>
        </p:txBody>
      </p:sp>
      <p:sp>
        <p:nvSpPr>
          <p:cNvPr id="16" name="Rectangle 15"/>
          <p:cNvSpPr/>
          <p:nvPr/>
        </p:nvSpPr>
        <p:spPr>
          <a:xfrm>
            <a:off x="7044659" y="2362200"/>
            <a:ext cx="1184941" cy="369332"/>
          </a:xfrm>
          <a:prstGeom prst="rect">
            <a:avLst/>
          </a:prstGeom>
        </p:spPr>
        <p:txBody>
          <a:bodyPr wrap="none">
            <a:spAutoFit/>
          </a:bodyPr>
          <a:lstStyle/>
          <a:p>
            <a:r>
              <a:rPr lang="en-US" sz="1800" b="1" dirty="0" smtClean="0">
                <a:solidFill>
                  <a:srgbClr val="FF0000"/>
                </a:solidFill>
              </a:rPr>
              <a:t>in proton</a:t>
            </a:r>
            <a:endParaRPr lang="en-US" sz="1800" b="1" dirty="0">
              <a:solidFill>
                <a:srgbClr val="FF0000"/>
              </a:solidFill>
            </a:endParaRPr>
          </a:p>
        </p:txBody>
      </p:sp>
      <p:sp>
        <p:nvSpPr>
          <p:cNvPr id="20" name="Rectangle 19"/>
          <p:cNvSpPr/>
          <p:nvPr/>
        </p:nvSpPr>
        <p:spPr>
          <a:xfrm>
            <a:off x="4835819" y="3212068"/>
            <a:ext cx="4070345" cy="369332"/>
          </a:xfrm>
          <a:prstGeom prst="rect">
            <a:avLst/>
          </a:prstGeom>
        </p:spPr>
        <p:txBody>
          <a:bodyPr wrap="none">
            <a:spAutoFit/>
          </a:bodyPr>
          <a:lstStyle/>
          <a:p>
            <a:r>
              <a:rPr lang="en-US" sz="1800" b="1" dirty="0" smtClean="0">
                <a:solidFill>
                  <a:srgbClr val="FF0000"/>
                </a:solidFill>
              </a:rPr>
              <a:t>Why is the </a:t>
            </a:r>
            <a:r>
              <a:rPr lang="en-US" sz="1800" b="1" dirty="0" err="1" smtClean="0">
                <a:solidFill>
                  <a:srgbClr val="FF0000"/>
                </a:solidFill>
              </a:rPr>
              <a:t>d</a:t>
            </a:r>
            <a:r>
              <a:rPr lang="en-US" sz="1800" b="1" dirty="0" smtClean="0">
                <a:solidFill>
                  <a:srgbClr val="FF0000"/>
                </a:solidFill>
              </a:rPr>
              <a:t>-quark so much wider?</a:t>
            </a:r>
            <a:endParaRPr lang="en-US" sz="1800" b="1" dirty="0">
              <a:solidFill>
                <a:srgbClr val="FF0000"/>
              </a:solidFill>
            </a:endParaRPr>
          </a:p>
        </p:txBody>
      </p:sp>
      <p:sp>
        <p:nvSpPr>
          <p:cNvPr id="21" name="Oval 20"/>
          <p:cNvSpPr/>
          <p:nvPr/>
        </p:nvSpPr>
        <p:spPr bwMode="auto">
          <a:xfrm>
            <a:off x="1981200" y="3429000"/>
            <a:ext cx="1295400" cy="381000"/>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C0128"/>
              </a:solidFill>
              <a:latin typeface="Comic Sans MS" pitchFamily="-28" charset="0"/>
            </a:endParaRP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30207" y="3657600"/>
            <a:ext cx="3556593" cy="29151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6" name="Rectangle 25"/>
          <p:cNvSpPr/>
          <p:nvPr/>
        </p:nvSpPr>
        <p:spPr>
          <a:xfrm>
            <a:off x="4766345" y="6488668"/>
            <a:ext cx="4467890" cy="369332"/>
          </a:xfrm>
          <a:prstGeom prst="rect">
            <a:avLst/>
          </a:prstGeom>
        </p:spPr>
        <p:txBody>
          <a:bodyPr wrap="none">
            <a:spAutoFit/>
          </a:bodyPr>
          <a:lstStyle/>
          <a:p>
            <a:r>
              <a:rPr lang="en-US" sz="1800" b="1" dirty="0" smtClean="0">
                <a:solidFill>
                  <a:srgbClr val="FF0000"/>
                </a:solidFill>
              </a:rPr>
              <a:t>Does the di-quark explain the scaling?</a:t>
            </a:r>
            <a:endParaRPr lang="en-US" sz="1800" b="1" dirty="0">
              <a:solidFill>
                <a:srgbClr val="FF0000"/>
              </a:solidFill>
            </a:endParaRPr>
          </a:p>
        </p:txBody>
      </p:sp>
      <p:sp>
        <p:nvSpPr>
          <p:cNvPr id="27" name="Subtitle 4"/>
          <p:cNvSpPr txBox="1">
            <a:spLocks/>
          </p:cNvSpPr>
          <p:nvPr/>
        </p:nvSpPr>
        <p:spPr bwMode="auto">
          <a:xfrm>
            <a:off x="0" y="0"/>
            <a:ext cx="9144000" cy="7620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normAutofit fontScale="85000" lnSpcReduction="10000"/>
          </a:bodyPr>
          <a:lstStyle>
            <a:lvl1pPr marL="0" indent="0" algn="ctr" rtl="0" eaLnBrk="0" fontAlgn="base" hangingPunct="0">
              <a:spcBef>
                <a:spcPct val="20000"/>
              </a:spcBef>
              <a:spcAft>
                <a:spcPct val="0"/>
              </a:spcAft>
              <a:buFont typeface="Times" pitchFamily="50" charset="0"/>
              <a:buNone/>
              <a:defRPr sz="2400">
                <a:solidFill>
                  <a:schemeClr val="tx1"/>
                </a:solidFill>
                <a:latin typeface="+mn-lt"/>
                <a:ea typeface="+mn-ea"/>
                <a:cs typeface="+mn-cs"/>
              </a:defRPr>
            </a:lvl1pPr>
            <a:lvl2pPr marL="457200" indent="0" algn="ctr" rtl="0" eaLnBrk="0" fontAlgn="base" hangingPunct="0">
              <a:spcBef>
                <a:spcPct val="20000"/>
              </a:spcBef>
              <a:spcAft>
                <a:spcPct val="0"/>
              </a:spcAft>
              <a:buSzPct val="150000"/>
              <a:buFont typeface="Times" pitchFamily="50" charset="0"/>
              <a:buNone/>
              <a:defRPr sz="2000">
                <a:solidFill>
                  <a:schemeClr val="tx1"/>
                </a:solidFill>
                <a:latin typeface="+mn-lt"/>
              </a:defRPr>
            </a:lvl2pPr>
            <a:lvl3pPr marL="914400" indent="0" algn="ctr" rtl="0" eaLnBrk="0" fontAlgn="base" hangingPunct="0">
              <a:spcBef>
                <a:spcPct val="20000"/>
              </a:spcBef>
              <a:spcAft>
                <a:spcPct val="0"/>
              </a:spcAft>
              <a:buSzPct val="150000"/>
              <a:buNone/>
              <a:defRPr>
                <a:solidFill>
                  <a:schemeClr val="tx1"/>
                </a:solidFill>
                <a:latin typeface="+mn-lt"/>
              </a:defRPr>
            </a:lvl3pPr>
            <a:lvl4pPr marL="1371600" indent="0" algn="ctr" rtl="0" eaLnBrk="0" fontAlgn="base" hangingPunct="0">
              <a:spcBef>
                <a:spcPct val="20000"/>
              </a:spcBef>
              <a:spcAft>
                <a:spcPct val="0"/>
              </a:spcAft>
              <a:buSzPct val="150000"/>
              <a:buNone/>
              <a:defRPr>
                <a:solidFill>
                  <a:schemeClr val="tx1"/>
                </a:solidFill>
                <a:latin typeface="Times" pitchFamily="50" charset="0"/>
              </a:defRPr>
            </a:lvl4pPr>
            <a:lvl5pPr marL="1828800" indent="0" algn="ctr" rtl="0" eaLnBrk="0" fontAlgn="base" hangingPunct="0">
              <a:spcBef>
                <a:spcPct val="20000"/>
              </a:spcBef>
              <a:spcAft>
                <a:spcPct val="0"/>
              </a:spcAft>
              <a:buSzPct val="150000"/>
              <a:buNone/>
              <a:defRPr>
                <a:solidFill>
                  <a:schemeClr val="tx1"/>
                </a:solidFill>
                <a:latin typeface="Times" pitchFamily="50" charset="0"/>
              </a:defRPr>
            </a:lvl5pPr>
            <a:lvl6pPr marL="2286000" indent="0" algn="ctr" rtl="0" eaLnBrk="0" fontAlgn="base" hangingPunct="0">
              <a:spcBef>
                <a:spcPct val="20000"/>
              </a:spcBef>
              <a:spcAft>
                <a:spcPct val="0"/>
              </a:spcAft>
              <a:buSzPct val="150000"/>
              <a:buNone/>
              <a:defRPr>
                <a:solidFill>
                  <a:schemeClr val="tx1"/>
                </a:solidFill>
                <a:latin typeface="Times" pitchFamily="50" charset="0"/>
              </a:defRPr>
            </a:lvl6pPr>
            <a:lvl7pPr marL="2743200" indent="0" algn="ctr" rtl="0" eaLnBrk="0" fontAlgn="base" hangingPunct="0">
              <a:spcBef>
                <a:spcPct val="20000"/>
              </a:spcBef>
              <a:spcAft>
                <a:spcPct val="0"/>
              </a:spcAft>
              <a:buSzPct val="150000"/>
              <a:buNone/>
              <a:defRPr>
                <a:solidFill>
                  <a:schemeClr val="tx1"/>
                </a:solidFill>
                <a:latin typeface="Times" pitchFamily="50" charset="0"/>
              </a:defRPr>
            </a:lvl7pPr>
            <a:lvl8pPr marL="3200400" indent="0" algn="ctr" rtl="0" eaLnBrk="0" fontAlgn="base" hangingPunct="0">
              <a:spcBef>
                <a:spcPct val="20000"/>
              </a:spcBef>
              <a:spcAft>
                <a:spcPct val="0"/>
              </a:spcAft>
              <a:buSzPct val="150000"/>
              <a:buNone/>
              <a:defRPr>
                <a:solidFill>
                  <a:schemeClr val="tx1"/>
                </a:solidFill>
                <a:latin typeface="Times" pitchFamily="50" charset="0"/>
              </a:defRPr>
            </a:lvl8pPr>
            <a:lvl9pPr marL="3657600" indent="0" algn="ctr" rtl="0" eaLnBrk="0" fontAlgn="base" hangingPunct="0">
              <a:spcBef>
                <a:spcPct val="20000"/>
              </a:spcBef>
              <a:spcAft>
                <a:spcPct val="0"/>
              </a:spcAft>
              <a:buSzPct val="150000"/>
              <a:buNone/>
              <a:defRPr>
                <a:solidFill>
                  <a:schemeClr val="tx1"/>
                </a:solidFill>
                <a:latin typeface="Times" pitchFamily="50" charset="0"/>
              </a:defRPr>
            </a:lvl9pPr>
          </a:lstStyle>
          <a:p>
            <a:r>
              <a:rPr lang="en-US" sz="3200" b="1" smtClean="0">
                <a:solidFill>
                  <a:srgbClr val="FF0000"/>
                </a:solidFill>
              </a:rPr>
              <a:t>Gs</a:t>
            </a:r>
            <a:r>
              <a:rPr lang="en-US" sz="3200" b="1" smtClean="0">
                <a:solidFill>
                  <a:srgbClr val="FF0000"/>
                </a:solidFill>
                <a:sym typeface="Symbol"/>
              </a:rPr>
              <a:t>0 So Do a Flavor Separation of the Form Factors</a:t>
            </a:r>
            <a:endParaRPr lang="en-US" sz="3200" b="1" dirty="0">
              <a:solidFill>
                <a:srgbClr val="FF0000"/>
              </a:solidFill>
            </a:endParaRPr>
          </a:p>
        </p:txBody>
      </p:sp>
      <p:sp>
        <p:nvSpPr>
          <p:cNvPr id="2" name="Rectangle 1"/>
          <p:cNvSpPr/>
          <p:nvPr/>
        </p:nvSpPr>
        <p:spPr>
          <a:xfrm>
            <a:off x="609600" y="6396335"/>
            <a:ext cx="3581400" cy="461665"/>
          </a:xfrm>
          <a:prstGeom prst="rect">
            <a:avLst/>
          </a:prstGeom>
        </p:spPr>
        <p:txBody>
          <a:bodyPr wrap="square">
            <a:spAutoFit/>
          </a:bodyPr>
          <a:lstStyle/>
          <a:p>
            <a:pPr algn="l"/>
            <a:r>
              <a:rPr lang="en-US" sz="1200" b="1" dirty="0">
                <a:solidFill>
                  <a:schemeClr val="tx1"/>
                </a:solidFill>
              </a:rPr>
              <a:t>Cates, de </a:t>
            </a:r>
            <a:r>
              <a:rPr lang="en-US" sz="1200" b="1" dirty="0" err="1">
                <a:solidFill>
                  <a:schemeClr val="tx1"/>
                </a:solidFill>
              </a:rPr>
              <a:t>Jager</a:t>
            </a:r>
            <a:r>
              <a:rPr lang="en-US" sz="1200" b="1" dirty="0">
                <a:solidFill>
                  <a:schemeClr val="tx1"/>
                </a:solidFill>
              </a:rPr>
              <a:t>, </a:t>
            </a:r>
            <a:r>
              <a:rPr lang="en-US" sz="1200" b="1" dirty="0" smtClean="0">
                <a:solidFill>
                  <a:schemeClr val="tx1"/>
                </a:solidFill>
              </a:rPr>
              <a:t>Riordan, and </a:t>
            </a:r>
            <a:r>
              <a:rPr lang="en-US" sz="1200" b="1" dirty="0" err="1">
                <a:solidFill>
                  <a:schemeClr val="tx1"/>
                </a:solidFill>
              </a:rPr>
              <a:t>Wojtsekhowski</a:t>
            </a:r>
            <a:r>
              <a:rPr lang="en-US" sz="1200" b="1" dirty="0">
                <a:solidFill>
                  <a:schemeClr val="tx1"/>
                </a:solidFill>
              </a:rPr>
              <a:t>, </a:t>
            </a:r>
            <a:endParaRPr lang="en-US" sz="1200" b="1" dirty="0" smtClean="0">
              <a:solidFill>
                <a:schemeClr val="tx1"/>
              </a:solidFill>
            </a:endParaRPr>
          </a:p>
          <a:p>
            <a:pPr algn="l"/>
            <a:r>
              <a:rPr lang="en-US" sz="1200" b="1" dirty="0" err="1" smtClean="0">
                <a:solidFill>
                  <a:schemeClr val="tx1"/>
                </a:solidFill>
              </a:rPr>
              <a:t>PRLvol</a:t>
            </a:r>
            <a:r>
              <a:rPr lang="en-US" sz="1200" b="1" dirty="0">
                <a:solidFill>
                  <a:schemeClr val="tx1"/>
                </a:solidFill>
              </a:rPr>
              <a:t>. 106, </a:t>
            </a:r>
            <a:r>
              <a:rPr lang="en-US" sz="1200" b="1" dirty="0" smtClean="0">
                <a:solidFill>
                  <a:schemeClr val="tx1"/>
                </a:solidFill>
              </a:rPr>
              <a:t>252003 </a:t>
            </a:r>
            <a:r>
              <a:rPr lang="en-US" sz="1200" b="1" dirty="0">
                <a:solidFill>
                  <a:schemeClr val="tx1"/>
                </a:solidFill>
              </a:rPr>
              <a:t>(2010)</a:t>
            </a:r>
          </a:p>
        </p:txBody>
      </p:sp>
    </p:spTree>
    <p:extLst>
      <p:ext uri="{BB962C8B-B14F-4D97-AF65-F5344CB8AC3E}">
        <p14:creationId xmlns:p14="http://schemas.microsoft.com/office/powerpoint/2010/main" xmlns="" val="282105422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144000" cy="736600"/>
          </a:xfrm>
        </p:spPr>
        <p:txBody>
          <a:bodyPr/>
          <a:lstStyle/>
          <a:p>
            <a:r>
              <a:rPr lang="en-US" dirty="0"/>
              <a:t>Polarized Beam Capabilities </a:t>
            </a:r>
            <a:r>
              <a:rPr lang="en-US" dirty="0" smtClean="0"/>
              <a:t/>
            </a:r>
            <a:br>
              <a:rPr lang="en-US" dirty="0" smtClean="0"/>
            </a:br>
            <a:r>
              <a:rPr lang="en-US" dirty="0" smtClean="0"/>
              <a:t>(as reported at PAC16</a:t>
            </a:r>
            <a:r>
              <a:rPr lang="en-US" dirty="0"/>
              <a:t>, 6/99)</a:t>
            </a:r>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xmlns="" val="2194451927"/>
              </p:ext>
            </p:extLst>
          </p:nvPr>
        </p:nvGraphicFramePr>
        <p:xfrm>
          <a:off x="76200" y="1066800"/>
          <a:ext cx="8839200" cy="4982404"/>
        </p:xfrm>
        <a:graphic>
          <a:graphicData uri="http://schemas.openxmlformats.org/drawingml/2006/table">
            <a:tbl>
              <a:tblPr firstRow="1" firstCol="1" bandRow="1" bandCol="1"/>
              <a:tblGrid>
                <a:gridCol w="1256728"/>
                <a:gridCol w="3363634"/>
                <a:gridCol w="1379888"/>
                <a:gridCol w="1583478"/>
                <a:gridCol w="1255472"/>
              </a:tblGrid>
              <a:tr h="383262">
                <a:tc>
                  <a:txBody>
                    <a:bodyPr/>
                    <a:lstStyle/>
                    <a:p>
                      <a:pPr marL="0" marR="0" indent="0" algn="r">
                        <a:spcBef>
                          <a:spcPts val="600"/>
                        </a:spcBef>
                        <a:spcAft>
                          <a:spcPts val="600"/>
                        </a:spcAft>
                        <a:tabLst>
                          <a:tab pos="1143000" algn="l"/>
                          <a:tab pos="457200" algn="l"/>
                        </a:tabLst>
                      </a:pPr>
                      <a:r>
                        <a:rPr lang="en-US" sz="2200" b="1" dirty="0">
                          <a:effectLst/>
                          <a:latin typeface="Arial"/>
                          <a:ea typeface="Times New Roman"/>
                          <a:cs typeface="Times New Roman"/>
                        </a:rPr>
                        <a:t>Date </a:t>
                      </a:r>
                      <a:endParaRPr lang="en-US" sz="2200" dirty="0">
                        <a:effectLst/>
                        <a:latin typeface="Arial"/>
                        <a:ea typeface="Times New Roman"/>
                        <a:cs typeface="Times New Roman"/>
                      </a:endParaRPr>
                    </a:p>
                  </a:txBody>
                  <a:tcPr marL="63768" marR="63768"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marL="0" marR="0" indent="0">
                        <a:spcBef>
                          <a:spcPts val="600"/>
                        </a:spcBef>
                        <a:spcAft>
                          <a:spcPts val="600"/>
                        </a:spcAft>
                        <a:tabLst>
                          <a:tab pos="1143000" algn="l"/>
                          <a:tab pos="457200" algn="l"/>
                        </a:tabLst>
                      </a:pPr>
                      <a:r>
                        <a:rPr lang="en-US" sz="2200" b="1">
                          <a:effectLst/>
                          <a:latin typeface="Arial"/>
                          <a:ea typeface="Times New Roman"/>
                          <a:cs typeface="Times New Roman"/>
                        </a:rPr>
                        <a:t>Experiment</a:t>
                      </a:r>
                      <a:endParaRPr lang="en-US" sz="2200">
                        <a:effectLst/>
                        <a:latin typeface="Arial"/>
                        <a:ea typeface="Times New Roman"/>
                        <a:cs typeface="Times New Roman"/>
                      </a:endParaRPr>
                    </a:p>
                  </a:txBody>
                  <a:tcPr marL="63768" marR="63768"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gridSpan="3">
                  <a:txBody>
                    <a:bodyPr/>
                    <a:lstStyle/>
                    <a:p>
                      <a:pPr marL="0" marR="0" indent="0" algn="ctr">
                        <a:spcBef>
                          <a:spcPts val="600"/>
                        </a:spcBef>
                        <a:spcAft>
                          <a:spcPts val="600"/>
                        </a:spcAft>
                        <a:tabLst>
                          <a:tab pos="1143000" algn="l"/>
                          <a:tab pos="457200" algn="l"/>
                        </a:tabLst>
                      </a:pPr>
                      <a:r>
                        <a:rPr lang="en-US" sz="2200" b="1">
                          <a:effectLst/>
                          <a:latin typeface="Arial"/>
                          <a:ea typeface="Times New Roman"/>
                          <a:cs typeface="Times New Roman"/>
                        </a:rPr>
                        <a:t>Source Performance</a:t>
                      </a:r>
                      <a:endParaRPr lang="en-US" sz="2200">
                        <a:effectLst/>
                        <a:latin typeface="Arial"/>
                        <a:ea typeface="Times New Roman"/>
                        <a:cs typeface="Times New Roman"/>
                      </a:endParaRPr>
                    </a:p>
                  </a:txBody>
                  <a:tcPr marL="63768" marR="63768"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83262">
                <a:tc>
                  <a:txBody>
                    <a:bodyPr/>
                    <a:lstStyle/>
                    <a:p>
                      <a:pPr marL="0" marR="0" indent="0" algn="r">
                        <a:spcBef>
                          <a:spcPts val="600"/>
                        </a:spcBef>
                        <a:spcAft>
                          <a:spcPts val="0"/>
                        </a:spcAft>
                        <a:tabLst>
                          <a:tab pos="1143000" algn="l"/>
                          <a:tab pos="457200" algn="l"/>
                        </a:tabLst>
                      </a:pPr>
                      <a:r>
                        <a:rPr lang="en-US" sz="2200">
                          <a:effectLst/>
                          <a:latin typeface="Arial"/>
                          <a:ea typeface="Times New Roman"/>
                          <a:cs typeface="Times New Roman"/>
                        </a:rPr>
                        <a:t>3/97 </a:t>
                      </a:r>
                    </a:p>
                  </a:txBody>
                  <a:tcPr marL="63768" marR="63768" marT="0" marB="0">
                    <a:lnL>
                      <a:noFill/>
                    </a:lnL>
                    <a:lnR>
                      <a:noFill/>
                    </a:lnR>
                    <a:lnT w="12700" cap="flat" cmpd="sng" algn="ctr">
                      <a:solidFill>
                        <a:srgbClr val="008000"/>
                      </a:solidFill>
                      <a:prstDash val="solid"/>
                      <a:round/>
                      <a:headEnd type="none" w="med" len="med"/>
                      <a:tailEnd type="none" w="med" len="med"/>
                    </a:lnT>
                    <a:lnB>
                      <a:noFill/>
                    </a:lnB>
                  </a:tcPr>
                </a:tc>
                <a:tc>
                  <a:txBody>
                    <a:bodyPr/>
                    <a:lstStyle/>
                    <a:p>
                      <a:pPr marL="0" marR="0" indent="0">
                        <a:spcBef>
                          <a:spcPts val="600"/>
                        </a:spcBef>
                        <a:spcAft>
                          <a:spcPts val="0"/>
                        </a:spcAft>
                        <a:tabLst>
                          <a:tab pos="1143000" algn="l"/>
                          <a:tab pos="457200" algn="l"/>
                        </a:tabLst>
                      </a:pPr>
                      <a:r>
                        <a:rPr lang="en-US" sz="2200">
                          <a:effectLst/>
                          <a:latin typeface="Arial"/>
                          <a:ea typeface="Times New Roman"/>
                          <a:cs typeface="Times New Roman"/>
                        </a:rPr>
                        <a:t>Hall A FPP test</a:t>
                      </a:r>
                    </a:p>
                  </a:txBody>
                  <a:tcPr marL="63768" marR="63768" marT="0" marB="0">
                    <a:lnL>
                      <a:noFill/>
                    </a:lnL>
                    <a:lnR>
                      <a:noFill/>
                    </a:lnR>
                    <a:lnT w="12700" cap="flat" cmpd="sng" algn="ctr">
                      <a:solidFill>
                        <a:srgbClr val="008000"/>
                      </a:solidFill>
                      <a:prstDash val="solid"/>
                      <a:round/>
                      <a:headEnd type="none" w="med" len="med"/>
                      <a:tailEnd type="none" w="med" len="med"/>
                    </a:lnT>
                    <a:lnB>
                      <a:noFill/>
                    </a:lnB>
                  </a:tcPr>
                </a:tc>
                <a:tc>
                  <a:txBody>
                    <a:bodyPr/>
                    <a:lstStyle/>
                    <a:p>
                      <a:pPr marL="0" marR="0" indent="0" algn="r">
                        <a:spcBef>
                          <a:spcPts val="600"/>
                        </a:spcBef>
                        <a:spcAft>
                          <a:spcPts val="0"/>
                        </a:spcAft>
                        <a:tabLst>
                          <a:tab pos="1143000" algn="l"/>
                          <a:tab pos="457200" algn="l"/>
                        </a:tabLst>
                      </a:pPr>
                      <a:r>
                        <a:rPr lang="en-US" sz="2200">
                          <a:effectLst/>
                          <a:latin typeface="Arial"/>
                          <a:ea typeface="Times New Roman"/>
                          <a:cs typeface="Times New Roman"/>
                        </a:rPr>
                        <a:t>~35% </a:t>
                      </a:r>
                    </a:p>
                  </a:txBody>
                  <a:tcPr marL="63768" marR="63768" marT="0" marB="0">
                    <a:lnL>
                      <a:noFill/>
                    </a:lnL>
                    <a:lnR>
                      <a:noFill/>
                    </a:lnR>
                    <a:lnT w="12700" cap="flat" cmpd="sng" algn="ctr">
                      <a:solidFill>
                        <a:srgbClr val="008000"/>
                      </a:solidFill>
                      <a:prstDash val="solid"/>
                      <a:round/>
                      <a:headEnd type="none" w="med" len="med"/>
                      <a:tailEnd type="none" w="med" len="med"/>
                    </a:lnT>
                    <a:lnB>
                      <a:noFill/>
                    </a:lnB>
                  </a:tcPr>
                </a:tc>
                <a:tc>
                  <a:txBody>
                    <a:bodyPr/>
                    <a:lstStyle/>
                    <a:p>
                      <a:pPr marL="0" marR="0" indent="0" algn="r">
                        <a:spcBef>
                          <a:spcPts val="600"/>
                        </a:spcBef>
                        <a:spcAft>
                          <a:spcPts val="0"/>
                        </a:spcAft>
                        <a:tabLst>
                          <a:tab pos="1143000" algn="l"/>
                          <a:tab pos="457200" algn="l"/>
                        </a:tabLst>
                      </a:pPr>
                      <a:r>
                        <a:rPr lang="en-US" sz="2200">
                          <a:effectLst/>
                          <a:latin typeface="Arial"/>
                          <a:ea typeface="Times New Roman"/>
                          <a:cs typeface="Times New Roman"/>
                        </a:rPr>
                        <a:t>10 </a:t>
                      </a:r>
                      <a:r>
                        <a:rPr lang="en-US" sz="2200">
                          <a:effectLst/>
                          <a:latin typeface="Symbol"/>
                          <a:ea typeface="Times New Roman"/>
                          <a:cs typeface="Times New Roman"/>
                          <a:sym typeface="MT Symbol"/>
                        </a:rPr>
                        <a:t></a:t>
                      </a:r>
                      <a:r>
                        <a:rPr lang="en-US" sz="2200">
                          <a:effectLst/>
                          <a:latin typeface="Arial"/>
                          <a:ea typeface="Times New Roman"/>
                          <a:cs typeface="Times New Roman"/>
                        </a:rPr>
                        <a:t>A</a:t>
                      </a:r>
                    </a:p>
                  </a:txBody>
                  <a:tcPr marL="63768" marR="63768" marT="0" marB="0">
                    <a:lnL>
                      <a:noFill/>
                    </a:lnL>
                    <a:lnR>
                      <a:noFill/>
                    </a:lnR>
                    <a:lnT w="12700" cap="flat" cmpd="sng" algn="ctr">
                      <a:solidFill>
                        <a:srgbClr val="008000"/>
                      </a:solidFill>
                      <a:prstDash val="solid"/>
                      <a:round/>
                      <a:headEnd type="none" w="med" len="med"/>
                      <a:tailEnd type="none" w="med" len="med"/>
                    </a:lnT>
                    <a:lnB>
                      <a:noFill/>
                    </a:lnB>
                  </a:tcPr>
                </a:tc>
                <a:tc>
                  <a:txBody>
                    <a:bodyPr/>
                    <a:lstStyle/>
                    <a:p>
                      <a:pPr marL="0" marR="0" indent="0" algn="r">
                        <a:spcBef>
                          <a:spcPts val="600"/>
                        </a:spcBef>
                        <a:spcAft>
                          <a:spcPts val="0"/>
                        </a:spcAft>
                        <a:tabLst>
                          <a:tab pos="1143000" algn="l"/>
                          <a:tab pos="457200" algn="l"/>
                        </a:tabLst>
                      </a:pPr>
                      <a:r>
                        <a:rPr lang="en-US" sz="2200" b="1" i="1">
                          <a:effectLst/>
                          <a:latin typeface="Arial Rounded MT Bold"/>
                          <a:ea typeface="Times New Roman"/>
                          <a:cs typeface="Times New Roman"/>
                        </a:rPr>
                        <a:t> </a:t>
                      </a:r>
                      <a:endParaRPr lang="en-US" sz="2200">
                        <a:effectLst/>
                        <a:latin typeface="Arial"/>
                        <a:ea typeface="Times New Roman"/>
                        <a:cs typeface="Times New Roman"/>
                      </a:endParaRPr>
                    </a:p>
                  </a:txBody>
                  <a:tcPr marL="63768" marR="63768" marT="0" marB="0">
                    <a:lnL>
                      <a:noFill/>
                    </a:lnL>
                    <a:lnR>
                      <a:noFill/>
                    </a:lnR>
                    <a:lnT w="12700" cap="flat" cmpd="sng" algn="ctr">
                      <a:solidFill>
                        <a:srgbClr val="008000"/>
                      </a:solidFill>
                      <a:prstDash val="solid"/>
                      <a:round/>
                      <a:headEnd type="none" w="med" len="med"/>
                      <a:tailEnd type="none" w="med" len="med"/>
                    </a:lnT>
                    <a:lnB>
                      <a:noFill/>
                    </a:lnB>
                  </a:tcPr>
                </a:tc>
              </a:tr>
              <a:tr h="383262">
                <a:tc>
                  <a:txBody>
                    <a:bodyPr/>
                    <a:lstStyle/>
                    <a:p>
                      <a:pPr marL="0" marR="0" indent="0" algn="r">
                        <a:spcBef>
                          <a:spcPts val="0"/>
                        </a:spcBef>
                        <a:spcAft>
                          <a:spcPts val="0"/>
                        </a:spcAft>
                        <a:tabLst>
                          <a:tab pos="1143000" algn="l"/>
                          <a:tab pos="457200" algn="l"/>
                        </a:tabLst>
                      </a:pPr>
                      <a:r>
                        <a:rPr lang="en-US" sz="2200">
                          <a:effectLst/>
                          <a:latin typeface="Arial"/>
                          <a:ea typeface="Times New Roman"/>
                          <a:cs typeface="Times New Roman"/>
                        </a:rPr>
                        <a:t>7/97 </a:t>
                      </a:r>
                    </a:p>
                  </a:txBody>
                  <a:tcPr marL="63768" marR="63768" marT="0" marB="0">
                    <a:lnL>
                      <a:noFill/>
                    </a:lnL>
                    <a:lnR>
                      <a:noFill/>
                    </a:lnR>
                    <a:lnT>
                      <a:noFill/>
                    </a:lnT>
                    <a:lnB>
                      <a:noFill/>
                    </a:lnB>
                  </a:tcPr>
                </a:tc>
                <a:tc>
                  <a:txBody>
                    <a:bodyPr/>
                    <a:lstStyle/>
                    <a:p>
                      <a:pPr marL="0" marR="0" indent="0">
                        <a:spcBef>
                          <a:spcPts val="0"/>
                        </a:spcBef>
                        <a:spcAft>
                          <a:spcPts val="0"/>
                        </a:spcAft>
                        <a:tabLst>
                          <a:tab pos="1143000" algn="l"/>
                          <a:tab pos="457200" algn="l"/>
                        </a:tabLst>
                      </a:pPr>
                      <a:r>
                        <a:rPr lang="en-US" sz="2200">
                          <a:effectLst/>
                          <a:latin typeface="Arial"/>
                          <a:ea typeface="Times New Roman"/>
                          <a:cs typeface="Times New Roman"/>
                        </a:rPr>
                        <a:t>1</a:t>
                      </a:r>
                      <a:r>
                        <a:rPr lang="en-US" sz="2200" baseline="30000">
                          <a:effectLst/>
                          <a:latin typeface="Arial"/>
                          <a:ea typeface="Times New Roman"/>
                          <a:cs typeface="Times New Roman"/>
                        </a:rPr>
                        <a:t>st</a:t>
                      </a:r>
                      <a:r>
                        <a:rPr lang="en-US" sz="2200">
                          <a:effectLst/>
                          <a:latin typeface="Arial"/>
                          <a:ea typeface="Times New Roman"/>
                          <a:cs typeface="Times New Roman"/>
                        </a:rPr>
                        <a:t> physics - Hall A FPP</a:t>
                      </a: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effectLst/>
                          <a:latin typeface="Arial"/>
                          <a:ea typeface="Times New Roman"/>
                          <a:cs typeface="Times New Roman"/>
                        </a:rPr>
                        <a:t>~35%</a:t>
                      </a: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effectLst/>
                          <a:latin typeface="Arial"/>
                          <a:ea typeface="Times New Roman"/>
                          <a:cs typeface="Times New Roman"/>
                        </a:rPr>
                        <a:t>~30 </a:t>
                      </a:r>
                      <a:r>
                        <a:rPr lang="en-US" sz="2200">
                          <a:effectLst/>
                          <a:latin typeface="Symbol"/>
                          <a:ea typeface="Times New Roman"/>
                          <a:cs typeface="Times New Roman"/>
                          <a:sym typeface="MT Symbol"/>
                        </a:rPr>
                        <a:t></a:t>
                      </a:r>
                      <a:r>
                        <a:rPr lang="en-US" sz="2200">
                          <a:effectLst/>
                          <a:latin typeface="Arial"/>
                          <a:ea typeface="Times New Roman"/>
                          <a:cs typeface="Times New Roman"/>
                        </a:rPr>
                        <a:t>A</a:t>
                      </a: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effectLst/>
                          <a:latin typeface="Arial Rounded MT Bold"/>
                          <a:ea typeface="Times New Roman"/>
                          <a:cs typeface="Times New Roman"/>
                        </a:rPr>
                        <a:t> </a:t>
                      </a:r>
                      <a:endParaRPr lang="en-US" sz="2200">
                        <a:effectLst/>
                        <a:latin typeface="Arial"/>
                        <a:ea typeface="Times New Roman"/>
                        <a:cs typeface="Times New Roman"/>
                      </a:endParaRPr>
                    </a:p>
                  </a:txBody>
                  <a:tcPr marL="63768" marR="63768" marT="0" marB="0">
                    <a:lnL>
                      <a:noFill/>
                    </a:lnL>
                    <a:lnR>
                      <a:noFill/>
                    </a:lnR>
                    <a:lnT>
                      <a:noFill/>
                    </a:lnT>
                    <a:lnB>
                      <a:noFill/>
                    </a:lnB>
                  </a:tcPr>
                </a:tc>
              </a:tr>
              <a:tr h="383262">
                <a:tc>
                  <a:txBody>
                    <a:bodyPr/>
                    <a:lstStyle/>
                    <a:p>
                      <a:pPr marL="0" marR="0" indent="0" algn="r">
                        <a:spcBef>
                          <a:spcPts val="0"/>
                        </a:spcBef>
                        <a:spcAft>
                          <a:spcPts val="0"/>
                        </a:spcAft>
                        <a:tabLst>
                          <a:tab pos="1143000" algn="l"/>
                          <a:tab pos="457200" algn="l"/>
                        </a:tabLst>
                      </a:pPr>
                      <a:r>
                        <a:rPr lang="en-US" sz="2200">
                          <a:effectLst/>
                          <a:latin typeface="Arial"/>
                          <a:ea typeface="Times New Roman"/>
                          <a:cs typeface="Times New Roman"/>
                        </a:rPr>
                        <a:t>12/97 </a:t>
                      </a:r>
                    </a:p>
                  </a:txBody>
                  <a:tcPr marL="63768" marR="63768" marT="0" marB="0">
                    <a:lnL>
                      <a:noFill/>
                    </a:lnL>
                    <a:lnR>
                      <a:noFill/>
                    </a:lnR>
                    <a:lnT>
                      <a:noFill/>
                    </a:lnT>
                    <a:lnB>
                      <a:noFill/>
                    </a:lnB>
                  </a:tcPr>
                </a:tc>
                <a:tc>
                  <a:txBody>
                    <a:bodyPr/>
                    <a:lstStyle/>
                    <a:p>
                      <a:pPr marL="0" marR="0" indent="0">
                        <a:spcBef>
                          <a:spcPts val="0"/>
                        </a:spcBef>
                        <a:spcAft>
                          <a:spcPts val="0"/>
                        </a:spcAft>
                        <a:tabLst>
                          <a:tab pos="1143000" algn="l"/>
                          <a:tab pos="457200" algn="l"/>
                        </a:tabLst>
                      </a:pPr>
                      <a:r>
                        <a:rPr lang="en-US" sz="2200">
                          <a:effectLst/>
                          <a:latin typeface="Arial"/>
                          <a:ea typeface="Times New Roman"/>
                          <a:cs typeface="Times New Roman"/>
                        </a:rPr>
                        <a:t>HAPPEX test run</a:t>
                      </a: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effectLst/>
                          <a:latin typeface="Arial"/>
                          <a:ea typeface="Times New Roman"/>
                          <a:cs typeface="Times New Roman"/>
                        </a:rPr>
                        <a:t>~35% </a:t>
                      </a: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effectLst/>
                          <a:latin typeface="Arial"/>
                          <a:ea typeface="Times New Roman"/>
                          <a:cs typeface="Times New Roman"/>
                        </a:rPr>
                        <a:t>~30 </a:t>
                      </a:r>
                      <a:r>
                        <a:rPr lang="en-US" sz="2200">
                          <a:effectLst/>
                          <a:latin typeface="Symbol"/>
                          <a:ea typeface="Times New Roman"/>
                          <a:cs typeface="Times New Roman"/>
                          <a:sym typeface="MT Symbol"/>
                        </a:rPr>
                        <a:t></a:t>
                      </a:r>
                      <a:r>
                        <a:rPr lang="en-US" sz="2200">
                          <a:effectLst/>
                          <a:latin typeface="Arial"/>
                          <a:ea typeface="Times New Roman"/>
                          <a:cs typeface="Times New Roman"/>
                        </a:rPr>
                        <a:t>A</a:t>
                      </a: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effectLst/>
                          <a:latin typeface="Arial"/>
                          <a:ea typeface="Times New Roman"/>
                          <a:cs typeface="Times New Roman"/>
                        </a:rPr>
                        <a:t>Parity</a:t>
                      </a:r>
                    </a:p>
                  </a:txBody>
                  <a:tcPr marL="63768" marR="63768" marT="0" marB="0">
                    <a:lnL>
                      <a:noFill/>
                    </a:lnL>
                    <a:lnR>
                      <a:noFill/>
                    </a:lnR>
                    <a:lnT>
                      <a:noFill/>
                    </a:lnT>
                    <a:lnB>
                      <a:noFill/>
                    </a:lnB>
                  </a:tcPr>
                </a:tc>
              </a:tr>
              <a:tr h="383262">
                <a:tc>
                  <a:txBody>
                    <a:bodyPr/>
                    <a:lstStyle/>
                    <a:p>
                      <a:pPr marL="0" marR="0" indent="0" algn="r">
                        <a:spcBef>
                          <a:spcPts val="0"/>
                        </a:spcBef>
                        <a:spcAft>
                          <a:spcPts val="0"/>
                        </a:spcAft>
                        <a:tabLst>
                          <a:tab pos="1143000" algn="l"/>
                          <a:tab pos="457200" algn="l"/>
                        </a:tabLst>
                      </a:pPr>
                      <a:r>
                        <a:rPr lang="en-US" sz="2200">
                          <a:effectLst/>
                          <a:latin typeface="Arial"/>
                          <a:ea typeface="Times New Roman"/>
                          <a:cs typeface="Times New Roman"/>
                        </a:rPr>
                        <a:t>4/98 </a:t>
                      </a:r>
                    </a:p>
                  </a:txBody>
                  <a:tcPr marL="63768" marR="63768" marT="0" marB="0">
                    <a:lnL>
                      <a:noFill/>
                    </a:lnL>
                    <a:lnR>
                      <a:noFill/>
                    </a:lnR>
                    <a:lnT>
                      <a:noFill/>
                    </a:lnT>
                    <a:lnB>
                      <a:noFill/>
                    </a:lnB>
                  </a:tcPr>
                </a:tc>
                <a:tc>
                  <a:txBody>
                    <a:bodyPr/>
                    <a:lstStyle/>
                    <a:p>
                      <a:pPr marL="0" marR="0" indent="0">
                        <a:spcBef>
                          <a:spcPts val="0"/>
                        </a:spcBef>
                        <a:spcAft>
                          <a:spcPts val="0"/>
                        </a:spcAft>
                        <a:tabLst>
                          <a:tab pos="1143000" algn="l"/>
                          <a:tab pos="457200" algn="l"/>
                        </a:tabLst>
                      </a:pPr>
                      <a:r>
                        <a:rPr lang="en-US" sz="2200">
                          <a:effectLst/>
                          <a:latin typeface="Arial"/>
                          <a:ea typeface="Times New Roman"/>
                          <a:cs typeface="Times New Roman"/>
                        </a:rPr>
                        <a:t>HAPPEX 1</a:t>
                      </a:r>
                      <a:r>
                        <a:rPr lang="en-US" sz="2200" baseline="30000">
                          <a:effectLst/>
                          <a:latin typeface="Arial"/>
                          <a:ea typeface="Times New Roman"/>
                          <a:cs typeface="Times New Roman"/>
                        </a:rPr>
                        <a:t>st</a:t>
                      </a:r>
                      <a:r>
                        <a:rPr lang="en-US" sz="2200">
                          <a:effectLst/>
                          <a:latin typeface="Arial"/>
                          <a:ea typeface="Times New Roman"/>
                          <a:cs typeface="Times New Roman"/>
                        </a:rPr>
                        <a:t> Run (&amp; g1)</a:t>
                      </a: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effectLst/>
                          <a:latin typeface="Arial"/>
                          <a:ea typeface="Times New Roman"/>
                          <a:cs typeface="Times New Roman"/>
                        </a:rPr>
                        <a:t>~39%</a:t>
                      </a: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effectLst/>
                          <a:latin typeface="Arial"/>
                          <a:ea typeface="Times New Roman"/>
                          <a:cs typeface="Times New Roman"/>
                        </a:rPr>
                        <a:t>&gt;100 </a:t>
                      </a:r>
                      <a:r>
                        <a:rPr lang="en-US" sz="2200">
                          <a:effectLst/>
                          <a:latin typeface="Symbol"/>
                          <a:ea typeface="Times New Roman"/>
                          <a:cs typeface="Times New Roman"/>
                          <a:sym typeface="MT Symbol"/>
                        </a:rPr>
                        <a:t></a:t>
                      </a:r>
                      <a:r>
                        <a:rPr lang="en-US" sz="2200">
                          <a:effectLst/>
                          <a:latin typeface="Arial"/>
                          <a:ea typeface="Times New Roman"/>
                          <a:cs typeface="Times New Roman"/>
                        </a:rPr>
                        <a:t>A</a:t>
                      </a: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effectLst/>
                          <a:latin typeface="Arial"/>
                          <a:ea typeface="Times New Roman"/>
                          <a:cs typeface="Times New Roman"/>
                        </a:rPr>
                        <a:t>Parity</a:t>
                      </a:r>
                    </a:p>
                  </a:txBody>
                  <a:tcPr marL="63768" marR="63768" marT="0" marB="0">
                    <a:lnL>
                      <a:noFill/>
                    </a:lnL>
                    <a:lnR>
                      <a:noFill/>
                    </a:lnR>
                    <a:lnT>
                      <a:noFill/>
                    </a:lnT>
                    <a:lnB>
                      <a:noFill/>
                    </a:lnB>
                  </a:tcPr>
                </a:tc>
              </a:tr>
              <a:tr h="383262">
                <a:tc>
                  <a:txBody>
                    <a:bodyPr/>
                    <a:lstStyle/>
                    <a:p>
                      <a:pPr marL="0" marR="0" indent="0" algn="r">
                        <a:spcBef>
                          <a:spcPts val="0"/>
                        </a:spcBef>
                        <a:spcAft>
                          <a:spcPts val="0"/>
                        </a:spcAft>
                        <a:tabLst>
                          <a:tab pos="1143000" algn="l"/>
                          <a:tab pos="457200" algn="l"/>
                        </a:tabLst>
                      </a:pPr>
                      <a:r>
                        <a:rPr lang="en-US" sz="2200">
                          <a:effectLst/>
                          <a:latin typeface="Arial"/>
                          <a:ea typeface="Times New Roman"/>
                          <a:cs typeface="Times New Roman"/>
                        </a:rPr>
                        <a:t>5/98 </a:t>
                      </a:r>
                    </a:p>
                  </a:txBody>
                  <a:tcPr marL="63768" marR="63768" marT="0" marB="0">
                    <a:lnL>
                      <a:noFill/>
                    </a:lnL>
                    <a:lnR>
                      <a:noFill/>
                    </a:lnR>
                    <a:lnT>
                      <a:noFill/>
                    </a:lnT>
                    <a:lnB>
                      <a:noFill/>
                    </a:lnB>
                  </a:tcPr>
                </a:tc>
                <a:tc>
                  <a:txBody>
                    <a:bodyPr/>
                    <a:lstStyle/>
                    <a:p>
                      <a:pPr marL="0" marR="0" indent="0">
                        <a:spcBef>
                          <a:spcPts val="0"/>
                        </a:spcBef>
                        <a:spcAft>
                          <a:spcPts val="0"/>
                        </a:spcAft>
                        <a:tabLst>
                          <a:tab pos="1143000" algn="l"/>
                          <a:tab pos="457200" algn="l"/>
                        </a:tabLst>
                      </a:pPr>
                      <a:r>
                        <a:rPr lang="en-US" sz="2200" dirty="0" err="1">
                          <a:effectLst/>
                          <a:latin typeface="Arial"/>
                          <a:ea typeface="Times New Roman"/>
                          <a:cs typeface="Times New Roman"/>
                        </a:rPr>
                        <a:t>G</a:t>
                      </a:r>
                      <a:r>
                        <a:rPr lang="en-US" sz="2200" baseline="-25000" dirty="0" err="1">
                          <a:effectLst/>
                          <a:latin typeface="Arial"/>
                          <a:ea typeface="Times New Roman"/>
                          <a:cs typeface="Times New Roman"/>
                        </a:rPr>
                        <a:t>E</a:t>
                      </a:r>
                      <a:r>
                        <a:rPr lang="en-US" sz="2200" baseline="30000" dirty="0" err="1">
                          <a:effectLst/>
                          <a:latin typeface="Arial"/>
                          <a:ea typeface="Times New Roman"/>
                          <a:cs typeface="Times New Roman"/>
                        </a:rPr>
                        <a:t>p</a:t>
                      </a:r>
                      <a:r>
                        <a:rPr lang="en-US" sz="2200" baseline="-25000" dirty="0">
                          <a:effectLst/>
                          <a:latin typeface="Arial"/>
                          <a:ea typeface="Times New Roman"/>
                          <a:cs typeface="Times New Roman"/>
                        </a:rPr>
                        <a:t> </a:t>
                      </a:r>
                      <a:endParaRPr lang="en-US" sz="2200" dirty="0">
                        <a:effectLst/>
                        <a:latin typeface="Arial"/>
                        <a:ea typeface="Times New Roman"/>
                        <a:cs typeface="Times New Roman"/>
                      </a:endParaRP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effectLst/>
                          <a:latin typeface="Arial"/>
                          <a:ea typeface="Times New Roman"/>
                          <a:cs typeface="Times New Roman"/>
                        </a:rPr>
                        <a:t>~41% </a:t>
                      </a: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effectLst/>
                          <a:latin typeface="Arial"/>
                          <a:ea typeface="Times New Roman"/>
                          <a:cs typeface="Times New Roman"/>
                        </a:rPr>
                        <a:t>&gt;120 </a:t>
                      </a:r>
                      <a:r>
                        <a:rPr lang="en-US" sz="2200">
                          <a:effectLst/>
                          <a:latin typeface="Symbol"/>
                          <a:ea typeface="Times New Roman"/>
                          <a:cs typeface="Times New Roman"/>
                          <a:sym typeface="MT Symbol"/>
                        </a:rPr>
                        <a:t></a:t>
                      </a:r>
                      <a:r>
                        <a:rPr lang="en-US" sz="2200">
                          <a:effectLst/>
                          <a:latin typeface="Arial"/>
                          <a:ea typeface="Times New Roman"/>
                          <a:cs typeface="Times New Roman"/>
                        </a:rPr>
                        <a:t>A</a:t>
                      </a: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effectLst/>
                          <a:latin typeface="Arial Rounded MT Bold"/>
                          <a:ea typeface="Times New Roman"/>
                          <a:cs typeface="Times New Roman"/>
                        </a:rPr>
                        <a:t> </a:t>
                      </a:r>
                      <a:endParaRPr lang="en-US" sz="2200">
                        <a:effectLst/>
                        <a:latin typeface="Arial"/>
                        <a:ea typeface="Times New Roman"/>
                        <a:cs typeface="Times New Roman"/>
                      </a:endParaRPr>
                    </a:p>
                  </a:txBody>
                  <a:tcPr marL="63768" marR="63768" marT="0" marB="0">
                    <a:lnL>
                      <a:noFill/>
                    </a:lnL>
                    <a:lnR>
                      <a:noFill/>
                    </a:lnR>
                    <a:lnT>
                      <a:noFill/>
                    </a:lnT>
                    <a:lnB>
                      <a:noFill/>
                    </a:lnB>
                  </a:tcPr>
                </a:tc>
              </a:tr>
              <a:tr h="383262">
                <a:tc>
                  <a:txBody>
                    <a:bodyPr/>
                    <a:lstStyle/>
                    <a:p>
                      <a:pPr marL="0" marR="0" indent="0" algn="r">
                        <a:spcBef>
                          <a:spcPts val="0"/>
                        </a:spcBef>
                        <a:spcAft>
                          <a:spcPts val="0"/>
                        </a:spcAft>
                        <a:tabLst>
                          <a:tab pos="1143000" algn="l"/>
                          <a:tab pos="457200" algn="l"/>
                        </a:tabLst>
                      </a:pPr>
                      <a:r>
                        <a:rPr lang="en-US" sz="2200">
                          <a:solidFill>
                            <a:srgbClr val="0000FF"/>
                          </a:solidFill>
                          <a:effectLst/>
                          <a:latin typeface="Arial"/>
                          <a:ea typeface="Times New Roman"/>
                          <a:cs typeface="Times New Roman"/>
                        </a:rPr>
                        <a:t>8/98 </a:t>
                      </a:r>
                      <a:endParaRPr lang="en-US" sz="2200">
                        <a:effectLst/>
                        <a:latin typeface="Arial"/>
                        <a:ea typeface="Times New Roman"/>
                        <a:cs typeface="Times New Roman"/>
                      </a:endParaRPr>
                    </a:p>
                  </a:txBody>
                  <a:tcPr marL="63768" marR="63768" marT="0" marB="0">
                    <a:lnL>
                      <a:noFill/>
                    </a:lnL>
                    <a:lnR>
                      <a:noFill/>
                    </a:lnR>
                    <a:lnT>
                      <a:noFill/>
                    </a:lnT>
                    <a:lnB>
                      <a:noFill/>
                    </a:lnB>
                  </a:tcPr>
                </a:tc>
                <a:tc>
                  <a:txBody>
                    <a:bodyPr/>
                    <a:lstStyle/>
                    <a:p>
                      <a:pPr marL="0" marR="0" indent="0">
                        <a:spcBef>
                          <a:spcPts val="0"/>
                        </a:spcBef>
                        <a:spcAft>
                          <a:spcPts val="0"/>
                        </a:spcAft>
                        <a:tabLst>
                          <a:tab pos="1143000" algn="l"/>
                          <a:tab pos="457200" algn="l"/>
                        </a:tabLst>
                      </a:pPr>
                      <a:r>
                        <a:rPr lang="en-US" sz="2200" dirty="0" err="1">
                          <a:solidFill>
                            <a:srgbClr val="0000FF"/>
                          </a:solidFill>
                          <a:effectLst/>
                          <a:latin typeface="Arial"/>
                          <a:ea typeface="Times New Roman"/>
                          <a:cs typeface="Times New Roman"/>
                        </a:rPr>
                        <a:t>G</a:t>
                      </a:r>
                      <a:r>
                        <a:rPr lang="en-US" sz="2200" kern="1200" baseline="-25000" dirty="0" err="1">
                          <a:solidFill>
                            <a:schemeClr val="tx1"/>
                          </a:solidFill>
                          <a:effectLst/>
                          <a:latin typeface="Arial"/>
                          <a:ea typeface="Times New Roman"/>
                          <a:cs typeface="Times New Roman"/>
                        </a:rPr>
                        <a:t>E</a:t>
                      </a:r>
                      <a:r>
                        <a:rPr lang="en-US" sz="2200" kern="1200" baseline="30000" dirty="0" err="1">
                          <a:solidFill>
                            <a:schemeClr val="tx1"/>
                          </a:solidFill>
                          <a:effectLst/>
                          <a:latin typeface="Arial"/>
                          <a:ea typeface="Times New Roman"/>
                          <a:cs typeface="Times New Roman"/>
                        </a:rPr>
                        <a:t>n</a:t>
                      </a:r>
                      <a:r>
                        <a:rPr lang="en-US" sz="2200" dirty="0">
                          <a:solidFill>
                            <a:srgbClr val="0000FF"/>
                          </a:solidFill>
                          <a:effectLst/>
                          <a:latin typeface="Arial"/>
                          <a:ea typeface="Times New Roman"/>
                          <a:cs typeface="Times New Roman"/>
                        </a:rPr>
                        <a:t>  (&amp; eg1)</a:t>
                      </a:r>
                      <a:endParaRPr lang="en-US" sz="2200" dirty="0">
                        <a:effectLst/>
                        <a:latin typeface="Arial"/>
                        <a:ea typeface="Times New Roman"/>
                        <a:cs typeface="Times New Roman"/>
                      </a:endParaRP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solidFill>
                            <a:srgbClr val="0000FF"/>
                          </a:solidFill>
                          <a:effectLst/>
                          <a:latin typeface="Arial"/>
                          <a:ea typeface="Times New Roman"/>
                          <a:cs typeface="Times New Roman"/>
                        </a:rPr>
                        <a:t>&gt;70%</a:t>
                      </a:r>
                      <a:endParaRPr lang="en-US" sz="2200">
                        <a:effectLst/>
                        <a:latin typeface="Arial"/>
                        <a:ea typeface="Times New Roman"/>
                        <a:cs typeface="Times New Roman"/>
                      </a:endParaRP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solidFill>
                            <a:srgbClr val="0000FF"/>
                          </a:solidFill>
                          <a:effectLst/>
                          <a:latin typeface="Arial"/>
                          <a:ea typeface="Times New Roman"/>
                          <a:cs typeface="Times New Roman"/>
                        </a:rPr>
                        <a:t>~200 nA</a:t>
                      </a:r>
                      <a:endParaRPr lang="en-US" sz="2200">
                        <a:effectLst/>
                        <a:latin typeface="Arial"/>
                        <a:ea typeface="Times New Roman"/>
                        <a:cs typeface="Times New Roman"/>
                      </a:endParaRP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solidFill>
                            <a:srgbClr val="0000FF"/>
                          </a:solidFill>
                          <a:effectLst/>
                          <a:latin typeface="Arial Rounded MT Bold"/>
                          <a:ea typeface="Times New Roman"/>
                          <a:cs typeface="Times New Roman"/>
                        </a:rPr>
                        <a:t> </a:t>
                      </a:r>
                      <a:endParaRPr lang="en-US" sz="2200">
                        <a:effectLst/>
                        <a:latin typeface="Arial"/>
                        <a:ea typeface="Times New Roman"/>
                        <a:cs typeface="Times New Roman"/>
                      </a:endParaRPr>
                    </a:p>
                  </a:txBody>
                  <a:tcPr marL="63768" marR="63768" marT="0" marB="0">
                    <a:lnL>
                      <a:noFill/>
                    </a:lnL>
                    <a:lnR>
                      <a:noFill/>
                    </a:lnR>
                    <a:lnT>
                      <a:noFill/>
                    </a:lnT>
                    <a:lnB>
                      <a:noFill/>
                    </a:lnB>
                  </a:tcPr>
                </a:tc>
              </a:tr>
              <a:tr h="383262">
                <a:tc>
                  <a:txBody>
                    <a:bodyPr/>
                    <a:lstStyle/>
                    <a:p>
                      <a:pPr marL="0" marR="0" indent="0" algn="r">
                        <a:spcBef>
                          <a:spcPts val="0"/>
                        </a:spcBef>
                        <a:spcAft>
                          <a:spcPts val="0"/>
                        </a:spcAft>
                        <a:tabLst>
                          <a:tab pos="1143000" algn="l"/>
                          <a:tab pos="457200" algn="l"/>
                        </a:tabLst>
                      </a:pPr>
                      <a:r>
                        <a:rPr lang="en-US" sz="2200">
                          <a:solidFill>
                            <a:srgbClr val="0000FF"/>
                          </a:solidFill>
                          <a:effectLst/>
                          <a:latin typeface="Arial"/>
                          <a:ea typeface="Times New Roman"/>
                          <a:cs typeface="Times New Roman"/>
                        </a:rPr>
                        <a:t>9/98 </a:t>
                      </a:r>
                      <a:endParaRPr lang="en-US" sz="2200">
                        <a:effectLst/>
                        <a:latin typeface="Arial"/>
                        <a:ea typeface="Times New Roman"/>
                        <a:cs typeface="Times New Roman"/>
                      </a:endParaRPr>
                    </a:p>
                  </a:txBody>
                  <a:tcPr marL="63768" marR="63768" marT="0" marB="0">
                    <a:lnL>
                      <a:noFill/>
                    </a:lnL>
                    <a:lnR>
                      <a:noFill/>
                    </a:lnR>
                    <a:lnT>
                      <a:noFill/>
                    </a:lnT>
                    <a:lnB>
                      <a:noFill/>
                    </a:lnB>
                  </a:tcPr>
                </a:tc>
                <a:tc>
                  <a:txBody>
                    <a:bodyPr/>
                    <a:lstStyle/>
                    <a:p>
                      <a:pPr marL="0" marR="0" indent="0">
                        <a:spcBef>
                          <a:spcPts val="0"/>
                        </a:spcBef>
                        <a:spcAft>
                          <a:spcPts val="0"/>
                        </a:spcAft>
                        <a:tabLst>
                          <a:tab pos="1143000" algn="l"/>
                          <a:tab pos="457200" algn="l"/>
                        </a:tabLst>
                      </a:pPr>
                      <a:r>
                        <a:rPr lang="en-US" sz="2200">
                          <a:solidFill>
                            <a:srgbClr val="0000FF"/>
                          </a:solidFill>
                          <a:effectLst/>
                          <a:latin typeface="Arial"/>
                          <a:ea typeface="Times New Roman"/>
                          <a:cs typeface="Times New Roman"/>
                        </a:rPr>
                        <a:t>GDH evolution  (&amp;eg1)</a:t>
                      </a:r>
                      <a:endParaRPr lang="en-US" sz="2200">
                        <a:effectLst/>
                        <a:latin typeface="Arial"/>
                        <a:ea typeface="Times New Roman"/>
                        <a:cs typeface="Times New Roman"/>
                      </a:endParaRP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solidFill>
                            <a:srgbClr val="0000FF"/>
                          </a:solidFill>
                          <a:effectLst/>
                          <a:latin typeface="Arial"/>
                          <a:ea typeface="Times New Roman"/>
                          <a:cs typeface="Times New Roman"/>
                        </a:rPr>
                        <a:t>&gt;70%</a:t>
                      </a:r>
                      <a:endParaRPr lang="en-US" sz="2200">
                        <a:effectLst/>
                        <a:latin typeface="Arial"/>
                        <a:ea typeface="Times New Roman"/>
                        <a:cs typeface="Times New Roman"/>
                      </a:endParaRP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solidFill>
                            <a:srgbClr val="0070C0"/>
                          </a:solidFill>
                          <a:effectLst/>
                          <a:latin typeface="Arial"/>
                          <a:ea typeface="Times New Roman"/>
                          <a:cs typeface="Times New Roman"/>
                        </a:rPr>
                        <a:t>13 </a:t>
                      </a:r>
                      <a:r>
                        <a:rPr lang="en-US" sz="2200">
                          <a:solidFill>
                            <a:srgbClr val="0070C0"/>
                          </a:solidFill>
                          <a:effectLst/>
                          <a:latin typeface="Symbol"/>
                          <a:ea typeface="Times New Roman"/>
                          <a:cs typeface="Times New Roman"/>
                          <a:sym typeface="MT Symbol"/>
                        </a:rPr>
                        <a:t></a:t>
                      </a:r>
                      <a:r>
                        <a:rPr lang="en-US" sz="2200">
                          <a:solidFill>
                            <a:srgbClr val="0070C0"/>
                          </a:solidFill>
                          <a:effectLst/>
                          <a:latin typeface="Arial"/>
                          <a:ea typeface="Times New Roman"/>
                          <a:cs typeface="Times New Roman"/>
                        </a:rPr>
                        <a:t>A</a:t>
                      </a:r>
                      <a:endParaRPr lang="en-US" sz="2200">
                        <a:effectLst/>
                        <a:latin typeface="Arial"/>
                        <a:ea typeface="Times New Roman"/>
                        <a:cs typeface="Times New Roman"/>
                      </a:endParaRP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solidFill>
                            <a:srgbClr val="0000FF"/>
                          </a:solidFill>
                          <a:effectLst/>
                          <a:latin typeface="Arial Rounded MT Bold"/>
                          <a:ea typeface="Times New Roman"/>
                          <a:cs typeface="Times New Roman"/>
                        </a:rPr>
                        <a:t> </a:t>
                      </a:r>
                      <a:endParaRPr lang="en-US" sz="2200">
                        <a:effectLst/>
                        <a:latin typeface="Arial"/>
                        <a:ea typeface="Times New Roman"/>
                        <a:cs typeface="Times New Roman"/>
                      </a:endParaRPr>
                    </a:p>
                  </a:txBody>
                  <a:tcPr marL="63768" marR="63768" marT="0" marB="0">
                    <a:lnL>
                      <a:noFill/>
                    </a:lnL>
                    <a:lnR>
                      <a:noFill/>
                    </a:lnR>
                    <a:lnT>
                      <a:noFill/>
                    </a:lnT>
                    <a:lnB>
                      <a:noFill/>
                    </a:lnB>
                  </a:tcPr>
                </a:tc>
              </a:tr>
              <a:tr h="383262">
                <a:tc>
                  <a:txBody>
                    <a:bodyPr/>
                    <a:lstStyle/>
                    <a:p>
                      <a:pPr marL="0" marR="0" indent="0" algn="r">
                        <a:spcBef>
                          <a:spcPts val="0"/>
                        </a:spcBef>
                        <a:spcAft>
                          <a:spcPts val="0"/>
                        </a:spcAft>
                        <a:tabLst>
                          <a:tab pos="1143000" algn="l"/>
                          <a:tab pos="457200" algn="l"/>
                        </a:tabLst>
                      </a:pPr>
                      <a:r>
                        <a:rPr lang="en-US" sz="2200">
                          <a:solidFill>
                            <a:srgbClr val="0000FF"/>
                          </a:solidFill>
                          <a:effectLst/>
                          <a:latin typeface="Arial"/>
                          <a:ea typeface="Times New Roman"/>
                          <a:cs typeface="Times New Roman"/>
                        </a:rPr>
                        <a:t>2/99 </a:t>
                      </a:r>
                      <a:endParaRPr lang="en-US" sz="2200">
                        <a:effectLst/>
                        <a:latin typeface="Arial"/>
                        <a:ea typeface="Times New Roman"/>
                        <a:cs typeface="Times New Roman"/>
                      </a:endParaRPr>
                    </a:p>
                  </a:txBody>
                  <a:tcPr marL="63768" marR="63768" marT="0" marB="0">
                    <a:lnL>
                      <a:noFill/>
                    </a:lnL>
                    <a:lnR>
                      <a:noFill/>
                    </a:lnR>
                    <a:lnT>
                      <a:noFill/>
                    </a:lnT>
                    <a:lnB>
                      <a:noFill/>
                    </a:lnB>
                  </a:tcPr>
                </a:tc>
                <a:tc>
                  <a:txBody>
                    <a:bodyPr/>
                    <a:lstStyle/>
                    <a:p>
                      <a:pPr marL="0" marR="0" indent="0">
                        <a:spcBef>
                          <a:spcPts val="0"/>
                        </a:spcBef>
                        <a:spcAft>
                          <a:spcPts val="0"/>
                        </a:spcAft>
                        <a:tabLst>
                          <a:tab pos="1143000" algn="l"/>
                          <a:tab pos="457200" algn="l"/>
                        </a:tabLst>
                      </a:pPr>
                      <a:r>
                        <a:rPr lang="en-US" sz="2200" dirty="0" err="1">
                          <a:solidFill>
                            <a:srgbClr val="0000FF"/>
                          </a:solidFill>
                          <a:effectLst/>
                          <a:latin typeface="Arial"/>
                          <a:ea typeface="Times New Roman"/>
                          <a:cs typeface="Times New Roman"/>
                        </a:rPr>
                        <a:t>G</a:t>
                      </a:r>
                      <a:r>
                        <a:rPr lang="en-US" sz="2200" kern="1200" baseline="-25000" dirty="0" err="1">
                          <a:solidFill>
                            <a:schemeClr val="tx1"/>
                          </a:solidFill>
                          <a:effectLst/>
                          <a:latin typeface="Arial"/>
                          <a:ea typeface="Times New Roman"/>
                          <a:cs typeface="Times New Roman"/>
                        </a:rPr>
                        <a:t>M</a:t>
                      </a:r>
                      <a:r>
                        <a:rPr lang="en-US" sz="2200" kern="1200" baseline="30000" dirty="0" err="1">
                          <a:solidFill>
                            <a:schemeClr val="tx1"/>
                          </a:solidFill>
                          <a:effectLst/>
                          <a:latin typeface="Arial"/>
                          <a:ea typeface="Times New Roman"/>
                          <a:cs typeface="Times New Roman"/>
                        </a:rPr>
                        <a:t>n</a:t>
                      </a:r>
                      <a:r>
                        <a:rPr lang="en-US" sz="2200" dirty="0">
                          <a:solidFill>
                            <a:srgbClr val="0000FF"/>
                          </a:solidFill>
                          <a:effectLst/>
                          <a:latin typeface="Arial"/>
                          <a:ea typeface="Times New Roman"/>
                          <a:cs typeface="Times New Roman"/>
                        </a:rPr>
                        <a:t>  (&amp; e1)</a:t>
                      </a:r>
                      <a:endParaRPr lang="en-US" sz="2200" dirty="0">
                        <a:effectLst/>
                        <a:latin typeface="Arial"/>
                        <a:ea typeface="Times New Roman"/>
                        <a:cs typeface="Times New Roman"/>
                      </a:endParaRP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solidFill>
                            <a:srgbClr val="0000FF"/>
                          </a:solidFill>
                          <a:effectLst/>
                          <a:latin typeface="Arial"/>
                          <a:ea typeface="Times New Roman"/>
                          <a:cs typeface="Times New Roman"/>
                        </a:rPr>
                        <a:t>~75%</a:t>
                      </a:r>
                      <a:endParaRPr lang="en-US" sz="2200">
                        <a:effectLst/>
                        <a:latin typeface="Arial"/>
                        <a:ea typeface="Times New Roman"/>
                        <a:cs typeface="Times New Roman"/>
                      </a:endParaRP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solidFill>
                            <a:srgbClr val="0070C0"/>
                          </a:solidFill>
                          <a:effectLst/>
                          <a:latin typeface="Arial"/>
                          <a:ea typeface="Times New Roman"/>
                          <a:cs typeface="Times New Roman"/>
                        </a:rPr>
                        <a:t>~25 </a:t>
                      </a:r>
                      <a:r>
                        <a:rPr lang="en-US" sz="2200">
                          <a:solidFill>
                            <a:srgbClr val="0070C0"/>
                          </a:solidFill>
                          <a:effectLst/>
                          <a:latin typeface="Symbol"/>
                          <a:ea typeface="Times New Roman"/>
                          <a:cs typeface="Times New Roman"/>
                          <a:sym typeface="MT Symbol"/>
                        </a:rPr>
                        <a:t></a:t>
                      </a:r>
                      <a:r>
                        <a:rPr lang="en-US" sz="2200">
                          <a:solidFill>
                            <a:srgbClr val="0070C0"/>
                          </a:solidFill>
                          <a:effectLst/>
                          <a:latin typeface="Arial"/>
                          <a:ea typeface="Times New Roman"/>
                          <a:cs typeface="Times New Roman"/>
                        </a:rPr>
                        <a:t>A</a:t>
                      </a:r>
                      <a:endParaRPr lang="en-US" sz="2200">
                        <a:effectLst/>
                        <a:latin typeface="Arial"/>
                        <a:ea typeface="Times New Roman"/>
                        <a:cs typeface="Times New Roman"/>
                      </a:endParaRP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solidFill>
                            <a:srgbClr val="0000FF"/>
                          </a:solidFill>
                          <a:effectLst/>
                          <a:latin typeface="Arial Rounded MT Bold"/>
                          <a:ea typeface="Times New Roman"/>
                          <a:cs typeface="Times New Roman"/>
                        </a:rPr>
                        <a:t> </a:t>
                      </a:r>
                      <a:endParaRPr lang="en-US" sz="2200">
                        <a:effectLst/>
                        <a:latin typeface="Arial"/>
                        <a:ea typeface="Times New Roman"/>
                        <a:cs typeface="Times New Roman"/>
                      </a:endParaRPr>
                    </a:p>
                  </a:txBody>
                  <a:tcPr marL="63768" marR="63768" marT="0" marB="0">
                    <a:lnL>
                      <a:noFill/>
                    </a:lnL>
                    <a:lnR>
                      <a:noFill/>
                    </a:lnR>
                    <a:lnT>
                      <a:noFill/>
                    </a:lnT>
                    <a:lnB>
                      <a:noFill/>
                    </a:lnB>
                  </a:tcPr>
                </a:tc>
              </a:tr>
              <a:tr h="1149784">
                <a:tc>
                  <a:txBody>
                    <a:bodyPr/>
                    <a:lstStyle/>
                    <a:p>
                      <a:pPr marL="0" marR="0" indent="0" algn="r">
                        <a:spcBef>
                          <a:spcPts val="0"/>
                        </a:spcBef>
                        <a:spcAft>
                          <a:spcPts val="0"/>
                        </a:spcAft>
                        <a:tabLst>
                          <a:tab pos="1143000" algn="l"/>
                          <a:tab pos="457200" algn="l"/>
                        </a:tabLst>
                      </a:pPr>
                      <a:r>
                        <a:rPr lang="en-US" sz="2200">
                          <a:solidFill>
                            <a:srgbClr val="FF0000"/>
                          </a:solidFill>
                          <a:effectLst/>
                          <a:latin typeface="Arial"/>
                          <a:ea typeface="Times New Roman"/>
                          <a:cs typeface="Times New Roman"/>
                        </a:rPr>
                        <a:t>3/99 </a:t>
                      </a:r>
                      <a:endParaRPr lang="en-US" sz="2200">
                        <a:effectLst/>
                        <a:latin typeface="Arial"/>
                        <a:ea typeface="Times New Roman"/>
                        <a:cs typeface="Times New Roman"/>
                      </a:endParaRPr>
                    </a:p>
                  </a:txBody>
                  <a:tcPr marL="63768" marR="63768" marT="0" marB="0">
                    <a:lnL>
                      <a:noFill/>
                    </a:lnL>
                    <a:lnR>
                      <a:noFill/>
                    </a:lnR>
                    <a:lnT>
                      <a:noFill/>
                    </a:lnT>
                    <a:lnB>
                      <a:noFill/>
                    </a:lnB>
                  </a:tcPr>
                </a:tc>
                <a:tc>
                  <a:txBody>
                    <a:bodyPr/>
                    <a:lstStyle/>
                    <a:p>
                      <a:pPr marL="0" marR="0" indent="0">
                        <a:spcBef>
                          <a:spcPts val="0"/>
                        </a:spcBef>
                        <a:spcAft>
                          <a:spcPts val="0"/>
                        </a:spcAft>
                        <a:tabLst>
                          <a:tab pos="1143000" algn="l"/>
                          <a:tab pos="457200" algn="l"/>
                        </a:tabLst>
                      </a:pPr>
                      <a:r>
                        <a:rPr lang="en-US" sz="2200">
                          <a:solidFill>
                            <a:srgbClr val="FF0000"/>
                          </a:solidFill>
                          <a:effectLst/>
                          <a:latin typeface="Arial"/>
                          <a:ea typeface="Times New Roman"/>
                          <a:cs typeface="Times New Roman"/>
                        </a:rPr>
                        <a:t>High P for HAPPEX &amp; e1, w/ high current unpolarized for Hall C</a:t>
                      </a:r>
                      <a:endParaRPr lang="en-US" sz="2200">
                        <a:effectLst/>
                        <a:latin typeface="Arial"/>
                        <a:ea typeface="Times New Roman"/>
                        <a:cs typeface="Times New Roman"/>
                      </a:endParaRP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a:solidFill>
                            <a:srgbClr val="FF0000"/>
                          </a:solidFill>
                          <a:effectLst/>
                          <a:latin typeface="Arial"/>
                          <a:ea typeface="Times New Roman"/>
                          <a:cs typeface="Times New Roman"/>
                        </a:rPr>
                        <a:t>~75%</a:t>
                      </a:r>
                      <a:endParaRPr lang="en-US" sz="2200">
                        <a:effectLst/>
                        <a:latin typeface="Arial"/>
                        <a:ea typeface="Times New Roman"/>
                        <a:cs typeface="Times New Roman"/>
                      </a:endParaRP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dirty="0" smtClean="0">
                          <a:solidFill>
                            <a:srgbClr val="FF0000"/>
                          </a:solidFill>
                          <a:effectLst/>
                          <a:latin typeface="Arial"/>
                          <a:ea typeface="Times New Roman"/>
                          <a:cs typeface="Times New Roman"/>
                        </a:rPr>
                        <a:t>  30-40</a:t>
                      </a:r>
                      <a:r>
                        <a:rPr lang="en-US" sz="2200" dirty="0">
                          <a:solidFill>
                            <a:srgbClr val="FF0000"/>
                          </a:solidFill>
                          <a:effectLst/>
                          <a:latin typeface="Arial"/>
                          <a:ea typeface="Times New Roman"/>
                          <a:cs typeface="Times New Roman"/>
                        </a:rPr>
                        <a:t> </a:t>
                      </a:r>
                      <a:r>
                        <a:rPr lang="en-US" sz="2200" dirty="0">
                          <a:solidFill>
                            <a:srgbClr val="FF0000"/>
                          </a:solidFill>
                          <a:effectLst/>
                          <a:latin typeface="Symbol"/>
                          <a:ea typeface="Times New Roman"/>
                          <a:cs typeface="Times New Roman"/>
                          <a:sym typeface="MT Symbol"/>
                        </a:rPr>
                        <a:t></a:t>
                      </a:r>
                      <a:r>
                        <a:rPr lang="en-US" sz="2200" dirty="0" smtClean="0">
                          <a:solidFill>
                            <a:srgbClr val="FF0000"/>
                          </a:solidFill>
                          <a:effectLst/>
                          <a:latin typeface="Arial"/>
                          <a:ea typeface="Times New Roman"/>
                          <a:cs typeface="Times New Roman"/>
                        </a:rPr>
                        <a:t>A*</a:t>
                      </a:r>
                      <a:r>
                        <a:rPr lang="en-US" sz="2200" dirty="0">
                          <a:solidFill>
                            <a:srgbClr val="FF0000"/>
                          </a:solidFill>
                          <a:effectLst/>
                          <a:latin typeface="Arial"/>
                          <a:ea typeface="Times New Roman"/>
                          <a:cs typeface="Times New Roman"/>
                        </a:rPr>
                        <a:t/>
                      </a:r>
                      <a:br>
                        <a:rPr lang="en-US" sz="2200" dirty="0">
                          <a:solidFill>
                            <a:srgbClr val="FF0000"/>
                          </a:solidFill>
                          <a:effectLst/>
                          <a:latin typeface="Arial"/>
                          <a:ea typeface="Times New Roman"/>
                          <a:cs typeface="Times New Roman"/>
                        </a:rPr>
                      </a:br>
                      <a:r>
                        <a:rPr lang="en-US" sz="2200" dirty="0">
                          <a:solidFill>
                            <a:srgbClr val="FF0000"/>
                          </a:solidFill>
                          <a:effectLst/>
                          <a:latin typeface="Arial"/>
                          <a:ea typeface="Times New Roman"/>
                          <a:cs typeface="Times New Roman"/>
                        </a:rPr>
                        <a:t>&amp; 100 </a:t>
                      </a:r>
                      <a:r>
                        <a:rPr lang="en-US" sz="2200" dirty="0">
                          <a:solidFill>
                            <a:srgbClr val="FF0000"/>
                          </a:solidFill>
                          <a:effectLst/>
                          <a:latin typeface="Symbol"/>
                          <a:ea typeface="Times New Roman"/>
                          <a:cs typeface="Times New Roman"/>
                          <a:sym typeface="MT Symbol"/>
                        </a:rPr>
                        <a:t></a:t>
                      </a:r>
                      <a:r>
                        <a:rPr lang="en-US" sz="2200" dirty="0">
                          <a:solidFill>
                            <a:srgbClr val="FF0000"/>
                          </a:solidFill>
                          <a:effectLst/>
                          <a:latin typeface="Arial"/>
                          <a:ea typeface="Times New Roman"/>
                          <a:cs typeface="Times New Roman"/>
                        </a:rPr>
                        <a:t>A</a:t>
                      </a:r>
                      <a:endParaRPr lang="en-US" sz="2200" dirty="0">
                        <a:effectLst/>
                        <a:latin typeface="Arial"/>
                        <a:ea typeface="Times New Roman"/>
                        <a:cs typeface="Times New Roman"/>
                      </a:endParaRPr>
                    </a:p>
                  </a:txBody>
                  <a:tcPr marL="63768" marR="63768" marT="0" marB="0">
                    <a:lnL>
                      <a:noFill/>
                    </a:lnL>
                    <a:lnR>
                      <a:noFill/>
                    </a:lnR>
                    <a:lnT>
                      <a:noFill/>
                    </a:lnT>
                    <a:lnB>
                      <a:noFill/>
                    </a:lnB>
                  </a:tcPr>
                </a:tc>
                <a:tc>
                  <a:txBody>
                    <a:bodyPr/>
                    <a:lstStyle/>
                    <a:p>
                      <a:pPr marL="0" marR="0" indent="0" algn="r">
                        <a:spcBef>
                          <a:spcPts val="0"/>
                        </a:spcBef>
                        <a:spcAft>
                          <a:spcPts val="0"/>
                        </a:spcAft>
                        <a:tabLst>
                          <a:tab pos="1143000" algn="l"/>
                          <a:tab pos="457200" algn="l"/>
                        </a:tabLst>
                      </a:pPr>
                      <a:r>
                        <a:rPr lang="en-US" sz="2200" dirty="0" smtClean="0">
                          <a:solidFill>
                            <a:srgbClr val="FF0000"/>
                          </a:solidFill>
                          <a:effectLst/>
                          <a:latin typeface="Arial"/>
                          <a:ea typeface="Times New Roman"/>
                          <a:cs typeface="Times New Roman"/>
                        </a:rPr>
                        <a:t>Parity</a:t>
                      </a:r>
                      <a:endParaRPr lang="en-US" sz="2200" dirty="0">
                        <a:effectLst/>
                        <a:latin typeface="Arial"/>
                        <a:ea typeface="Times New Roman"/>
                        <a:cs typeface="Times New Roman"/>
                      </a:endParaRPr>
                    </a:p>
                  </a:txBody>
                  <a:tcPr marL="63768" marR="63768" marT="0" marB="0">
                    <a:lnL>
                      <a:noFill/>
                    </a:lnL>
                    <a:lnR>
                      <a:noFill/>
                    </a:lnR>
                    <a:lnT>
                      <a:noFill/>
                    </a:lnT>
                    <a:lnB>
                      <a:noFill/>
                    </a:lnB>
                  </a:tcPr>
                </a:tc>
              </a:tr>
              <a:tr h="383262">
                <a:tc>
                  <a:txBody>
                    <a:bodyPr/>
                    <a:lstStyle/>
                    <a:p>
                      <a:pPr marL="0" marR="0" indent="0" algn="r">
                        <a:spcBef>
                          <a:spcPts val="0"/>
                        </a:spcBef>
                        <a:spcAft>
                          <a:spcPts val="0"/>
                        </a:spcAft>
                        <a:tabLst>
                          <a:tab pos="1143000" algn="l"/>
                          <a:tab pos="457200" algn="l"/>
                        </a:tabLst>
                      </a:pPr>
                      <a:r>
                        <a:rPr lang="en-US" sz="2200" b="1" dirty="0">
                          <a:solidFill>
                            <a:srgbClr val="FF0000"/>
                          </a:solidFill>
                          <a:effectLst/>
                          <a:latin typeface="Arial"/>
                          <a:ea typeface="Times New Roman"/>
                          <a:cs typeface="Times New Roman"/>
                        </a:rPr>
                        <a:t>Goal</a:t>
                      </a:r>
                      <a:endParaRPr lang="en-US" sz="2200" b="1" dirty="0">
                        <a:effectLst/>
                        <a:latin typeface="Arial"/>
                        <a:ea typeface="Times New Roman"/>
                        <a:cs typeface="Times New Roman"/>
                      </a:endParaRPr>
                    </a:p>
                  </a:txBody>
                  <a:tcPr marL="63768" marR="63768" marT="0" marB="0">
                    <a:lnL>
                      <a:noFill/>
                    </a:lnL>
                    <a:lnR>
                      <a:noFill/>
                    </a:lnR>
                    <a:lnT>
                      <a:noFill/>
                    </a:lnT>
                    <a:lnB w="19050" cap="flat" cmpd="sng" algn="ctr">
                      <a:solidFill>
                        <a:srgbClr val="008000"/>
                      </a:solidFill>
                      <a:prstDash val="solid"/>
                      <a:round/>
                      <a:headEnd type="none" w="med" len="med"/>
                      <a:tailEnd type="none" w="med" len="med"/>
                    </a:lnB>
                  </a:tcPr>
                </a:tc>
                <a:tc>
                  <a:txBody>
                    <a:bodyPr/>
                    <a:lstStyle/>
                    <a:p>
                      <a:pPr marL="0" marR="0" indent="0" algn="ctr">
                        <a:spcBef>
                          <a:spcPts val="0"/>
                        </a:spcBef>
                        <a:spcAft>
                          <a:spcPts val="0"/>
                        </a:spcAft>
                        <a:tabLst>
                          <a:tab pos="1143000" algn="l"/>
                          <a:tab pos="457200" algn="l"/>
                        </a:tabLst>
                      </a:pPr>
                      <a:r>
                        <a:rPr lang="en-US" sz="2200" b="1" dirty="0">
                          <a:solidFill>
                            <a:srgbClr val="FF0000"/>
                          </a:solidFill>
                          <a:effectLst/>
                          <a:latin typeface="Arial Rounded MT Bold"/>
                          <a:ea typeface="Times New Roman"/>
                          <a:cs typeface="Times New Roman"/>
                        </a:rPr>
                        <a:t> </a:t>
                      </a:r>
                      <a:endParaRPr lang="en-US" sz="2200" b="1" dirty="0">
                        <a:effectLst/>
                        <a:latin typeface="Arial"/>
                        <a:ea typeface="Times New Roman"/>
                        <a:cs typeface="Times New Roman"/>
                      </a:endParaRPr>
                    </a:p>
                  </a:txBody>
                  <a:tcPr marL="63768" marR="63768" marT="0" marB="0">
                    <a:lnL>
                      <a:noFill/>
                    </a:lnL>
                    <a:lnR>
                      <a:noFill/>
                    </a:lnR>
                    <a:lnT>
                      <a:noFill/>
                    </a:lnT>
                    <a:lnB w="19050" cap="flat" cmpd="sng" algn="ctr">
                      <a:solidFill>
                        <a:srgbClr val="008000"/>
                      </a:solidFill>
                      <a:prstDash val="solid"/>
                      <a:round/>
                      <a:headEnd type="none" w="med" len="med"/>
                      <a:tailEnd type="none" w="med" len="med"/>
                    </a:lnB>
                  </a:tcPr>
                </a:tc>
                <a:tc>
                  <a:txBody>
                    <a:bodyPr/>
                    <a:lstStyle/>
                    <a:p>
                      <a:pPr marL="0" marR="0" indent="0" algn="r">
                        <a:spcBef>
                          <a:spcPts val="0"/>
                        </a:spcBef>
                        <a:spcAft>
                          <a:spcPts val="0"/>
                        </a:spcAft>
                        <a:tabLst>
                          <a:tab pos="1143000" algn="l"/>
                          <a:tab pos="457200" algn="l"/>
                        </a:tabLst>
                      </a:pPr>
                      <a:r>
                        <a:rPr lang="en-US" sz="2200" b="1" dirty="0">
                          <a:solidFill>
                            <a:srgbClr val="FF0000"/>
                          </a:solidFill>
                          <a:effectLst/>
                          <a:latin typeface="Arial"/>
                          <a:ea typeface="Times New Roman"/>
                          <a:cs typeface="Times New Roman"/>
                        </a:rPr>
                        <a:t>&gt;80%</a:t>
                      </a:r>
                      <a:endParaRPr lang="en-US" sz="2200" b="1" dirty="0">
                        <a:effectLst/>
                        <a:latin typeface="Arial"/>
                        <a:ea typeface="Times New Roman"/>
                        <a:cs typeface="Times New Roman"/>
                      </a:endParaRPr>
                    </a:p>
                  </a:txBody>
                  <a:tcPr marL="63768" marR="63768" marT="0" marB="0">
                    <a:lnL>
                      <a:noFill/>
                    </a:lnL>
                    <a:lnR>
                      <a:noFill/>
                    </a:lnR>
                    <a:lnT>
                      <a:noFill/>
                    </a:lnT>
                    <a:lnB w="19050" cap="flat" cmpd="sng" algn="ctr">
                      <a:solidFill>
                        <a:srgbClr val="008000"/>
                      </a:solidFill>
                      <a:prstDash val="solid"/>
                      <a:round/>
                      <a:headEnd type="none" w="med" len="med"/>
                      <a:tailEnd type="none" w="med" len="med"/>
                    </a:lnB>
                  </a:tcPr>
                </a:tc>
                <a:tc>
                  <a:txBody>
                    <a:bodyPr/>
                    <a:lstStyle/>
                    <a:p>
                      <a:pPr marL="0" marR="0" indent="0" algn="r">
                        <a:spcBef>
                          <a:spcPts val="0"/>
                        </a:spcBef>
                        <a:spcAft>
                          <a:spcPts val="0"/>
                        </a:spcAft>
                        <a:tabLst>
                          <a:tab pos="1143000" algn="l"/>
                          <a:tab pos="457200" algn="l"/>
                        </a:tabLst>
                      </a:pPr>
                      <a:r>
                        <a:rPr lang="en-US" sz="2200" b="1" dirty="0">
                          <a:solidFill>
                            <a:srgbClr val="FF0000"/>
                          </a:solidFill>
                          <a:effectLst/>
                          <a:latin typeface="Arial"/>
                          <a:ea typeface="Times New Roman"/>
                          <a:cs typeface="Times New Roman"/>
                        </a:rPr>
                        <a:t>200 </a:t>
                      </a:r>
                      <a:r>
                        <a:rPr lang="en-US" sz="2200" b="1" dirty="0">
                          <a:solidFill>
                            <a:srgbClr val="FF0000"/>
                          </a:solidFill>
                          <a:effectLst/>
                          <a:latin typeface="Symbol"/>
                          <a:ea typeface="Times New Roman"/>
                          <a:cs typeface="Times New Roman"/>
                          <a:sym typeface="MT Symbol"/>
                        </a:rPr>
                        <a:t></a:t>
                      </a:r>
                      <a:r>
                        <a:rPr lang="en-US" sz="2200" b="1" dirty="0">
                          <a:solidFill>
                            <a:srgbClr val="FF0000"/>
                          </a:solidFill>
                          <a:effectLst/>
                          <a:latin typeface="Arial"/>
                          <a:ea typeface="Times New Roman"/>
                          <a:cs typeface="Times New Roman"/>
                        </a:rPr>
                        <a:t>A</a:t>
                      </a:r>
                      <a:endParaRPr lang="en-US" sz="2200" b="1" dirty="0">
                        <a:effectLst/>
                        <a:latin typeface="Arial"/>
                        <a:ea typeface="Times New Roman"/>
                        <a:cs typeface="Times New Roman"/>
                      </a:endParaRPr>
                    </a:p>
                  </a:txBody>
                  <a:tcPr marL="63768" marR="63768" marT="0" marB="0">
                    <a:lnL>
                      <a:noFill/>
                    </a:lnL>
                    <a:lnR>
                      <a:noFill/>
                    </a:lnR>
                    <a:lnT>
                      <a:noFill/>
                    </a:lnT>
                    <a:lnB w="19050" cap="flat" cmpd="sng" algn="ctr">
                      <a:solidFill>
                        <a:srgbClr val="008000"/>
                      </a:solidFill>
                      <a:prstDash val="solid"/>
                      <a:round/>
                      <a:headEnd type="none" w="med" len="med"/>
                      <a:tailEnd type="none" w="med" len="med"/>
                    </a:lnB>
                  </a:tcPr>
                </a:tc>
                <a:tc>
                  <a:txBody>
                    <a:bodyPr/>
                    <a:lstStyle/>
                    <a:p>
                      <a:pPr marL="0" marR="0" indent="0" algn="r">
                        <a:spcBef>
                          <a:spcPts val="0"/>
                        </a:spcBef>
                        <a:spcAft>
                          <a:spcPts val="0"/>
                        </a:spcAft>
                        <a:tabLst>
                          <a:tab pos="1143000" algn="l"/>
                          <a:tab pos="457200" algn="l"/>
                        </a:tabLst>
                      </a:pPr>
                      <a:r>
                        <a:rPr lang="en-US" sz="2200" b="1" dirty="0">
                          <a:solidFill>
                            <a:srgbClr val="FF0000"/>
                          </a:solidFill>
                          <a:effectLst/>
                          <a:latin typeface="Arial"/>
                          <a:ea typeface="Times New Roman"/>
                          <a:cs typeface="Times New Roman"/>
                        </a:rPr>
                        <a:t>Parity</a:t>
                      </a:r>
                      <a:endParaRPr lang="en-US" sz="2200" b="1" dirty="0">
                        <a:effectLst/>
                        <a:latin typeface="Arial"/>
                        <a:ea typeface="Times New Roman"/>
                        <a:cs typeface="Times New Roman"/>
                      </a:endParaRPr>
                    </a:p>
                  </a:txBody>
                  <a:tcPr marL="63768" marR="63768" marT="0" marB="0">
                    <a:lnL>
                      <a:noFill/>
                    </a:lnL>
                    <a:lnR>
                      <a:noFill/>
                    </a:lnR>
                    <a:lnT>
                      <a:noFill/>
                    </a:lnT>
                    <a:lnB w="19050" cap="flat" cmpd="sng" algn="ctr">
                      <a:solidFill>
                        <a:srgbClr val="008000"/>
                      </a:solidFill>
                      <a:prstDash val="solid"/>
                      <a:round/>
                      <a:headEnd type="none" w="med" len="med"/>
                      <a:tailEnd type="none" w="med" len="med"/>
                    </a:lnB>
                  </a:tcPr>
                </a:tc>
              </a:tr>
            </a:tbl>
          </a:graphicData>
        </a:graphic>
      </p:graphicFrame>
      <p:sp>
        <p:nvSpPr>
          <p:cNvPr id="5" name="Rectangle 4"/>
          <p:cNvSpPr/>
          <p:nvPr/>
        </p:nvSpPr>
        <p:spPr>
          <a:xfrm>
            <a:off x="304800" y="6096000"/>
            <a:ext cx="8991600" cy="461665"/>
          </a:xfrm>
          <a:prstGeom prst="rect">
            <a:avLst/>
          </a:prstGeom>
        </p:spPr>
        <p:txBody>
          <a:bodyPr wrap="square">
            <a:spAutoFit/>
          </a:bodyPr>
          <a:lstStyle/>
          <a:p>
            <a:pPr marL="457200">
              <a:spcBef>
                <a:spcPts val="0"/>
              </a:spcBef>
              <a:spcAft>
                <a:spcPts val="0"/>
              </a:spcAft>
            </a:pPr>
            <a:r>
              <a:rPr lang="en-US" sz="2400" dirty="0">
                <a:solidFill>
                  <a:srgbClr val="FF0000"/>
                </a:solidFill>
                <a:latin typeface="Arial"/>
                <a:ea typeface="Times New Roman"/>
                <a:cs typeface="Times New Roman"/>
              </a:rPr>
              <a:t>* Test runs of up to 90</a:t>
            </a:r>
            <a:r>
              <a:rPr lang="en-US" sz="2400" dirty="0">
                <a:solidFill>
                  <a:srgbClr val="FF0000"/>
                </a:solidFill>
                <a:latin typeface="Symbol"/>
                <a:ea typeface="Times New Roman"/>
                <a:sym typeface="MT Symbol"/>
              </a:rPr>
              <a:t></a:t>
            </a:r>
            <a:r>
              <a:rPr lang="en-US" sz="2400" dirty="0">
                <a:solidFill>
                  <a:srgbClr val="FF0000"/>
                </a:solidFill>
                <a:latin typeface="Arial"/>
                <a:ea typeface="Times New Roman"/>
                <a:cs typeface="Times New Roman"/>
              </a:rPr>
              <a:t>A, high polarization</a:t>
            </a:r>
            <a:endParaRPr lang="en-US" sz="2400" dirty="0">
              <a:latin typeface="Times New Roman"/>
              <a:ea typeface="Times New Roman"/>
            </a:endParaRPr>
          </a:p>
        </p:txBody>
      </p:sp>
    </p:spTree>
    <p:extLst>
      <p:ext uri="{BB962C8B-B14F-4D97-AF65-F5344CB8AC3E}">
        <p14:creationId xmlns:p14="http://schemas.microsoft.com/office/powerpoint/2010/main" xmlns="" val="174530400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839200" cy="762000"/>
          </a:xfrm>
        </p:spPr>
        <p:txBody>
          <a:bodyPr>
            <a:normAutofit/>
          </a:bodyPr>
          <a:lstStyle/>
          <a:p>
            <a:r>
              <a:rPr lang="en-US" dirty="0" smtClean="0"/>
              <a:t>Always Tweaking the Design</a:t>
            </a:r>
            <a:endParaRPr lang="en-US" dirty="0"/>
          </a:p>
        </p:txBody>
      </p:sp>
      <p:pic>
        <p:nvPicPr>
          <p:cNvPr id="4" name="Picture 7" descr="Picture1"/>
          <p:cNvPicPr>
            <a:picLocks noChangeAspect="1" noChangeArrowheads="1"/>
          </p:cNvPicPr>
          <p:nvPr/>
        </p:nvPicPr>
        <p:blipFill>
          <a:blip r:embed="rId2" cstate="print"/>
          <a:srcRect/>
          <a:stretch>
            <a:fillRect/>
          </a:stretch>
        </p:blipFill>
        <p:spPr bwMode="auto">
          <a:xfrm>
            <a:off x="4495800" y="3962400"/>
            <a:ext cx="3438028" cy="2590800"/>
          </a:xfrm>
          <a:prstGeom prst="rect">
            <a:avLst/>
          </a:prstGeom>
          <a:noFill/>
          <a:ln w="9525">
            <a:noFill/>
            <a:miter lim="800000"/>
            <a:headEnd/>
            <a:tailEnd/>
          </a:ln>
        </p:spPr>
      </p:pic>
      <p:pic>
        <p:nvPicPr>
          <p:cNvPr id="5" name="Picture 2" descr="C:\DOCUME~1\poelker\LOCALS~1\Temp\\msotw9_temp0.jpg"/>
          <p:cNvPicPr>
            <a:picLocks noChangeAspect="1" noChangeArrowheads="1"/>
          </p:cNvPicPr>
          <p:nvPr/>
        </p:nvPicPr>
        <p:blipFill>
          <a:blip r:embed="rId3" cstate="print"/>
          <a:stretch>
            <a:fillRect/>
          </a:stretch>
        </p:blipFill>
        <p:spPr bwMode="auto">
          <a:xfrm>
            <a:off x="228600" y="914400"/>
            <a:ext cx="2514600" cy="3209140"/>
          </a:xfrm>
          <a:prstGeom prst="rect">
            <a:avLst/>
          </a:prstGeom>
          <a:noFill/>
          <a:ln>
            <a:noFill/>
          </a:ln>
        </p:spPr>
      </p:pic>
      <p:pic>
        <p:nvPicPr>
          <p:cNvPr id="6" name="Picture 3" descr="C:\DOCUME~1\poelker\LOCALS~1\Temp\\msotw9_temp0.jpg"/>
          <p:cNvPicPr>
            <a:picLocks noChangeAspect="1" noChangeArrowheads="1"/>
          </p:cNvPicPr>
          <p:nvPr/>
        </p:nvPicPr>
        <p:blipFill>
          <a:blip r:embed="rId4" cstate="print"/>
          <a:stretch>
            <a:fillRect/>
          </a:stretch>
        </p:blipFill>
        <p:spPr bwMode="auto">
          <a:xfrm>
            <a:off x="1066800" y="3962400"/>
            <a:ext cx="3242984" cy="2590800"/>
          </a:xfrm>
          <a:prstGeom prst="rect">
            <a:avLst/>
          </a:prstGeom>
          <a:noFill/>
          <a:ln>
            <a:noFill/>
          </a:ln>
        </p:spPr>
      </p:pic>
      <p:pic>
        <p:nvPicPr>
          <p:cNvPr id="7" name="Picture 2" descr="M:\inj_group\INV_GUN_2009\photos in tunnel\inv_gun1.JPG"/>
          <p:cNvPicPr>
            <a:picLocks noChangeAspect="1" noChangeArrowheads="1"/>
          </p:cNvPicPr>
          <p:nvPr/>
        </p:nvPicPr>
        <p:blipFill>
          <a:blip r:embed="rId5" cstate="print"/>
          <a:srcRect/>
          <a:stretch>
            <a:fillRect/>
          </a:stretch>
        </p:blipFill>
        <p:spPr bwMode="auto">
          <a:xfrm>
            <a:off x="5105400" y="990600"/>
            <a:ext cx="3860800" cy="2895600"/>
          </a:xfrm>
          <a:prstGeom prst="rect">
            <a:avLst/>
          </a:prstGeom>
          <a:noFill/>
          <a:ln w="9525">
            <a:noFill/>
            <a:miter lim="800000"/>
            <a:headEnd/>
            <a:tailEnd/>
          </a:ln>
        </p:spPr>
      </p:pic>
      <p:sp>
        <p:nvSpPr>
          <p:cNvPr id="12" name="Curved Up Arrow 11"/>
          <p:cNvSpPr/>
          <p:nvPr/>
        </p:nvSpPr>
        <p:spPr>
          <a:xfrm>
            <a:off x="2971800" y="2667000"/>
            <a:ext cx="1905000" cy="1066800"/>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a:solidFill>
                <a:srgbClr val="000000"/>
              </a:solidFill>
            </a:endParaRPr>
          </a:p>
        </p:txBody>
      </p:sp>
      <p:sp>
        <p:nvSpPr>
          <p:cNvPr id="13" name="TextBox 12"/>
          <p:cNvSpPr txBox="1"/>
          <p:nvPr/>
        </p:nvSpPr>
        <p:spPr>
          <a:xfrm>
            <a:off x="3200400" y="1905000"/>
            <a:ext cx="1295400" cy="923330"/>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srgbClr val="000000"/>
                </a:solidFill>
                <a:latin typeface="Arial"/>
              </a:rPr>
              <a:t>Endless (?) quest for perfection</a:t>
            </a:r>
            <a:endParaRPr lang="en-US" sz="1800" dirty="0">
              <a:solidFill>
                <a:srgbClr val="000000"/>
              </a:solidFill>
              <a:latin typeface="Arial"/>
            </a:endParaRPr>
          </a:p>
        </p:txBody>
      </p:sp>
      <p:sp>
        <p:nvSpPr>
          <p:cNvPr id="14" name="Oval 13"/>
          <p:cNvSpPr/>
          <p:nvPr/>
        </p:nvSpPr>
        <p:spPr>
          <a:xfrm>
            <a:off x="2362200" y="990600"/>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eaLnBrk="1" fontAlgn="auto" hangingPunct="1">
              <a:spcBef>
                <a:spcPts val="0"/>
              </a:spcBef>
              <a:spcAft>
                <a:spcPts val="0"/>
              </a:spcAft>
            </a:pPr>
            <a:r>
              <a:rPr lang="en-US" sz="1800" dirty="0" smtClean="0">
                <a:solidFill>
                  <a:srgbClr val="000000"/>
                </a:solidFill>
              </a:rPr>
              <a:t>1</a:t>
            </a:r>
            <a:endParaRPr lang="en-US" sz="1800" dirty="0">
              <a:solidFill>
                <a:srgbClr val="000000"/>
              </a:solidFill>
            </a:endParaRPr>
          </a:p>
        </p:txBody>
      </p:sp>
      <p:sp>
        <p:nvSpPr>
          <p:cNvPr id="15" name="Oval 14"/>
          <p:cNvSpPr/>
          <p:nvPr/>
        </p:nvSpPr>
        <p:spPr>
          <a:xfrm>
            <a:off x="3810000" y="4038600"/>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eaLnBrk="1" fontAlgn="auto" hangingPunct="1">
              <a:spcBef>
                <a:spcPts val="0"/>
              </a:spcBef>
              <a:spcAft>
                <a:spcPts val="0"/>
              </a:spcAft>
            </a:pPr>
            <a:r>
              <a:rPr lang="en-US" sz="1800" dirty="0" smtClean="0">
                <a:solidFill>
                  <a:srgbClr val="000000"/>
                </a:solidFill>
              </a:rPr>
              <a:t>2</a:t>
            </a:r>
            <a:endParaRPr lang="en-US" sz="1800" dirty="0">
              <a:solidFill>
                <a:srgbClr val="000000"/>
              </a:solidFill>
            </a:endParaRPr>
          </a:p>
        </p:txBody>
      </p:sp>
      <p:sp>
        <p:nvSpPr>
          <p:cNvPr id="16" name="Oval 15"/>
          <p:cNvSpPr/>
          <p:nvPr/>
        </p:nvSpPr>
        <p:spPr>
          <a:xfrm>
            <a:off x="4648200" y="4038600"/>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eaLnBrk="1" fontAlgn="auto" hangingPunct="1">
              <a:spcBef>
                <a:spcPts val="0"/>
              </a:spcBef>
              <a:spcAft>
                <a:spcPts val="0"/>
              </a:spcAft>
            </a:pPr>
            <a:r>
              <a:rPr lang="en-US" sz="1800" dirty="0" smtClean="0">
                <a:solidFill>
                  <a:srgbClr val="000000"/>
                </a:solidFill>
              </a:rPr>
              <a:t>3</a:t>
            </a:r>
            <a:endParaRPr lang="en-US" sz="1800" dirty="0">
              <a:solidFill>
                <a:srgbClr val="000000"/>
              </a:solidFill>
            </a:endParaRPr>
          </a:p>
        </p:txBody>
      </p:sp>
      <p:sp>
        <p:nvSpPr>
          <p:cNvPr id="17" name="Oval 16"/>
          <p:cNvSpPr/>
          <p:nvPr/>
        </p:nvSpPr>
        <p:spPr>
          <a:xfrm>
            <a:off x="5257800" y="1066800"/>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eaLnBrk="1" fontAlgn="auto" hangingPunct="1">
              <a:spcBef>
                <a:spcPts val="0"/>
              </a:spcBef>
              <a:spcAft>
                <a:spcPts val="0"/>
              </a:spcAft>
            </a:pPr>
            <a:r>
              <a:rPr lang="en-US" sz="1800" dirty="0" smtClean="0">
                <a:solidFill>
                  <a:srgbClr val="000000"/>
                </a:solidFill>
              </a:rPr>
              <a:t>4</a:t>
            </a:r>
            <a:endParaRPr lang="en-US" sz="1800" dirty="0">
              <a:solidFill>
                <a:srgbClr val="000000"/>
              </a:solidFill>
            </a:endParaRPr>
          </a:p>
        </p:txBody>
      </p:sp>
      <p:sp>
        <p:nvSpPr>
          <p:cNvPr id="22" name="Slide Number Placeholder 21"/>
          <p:cNvSpPr>
            <a:spLocks noGrp="1"/>
          </p:cNvSpPr>
          <p:nvPr>
            <p:ph type="sldNum" sz="quarter" idx="4"/>
          </p:nvPr>
        </p:nvSpPr>
        <p:spPr>
          <a:xfrm>
            <a:off x="6553200" y="6492875"/>
            <a:ext cx="2133600" cy="365125"/>
          </a:xfrm>
        </p:spPr>
        <p:txBody>
          <a:bodyPr/>
          <a:lstStyle/>
          <a:p>
            <a:pPr algn="ctr"/>
            <a:r>
              <a:rPr lang="en-US" dirty="0" smtClean="0">
                <a:solidFill>
                  <a:srgbClr val="000000">
                    <a:tint val="75000"/>
                  </a:srgbClr>
                </a:solidFill>
              </a:rPr>
              <a:t>Slide </a:t>
            </a:r>
            <a:fld id="{2170E7E5-D759-E44D-99F5-2114FE40D280}" type="slidenum">
              <a:rPr lang="en-US" smtClean="0">
                <a:solidFill>
                  <a:srgbClr val="000000">
                    <a:tint val="75000"/>
                  </a:srgbClr>
                </a:solidFill>
              </a:rPr>
              <a:pPr algn="ctr"/>
              <a:t>18</a:t>
            </a:fld>
            <a:endParaRPr lang="en-US" dirty="0">
              <a:solidFill>
                <a:srgbClr val="000000">
                  <a:tint val="75000"/>
                </a:srgbClr>
              </a:solidFill>
            </a:endParaRPr>
          </a:p>
        </p:txBody>
      </p:sp>
    </p:spTree>
    <p:extLst>
      <p:ext uri="{BB962C8B-B14F-4D97-AF65-F5344CB8AC3E}">
        <p14:creationId xmlns:p14="http://schemas.microsoft.com/office/powerpoint/2010/main" xmlns="" val="10685158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3363954110"/>
              </p:ext>
            </p:extLst>
          </p:nvPr>
        </p:nvGraphicFramePr>
        <p:xfrm>
          <a:off x="246454" y="729349"/>
          <a:ext cx="8651092" cy="5445304"/>
        </p:xfrm>
        <a:graphic>
          <a:graphicData uri="http://schemas.openxmlformats.org/drawingml/2006/table">
            <a:tbl>
              <a:tblPr firstRow="1" bandRow="1">
                <a:tableStyleId>{5C22544A-7EE6-4342-B048-85BDC9FD1C3A}</a:tableStyleId>
              </a:tblPr>
              <a:tblGrid>
                <a:gridCol w="1166837"/>
                <a:gridCol w="860395"/>
                <a:gridCol w="553952"/>
                <a:gridCol w="931112"/>
                <a:gridCol w="1001830"/>
                <a:gridCol w="1025403"/>
                <a:gridCol w="1048975"/>
                <a:gridCol w="1025401"/>
                <a:gridCol w="1037187"/>
              </a:tblGrid>
              <a:tr h="1152572">
                <a:tc>
                  <a:txBody>
                    <a:bodyPr/>
                    <a:lstStyle/>
                    <a:p>
                      <a:pPr algn="ctr"/>
                      <a:r>
                        <a:rPr lang="en-US" sz="1400" b="1" dirty="0" smtClean="0">
                          <a:solidFill>
                            <a:schemeClr val="tx1"/>
                          </a:solidFill>
                        </a:rPr>
                        <a:t>Experiment</a:t>
                      </a:r>
                      <a:r>
                        <a:rPr lang="en-US" sz="1400" b="1" baseline="0" dirty="0" smtClean="0">
                          <a:solidFill>
                            <a:schemeClr val="tx1"/>
                          </a:solidFill>
                        </a:rPr>
                        <a:t> </a:t>
                      </a:r>
                      <a:endParaRPr lang="en-US" sz="1400" b="1" dirty="0">
                        <a:solidFill>
                          <a:schemeClr val="tx1"/>
                        </a:solidFill>
                      </a:endParaRPr>
                    </a:p>
                  </a:txBody>
                  <a:tcPr>
                    <a:solidFill>
                      <a:schemeClr val="accent6">
                        <a:lumMod val="20000"/>
                        <a:lumOff val="80000"/>
                      </a:schemeClr>
                    </a:solidFill>
                  </a:tcPr>
                </a:tc>
                <a:tc>
                  <a:txBody>
                    <a:bodyPr/>
                    <a:lstStyle/>
                    <a:p>
                      <a:pPr algn="ctr"/>
                      <a:r>
                        <a:rPr lang="en-US" sz="1400" b="1" dirty="0" smtClean="0">
                          <a:solidFill>
                            <a:schemeClr val="tx1"/>
                          </a:solidFill>
                        </a:rPr>
                        <a:t>Energy</a:t>
                      </a:r>
                    </a:p>
                    <a:p>
                      <a:pPr algn="ctr"/>
                      <a:r>
                        <a:rPr lang="en-US" sz="1400" b="1" dirty="0" smtClean="0">
                          <a:solidFill>
                            <a:schemeClr val="tx1"/>
                          </a:solidFill>
                        </a:rPr>
                        <a:t>(GeV)</a:t>
                      </a:r>
                      <a:endParaRPr lang="en-US" sz="1400" b="1" dirty="0">
                        <a:solidFill>
                          <a:schemeClr val="tx1"/>
                        </a:solidFill>
                      </a:endParaRPr>
                    </a:p>
                  </a:txBody>
                  <a:tcPr>
                    <a:solidFill>
                      <a:schemeClr val="accent6">
                        <a:lumMod val="20000"/>
                        <a:lumOff val="80000"/>
                      </a:schemeClr>
                    </a:solidFill>
                  </a:tcPr>
                </a:tc>
                <a:tc>
                  <a:txBody>
                    <a:bodyPr/>
                    <a:lstStyle/>
                    <a:p>
                      <a:pPr algn="ctr"/>
                      <a:r>
                        <a:rPr lang="en-US" sz="1400" b="1" dirty="0" smtClean="0">
                          <a:solidFill>
                            <a:schemeClr val="tx1"/>
                          </a:solidFill>
                        </a:rPr>
                        <a:t>I</a:t>
                      </a:r>
                    </a:p>
                    <a:p>
                      <a:pPr algn="ctr"/>
                      <a:r>
                        <a:rPr lang="en-US" sz="1400" b="1" dirty="0" smtClean="0">
                          <a:solidFill>
                            <a:schemeClr val="tx1"/>
                          </a:solidFill>
                        </a:rPr>
                        <a:t>(µA)</a:t>
                      </a:r>
                      <a:endParaRPr lang="en-US" sz="1400" b="1" dirty="0">
                        <a:solidFill>
                          <a:schemeClr val="tx1"/>
                        </a:solidFill>
                      </a:endParaRPr>
                    </a:p>
                  </a:txBody>
                  <a:tcPr>
                    <a:solidFill>
                      <a:schemeClr val="accent6">
                        <a:lumMod val="20000"/>
                        <a:lumOff val="80000"/>
                      </a:schemeClr>
                    </a:solidFill>
                  </a:tcPr>
                </a:tc>
                <a:tc>
                  <a:txBody>
                    <a:bodyPr/>
                    <a:lstStyle/>
                    <a:p>
                      <a:pPr algn="ctr"/>
                      <a:r>
                        <a:rPr lang="en-US" sz="1400" b="1" dirty="0" smtClean="0">
                          <a:solidFill>
                            <a:schemeClr val="tx1"/>
                          </a:solidFill>
                        </a:rPr>
                        <a:t>Target</a:t>
                      </a:r>
                      <a:endParaRPr lang="en-US" sz="1400" b="1" dirty="0">
                        <a:solidFill>
                          <a:schemeClr val="tx1"/>
                        </a:solidFill>
                      </a:endParaRPr>
                    </a:p>
                  </a:txBody>
                  <a:tcPr>
                    <a:solidFill>
                      <a:schemeClr val="accent6">
                        <a:lumMod val="20000"/>
                        <a:lumOff val="80000"/>
                      </a:schemeClr>
                    </a:solidFill>
                  </a:tcPr>
                </a:tc>
                <a:tc>
                  <a:txBody>
                    <a:bodyPr/>
                    <a:lstStyle/>
                    <a:p>
                      <a:pPr algn="ctr"/>
                      <a:r>
                        <a:rPr lang="en-US" sz="1400" b="1" dirty="0" smtClean="0">
                          <a:solidFill>
                            <a:schemeClr val="tx1"/>
                          </a:solidFill>
                        </a:rPr>
                        <a:t>A</a:t>
                      </a:r>
                      <a:r>
                        <a:rPr lang="en-US" sz="1400" b="1" baseline="-25000" dirty="0" smtClean="0">
                          <a:solidFill>
                            <a:schemeClr val="tx1"/>
                          </a:solidFill>
                        </a:rPr>
                        <a:t>pv</a:t>
                      </a:r>
                      <a:endParaRPr lang="en-US" sz="1400" b="1" dirty="0" smtClean="0">
                        <a:solidFill>
                          <a:schemeClr val="tx1"/>
                        </a:solidFill>
                      </a:endParaRPr>
                    </a:p>
                    <a:p>
                      <a:pPr algn="ctr"/>
                      <a:r>
                        <a:rPr lang="en-US" sz="1400" b="1" dirty="0" smtClean="0">
                          <a:solidFill>
                            <a:schemeClr val="tx1"/>
                          </a:solidFill>
                        </a:rPr>
                        <a:t>(ppb)</a:t>
                      </a:r>
                      <a:endParaRPr lang="en-US" sz="1400" b="1" baseline="-25000" dirty="0" smtClean="0">
                        <a:solidFill>
                          <a:schemeClr val="tx1"/>
                        </a:solidFill>
                      </a:endParaRPr>
                    </a:p>
                  </a:txBody>
                  <a:tcPr>
                    <a:solidFill>
                      <a:schemeClr val="accent6">
                        <a:lumMod val="20000"/>
                        <a:lumOff val="80000"/>
                      </a:schemeClr>
                    </a:solidFill>
                  </a:tcPr>
                </a:tc>
                <a:tc>
                  <a:txBody>
                    <a:bodyPr/>
                    <a:lstStyle/>
                    <a:p>
                      <a:pPr algn="ctr"/>
                      <a:r>
                        <a:rPr lang="en-US" sz="1400" b="1" dirty="0" smtClean="0">
                          <a:solidFill>
                            <a:schemeClr val="tx1"/>
                          </a:solidFill>
                        </a:rPr>
                        <a:t>Maximum Charge Asym</a:t>
                      </a:r>
                    </a:p>
                    <a:p>
                      <a:pPr algn="ctr"/>
                      <a:r>
                        <a:rPr lang="en-US" sz="1400" b="1" dirty="0" smtClean="0">
                          <a:solidFill>
                            <a:schemeClr val="tx1"/>
                          </a:solidFill>
                        </a:rPr>
                        <a:t>(ppb)</a:t>
                      </a:r>
                    </a:p>
                  </a:txBody>
                  <a:tcPr>
                    <a:solidFill>
                      <a:schemeClr val="accent6">
                        <a:lumMod val="20000"/>
                        <a:lumOff val="80000"/>
                      </a:schemeClr>
                    </a:solidFill>
                  </a:tcPr>
                </a:tc>
                <a:tc>
                  <a:txBody>
                    <a:bodyPr/>
                    <a:lstStyle/>
                    <a:p>
                      <a:pPr algn="ctr"/>
                      <a:r>
                        <a:rPr lang="en-US" sz="1400" b="1" dirty="0" smtClean="0">
                          <a:solidFill>
                            <a:schemeClr val="tx1"/>
                          </a:solidFill>
                        </a:rPr>
                        <a:t>Maximum</a:t>
                      </a:r>
                    </a:p>
                    <a:p>
                      <a:pPr algn="ctr"/>
                      <a:r>
                        <a:rPr lang="en-US" sz="1400" b="1" dirty="0" smtClean="0">
                          <a:solidFill>
                            <a:schemeClr val="tx1"/>
                          </a:solidFill>
                        </a:rPr>
                        <a:t>Position Diff</a:t>
                      </a:r>
                    </a:p>
                    <a:p>
                      <a:pPr algn="ctr"/>
                      <a:r>
                        <a:rPr lang="en-US" sz="1400" b="1" dirty="0" smtClean="0">
                          <a:solidFill>
                            <a:schemeClr val="tx1"/>
                          </a:solidFill>
                        </a:rPr>
                        <a:t>(nm)</a:t>
                      </a:r>
                      <a:endParaRPr lang="en-US" sz="1400" b="1" dirty="0">
                        <a:solidFill>
                          <a:schemeClr val="tx1"/>
                        </a:solidFill>
                      </a:endParaRPr>
                    </a:p>
                  </a:txBody>
                  <a:tcPr>
                    <a:solidFill>
                      <a:schemeClr val="accent6">
                        <a:lumMod val="20000"/>
                        <a:lumOff val="80000"/>
                      </a:schemeClr>
                    </a:solidFill>
                  </a:tcPr>
                </a:tc>
                <a:tc>
                  <a:txBody>
                    <a:bodyPr/>
                    <a:lstStyle/>
                    <a:p>
                      <a:pPr algn="ctr"/>
                      <a:r>
                        <a:rPr lang="en-US" sz="1400" b="1" dirty="0" smtClean="0">
                          <a:solidFill>
                            <a:schemeClr val="tx1"/>
                          </a:solidFill>
                        </a:rPr>
                        <a:t>Maximum</a:t>
                      </a:r>
                    </a:p>
                    <a:p>
                      <a:pPr algn="ctr"/>
                      <a:r>
                        <a:rPr lang="en-US" sz="1400" b="1" dirty="0" smtClean="0">
                          <a:solidFill>
                            <a:schemeClr val="tx1"/>
                          </a:solidFill>
                        </a:rPr>
                        <a:t>Angle Diff</a:t>
                      </a:r>
                    </a:p>
                    <a:p>
                      <a:pPr algn="ctr"/>
                      <a:r>
                        <a:rPr lang="en-US" sz="1400" b="1" dirty="0" smtClean="0">
                          <a:solidFill>
                            <a:schemeClr val="tx1"/>
                          </a:solidFill>
                        </a:rPr>
                        <a:t>(nrad)</a:t>
                      </a:r>
                      <a:endParaRPr lang="en-US" sz="1400" b="1" dirty="0">
                        <a:solidFill>
                          <a:schemeClr val="tx1"/>
                        </a:solidFill>
                      </a:endParaRPr>
                    </a:p>
                  </a:txBody>
                  <a:tcPr>
                    <a:solidFill>
                      <a:schemeClr val="accent6">
                        <a:lumMod val="20000"/>
                        <a:lumOff val="80000"/>
                      </a:schemeClr>
                    </a:solidFill>
                  </a:tcPr>
                </a:tc>
                <a:tc>
                  <a:txBody>
                    <a:bodyPr/>
                    <a:lstStyle/>
                    <a:p>
                      <a:pPr algn="ctr"/>
                      <a:r>
                        <a:rPr lang="en-US" sz="1400" b="1" dirty="0" smtClean="0">
                          <a:solidFill>
                            <a:schemeClr val="tx1"/>
                          </a:solidFill>
                        </a:rPr>
                        <a:t>Maximum</a:t>
                      </a:r>
                    </a:p>
                    <a:p>
                      <a:pPr algn="ctr"/>
                      <a:r>
                        <a:rPr lang="en-US" sz="1400" b="1" dirty="0" smtClean="0">
                          <a:solidFill>
                            <a:schemeClr val="tx1"/>
                          </a:solidFill>
                        </a:rPr>
                        <a:t>Size Diff</a:t>
                      </a:r>
                    </a:p>
                    <a:p>
                      <a:pPr algn="ctr"/>
                      <a:r>
                        <a:rPr lang="en-US" sz="1400" b="1" dirty="0" smtClean="0">
                          <a:solidFill>
                            <a:schemeClr val="tx1"/>
                          </a:solidFill>
                        </a:rPr>
                        <a:t>(δ</a:t>
                      </a:r>
                      <a:r>
                        <a:rPr lang="el-GR" sz="1400" b="1" dirty="0" smtClean="0">
                          <a:solidFill>
                            <a:schemeClr val="tx1"/>
                          </a:solidFill>
                        </a:rPr>
                        <a:t>σ/σ</a:t>
                      </a:r>
                      <a:r>
                        <a:rPr lang="en-US" sz="1400" b="1" dirty="0" smtClean="0">
                          <a:solidFill>
                            <a:schemeClr val="tx1"/>
                          </a:solidFill>
                        </a:rPr>
                        <a:t>)</a:t>
                      </a:r>
                      <a:endParaRPr lang="en-US" sz="1400" b="1" dirty="0">
                        <a:solidFill>
                          <a:schemeClr val="tx1"/>
                        </a:solidFill>
                      </a:endParaRPr>
                    </a:p>
                  </a:txBody>
                  <a:tcPr>
                    <a:solidFill>
                      <a:schemeClr val="accent6">
                        <a:lumMod val="20000"/>
                        <a:lumOff val="80000"/>
                      </a:schemeClr>
                    </a:solidFill>
                  </a:tcPr>
                </a:tc>
              </a:tr>
              <a:tr h="952399">
                <a:tc>
                  <a:txBody>
                    <a:bodyPr/>
                    <a:lstStyle/>
                    <a:p>
                      <a:pPr algn="ctr"/>
                      <a:endParaRPr lang="en-US" sz="1400" b="1" dirty="0" smtClean="0">
                        <a:solidFill>
                          <a:schemeClr val="tx1"/>
                        </a:solidFill>
                      </a:endParaRPr>
                    </a:p>
                    <a:p>
                      <a:pPr algn="ctr"/>
                      <a:r>
                        <a:rPr lang="en-US" sz="1400" b="1" dirty="0" smtClean="0">
                          <a:solidFill>
                            <a:schemeClr val="tx1"/>
                          </a:solidFill>
                        </a:rPr>
                        <a:t>HAPPEx-II</a:t>
                      </a:r>
                    </a:p>
                    <a:p>
                      <a:pPr algn="ctr"/>
                      <a:r>
                        <a:rPr lang="en-US" sz="1400" b="1" dirty="0" smtClean="0">
                          <a:solidFill>
                            <a:schemeClr val="tx1"/>
                          </a:solidFill>
                        </a:rPr>
                        <a:t>(Achieved)</a:t>
                      </a:r>
                      <a:endParaRPr lang="en-US" sz="1400" b="1" dirty="0">
                        <a:solidFill>
                          <a:schemeClr val="tx1"/>
                        </a:solidFill>
                      </a:endParaRPr>
                    </a:p>
                  </a:txBody>
                  <a:tcPr>
                    <a:solidFill>
                      <a:srgbClr val="E0FFD1"/>
                    </a:solidFill>
                  </a:tcPr>
                </a:tc>
                <a:tc>
                  <a:txBody>
                    <a:bodyPr/>
                    <a:lstStyle/>
                    <a:p>
                      <a:pPr algn="ctr"/>
                      <a:endParaRPr lang="en-US" sz="1400" dirty="0" smtClean="0"/>
                    </a:p>
                    <a:p>
                      <a:pPr algn="ctr"/>
                      <a:r>
                        <a:rPr lang="en-US" sz="1400" dirty="0" smtClean="0"/>
                        <a:t>3.0</a:t>
                      </a:r>
                      <a:endParaRPr lang="en-US" sz="1400" dirty="0"/>
                    </a:p>
                  </a:txBody>
                  <a:tcPr>
                    <a:solidFill>
                      <a:srgbClr val="E0FFD1"/>
                    </a:solidFill>
                  </a:tcPr>
                </a:tc>
                <a:tc>
                  <a:txBody>
                    <a:bodyPr/>
                    <a:lstStyle/>
                    <a:p>
                      <a:pPr algn="ctr"/>
                      <a:endParaRPr lang="en-US" sz="1400" dirty="0" smtClean="0"/>
                    </a:p>
                    <a:p>
                      <a:pPr algn="ctr"/>
                      <a:r>
                        <a:rPr lang="en-US" sz="1400" dirty="0" smtClean="0"/>
                        <a:t>55</a:t>
                      </a:r>
                      <a:endParaRPr lang="en-US" sz="1400" dirty="0"/>
                    </a:p>
                  </a:txBody>
                  <a:tcPr>
                    <a:solidFill>
                      <a:srgbClr val="E0FFD1"/>
                    </a:solidFill>
                  </a:tcPr>
                </a:tc>
                <a:tc>
                  <a:txBody>
                    <a:bodyPr/>
                    <a:lstStyle/>
                    <a:p>
                      <a:pPr algn="ctr"/>
                      <a:endParaRPr lang="en-US" sz="1400" dirty="0" smtClean="0"/>
                    </a:p>
                    <a:p>
                      <a:pPr algn="ctr"/>
                      <a:r>
                        <a:rPr lang="en-US" sz="1400" baseline="30000" dirty="0" smtClean="0"/>
                        <a:t>1</a:t>
                      </a:r>
                      <a:r>
                        <a:rPr lang="en-US" sz="1400" dirty="0" smtClean="0"/>
                        <a:t>H</a:t>
                      </a:r>
                    </a:p>
                    <a:p>
                      <a:pPr algn="ctr"/>
                      <a:r>
                        <a:rPr lang="en-US" sz="1400" dirty="0" smtClean="0"/>
                        <a:t> (20 cm)</a:t>
                      </a:r>
                    </a:p>
                  </a:txBody>
                  <a:tcPr>
                    <a:solidFill>
                      <a:srgbClr val="E0FFD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1400</a:t>
                      </a:r>
                    </a:p>
                  </a:txBody>
                  <a:tcPr>
                    <a:solidFill>
                      <a:srgbClr val="CCECFF"/>
                    </a:solidFill>
                  </a:tcPr>
                </a:tc>
                <a:tc>
                  <a:txBody>
                    <a:bodyPr/>
                    <a:lstStyle/>
                    <a:p>
                      <a:pPr algn="ctr"/>
                      <a:endParaRPr lang="en-US" sz="1400" dirty="0" smtClean="0">
                        <a:sym typeface="Wingdings"/>
                      </a:endParaRPr>
                    </a:p>
                    <a:p>
                      <a:pPr algn="ctr"/>
                      <a:r>
                        <a:rPr lang="en-US" sz="1400" dirty="0" smtClean="0">
                          <a:sym typeface="Wingdings"/>
                        </a:rPr>
                        <a:t>400</a:t>
                      </a:r>
                    </a:p>
                  </a:txBody>
                  <a:tcPr>
                    <a:solidFill>
                      <a:srgbClr val="E0FFD1"/>
                    </a:solidFill>
                  </a:tcPr>
                </a:tc>
                <a:tc>
                  <a:txBody>
                    <a:bodyPr/>
                    <a:lstStyle/>
                    <a:p>
                      <a:pPr algn="ctr"/>
                      <a:endParaRPr lang="en-US" sz="1400" dirty="0" smtClean="0"/>
                    </a:p>
                    <a:p>
                      <a:pPr algn="ctr"/>
                      <a:r>
                        <a:rPr lang="en-US" sz="1400" dirty="0" smtClean="0"/>
                        <a:t>1</a:t>
                      </a:r>
                      <a:endParaRPr lang="en-US" sz="1400" dirty="0"/>
                    </a:p>
                  </a:txBody>
                  <a:tcPr>
                    <a:solidFill>
                      <a:srgbClr val="E0FFD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0.2</a:t>
                      </a:r>
                    </a:p>
                  </a:txBody>
                  <a:tcPr>
                    <a:solidFill>
                      <a:srgbClr val="E0FFD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t>Was not specified</a:t>
                      </a:r>
                    </a:p>
                  </a:txBody>
                  <a:tcPr>
                    <a:solidFill>
                      <a:srgbClr val="E0FFD1"/>
                    </a:solidFill>
                  </a:tcPr>
                </a:tc>
              </a:tr>
              <a:tr h="952399">
                <a:tc>
                  <a:txBody>
                    <a:bodyPr/>
                    <a:lstStyle/>
                    <a:p>
                      <a:pPr algn="ctr"/>
                      <a:endParaRPr lang="en-US" sz="1400" b="1" dirty="0" smtClean="0">
                        <a:solidFill>
                          <a:schemeClr val="tx1"/>
                        </a:solidFill>
                      </a:endParaRPr>
                    </a:p>
                    <a:p>
                      <a:pPr algn="ctr"/>
                      <a:r>
                        <a:rPr lang="en-US" sz="1400" b="1" dirty="0" smtClean="0">
                          <a:solidFill>
                            <a:schemeClr val="tx1"/>
                          </a:solidFill>
                        </a:rPr>
                        <a:t>HAPPEx-III</a:t>
                      </a:r>
                    </a:p>
                    <a:p>
                      <a:pPr algn="ctr"/>
                      <a:r>
                        <a:rPr lang="en-US" sz="1400" b="1" dirty="0" smtClean="0">
                          <a:solidFill>
                            <a:schemeClr val="tx1"/>
                          </a:solidFill>
                        </a:rPr>
                        <a:t>(Achieved)</a:t>
                      </a:r>
                      <a:endParaRPr lang="en-US" sz="1400" b="1" dirty="0">
                        <a:solidFill>
                          <a:schemeClr val="tx1"/>
                        </a:solidFill>
                      </a:endParaRPr>
                    </a:p>
                  </a:txBody>
                  <a:tcPr>
                    <a:solidFill>
                      <a:srgbClr val="E0FFD1"/>
                    </a:solidFill>
                  </a:tcPr>
                </a:tc>
                <a:tc>
                  <a:txBody>
                    <a:bodyPr/>
                    <a:lstStyle/>
                    <a:p>
                      <a:pPr algn="ctr"/>
                      <a:endParaRPr lang="en-US" sz="1400" dirty="0" smtClean="0"/>
                    </a:p>
                    <a:p>
                      <a:pPr algn="ctr"/>
                      <a:r>
                        <a:rPr lang="en-US" sz="1400" dirty="0" smtClean="0"/>
                        <a:t>3.484</a:t>
                      </a:r>
                    </a:p>
                    <a:p>
                      <a:pPr algn="ctr"/>
                      <a:endParaRPr lang="en-US" sz="1400" dirty="0"/>
                    </a:p>
                  </a:txBody>
                  <a:tcPr>
                    <a:solidFill>
                      <a:srgbClr val="E0FFD1"/>
                    </a:solidFill>
                  </a:tcPr>
                </a:tc>
                <a:tc>
                  <a:txBody>
                    <a:bodyPr/>
                    <a:lstStyle/>
                    <a:p>
                      <a:pPr algn="ctr"/>
                      <a:endParaRPr lang="en-US" sz="1400" dirty="0" smtClean="0"/>
                    </a:p>
                    <a:p>
                      <a:pPr algn="ctr"/>
                      <a:r>
                        <a:rPr lang="en-US" sz="1400" dirty="0" smtClean="0"/>
                        <a:t>100</a:t>
                      </a:r>
                      <a:endParaRPr lang="en-US" sz="1400" dirty="0"/>
                    </a:p>
                  </a:txBody>
                  <a:tcPr>
                    <a:solidFill>
                      <a:srgbClr val="E0FFD1"/>
                    </a:solidFill>
                  </a:tcPr>
                </a:tc>
                <a:tc>
                  <a:txBody>
                    <a:bodyPr/>
                    <a:lstStyle/>
                    <a:p>
                      <a:pPr algn="ctr"/>
                      <a:endParaRPr lang="en-US" sz="1400" dirty="0" smtClean="0"/>
                    </a:p>
                    <a:p>
                      <a:pPr algn="ctr"/>
                      <a:r>
                        <a:rPr lang="en-US" sz="1400" baseline="30000" dirty="0" smtClean="0"/>
                        <a:t>1</a:t>
                      </a:r>
                      <a:r>
                        <a:rPr lang="en-US" sz="1400" dirty="0" smtClean="0"/>
                        <a:t>H</a:t>
                      </a:r>
                    </a:p>
                    <a:p>
                      <a:pPr algn="ctr"/>
                      <a:r>
                        <a:rPr lang="en-US" sz="1400" dirty="0" smtClean="0"/>
                        <a:t> (25 cm)</a:t>
                      </a:r>
                    </a:p>
                  </a:txBody>
                  <a:tcPr>
                    <a:solidFill>
                      <a:srgbClr val="E0FFD1"/>
                    </a:solidFill>
                  </a:tcPr>
                </a:tc>
                <a:tc>
                  <a:txBody>
                    <a:bodyPr/>
                    <a:lstStyle/>
                    <a:p>
                      <a:pPr algn="ctr"/>
                      <a:endParaRPr lang="en-US" sz="14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16900</a:t>
                      </a:r>
                    </a:p>
                  </a:txBody>
                  <a:tcPr>
                    <a:solidFill>
                      <a:srgbClr val="CCECFF"/>
                    </a:solidFill>
                  </a:tcPr>
                </a:tc>
                <a:tc>
                  <a:txBody>
                    <a:bodyPr/>
                    <a:lstStyle/>
                    <a:p>
                      <a:pPr algn="ctr"/>
                      <a:endParaRPr lang="en-US" sz="1400" dirty="0" smtClean="0">
                        <a:sym typeface="Wingdings"/>
                      </a:endParaRPr>
                    </a:p>
                    <a:p>
                      <a:pPr algn="ctr"/>
                      <a:r>
                        <a:rPr lang="en-US" sz="1400" dirty="0" smtClean="0">
                          <a:sym typeface="Wingdings"/>
                        </a:rPr>
                        <a:t>200±100</a:t>
                      </a:r>
                    </a:p>
                  </a:txBody>
                  <a:tcPr>
                    <a:solidFill>
                      <a:srgbClr val="E0FFD1"/>
                    </a:solidFill>
                  </a:tcPr>
                </a:tc>
                <a:tc>
                  <a:txBody>
                    <a:bodyPr/>
                    <a:lstStyle/>
                    <a:p>
                      <a:pPr algn="ctr"/>
                      <a:endParaRPr lang="en-US" sz="14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ym typeface="Wingdings"/>
                        </a:rPr>
                        <a:t>3±3</a:t>
                      </a:r>
                      <a:endParaRPr lang="en-US" sz="1400" dirty="0" smtClean="0"/>
                    </a:p>
                    <a:p>
                      <a:pPr algn="ctr"/>
                      <a:endParaRPr lang="en-US" sz="1400" dirty="0"/>
                    </a:p>
                  </a:txBody>
                  <a:tcPr>
                    <a:solidFill>
                      <a:srgbClr val="E0FFD1"/>
                    </a:solidFill>
                  </a:tcPr>
                </a:tc>
                <a:tc>
                  <a:txBody>
                    <a:bodyPr/>
                    <a:lstStyle/>
                    <a:p>
                      <a:pPr algn="ctr"/>
                      <a:endParaRPr lang="en-US" sz="14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ym typeface="Wingdings"/>
                        </a:rPr>
                        <a:t>0.5±0.1</a:t>
                      </a:r>
                      <a:endParaRPr lang="en-US" sz="1400" dirty="0" smtClean="0"/>
                    </a:p>
                  </a:txBody>
                  <a:tcPr>
                    <a:solidFill>
                      <a:srgbClr val="E0FFD1"/>
                    </a:solidFill>
                  </a:tcPr>
                </a:tc>
                <a:tc>
                  <a:txBody>
                    <a:bodyPr/>
                    <a:lstStyle/>
                    <a:p>
                      <a:pPr algn="ctr"/>
                      <a:endParaRPr lang="en-US" sz="14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10</a:t>
                      </a:r>
                      <a:r>
                        <a:rPr lang="en-US" sz="1400" baseline="30000" dirty="0" smtClean="0"/>
                        <a:t>-3</a:t>
                      </a:r>
                    </a:p>
                  </a:txBody>
                  <a:tcPr>
                    <a:solidFill>
                      <a:srgbClr val="E0FFD1"/>
                    </a:solidFill>
                  </a:tcPr>
                </a:tc>
              </a:tr>
              <a:tr h="788017">
                <a:tc>
                  <a:txBody>
                    <a:bodyPr/>
                    <a:lstStyle/>
                    <a:p>
                      <a:pPr algn="ctr"/>
                      <a:endParaRPr lang="en-US" sz="1400" b="1" dirty="0" smtClean="0">
                        <a:solidFill>
                          <a:schemeClr val="tx1"/>
                        </a:solidFill>
                      </a:endParaRPr>
                    </a:p>
                    <a:p>
                      <a:pPr algn="ctr"/>
                      <a:r>
                        <a:rPr lang="en-US" sz="1400" b="1" dirty="0" smtClean="0">
                          <a:solidFill>
                            <a:schemeClr val="tx1"/>
                          </a:solidFill>
                        </a:rPr>
                        <a:t>PREx</a:t>
                      </a:r>
                    </a:p>
                    <a:p>
                      <a:pPr algn="ctr"/>
                      <a:endParaRPr lang="en-US" sz="1400" b="1" dirty="0">
                        <a:solidFill>
                          <a:schemeClr val="tx1"/>
                        </a:solidFill>
                      </a:endParaRPr>
                    </a:p>
                  </a:txBody>
                  <a:tcPr/>
                </a:tc>
                <a:tc>
                  <a:txBody>
                    <a:bodyPr/>
                    <a:lstStyle/>
                    <a:p>
                      <a:pPr algn="ctr"/>
                      <a:endParaRPr lang="en-US" sz="1400" dirty="0" smtClean="0"/>
                    </a:p>
                    <a:p>
                      <a:pPr algn="ctr"/>
                      <a:r>
                        <a:rPr lang="en-US" sz="1400" dirty="0" smtClean="0"/>
                        <a:t>1.063</a:t>
                      </a:r>
                    </a:p>
                    <a:p>
                      <a:pPr algn="ctr"/>
                      <a:endParaRPr lang="en-US" sz="1400" dirty="0"/>
                    </a:p>
                  </a:txBody>
                  <a:tcPr/>
                </a:tc>
                <a:tc>
                  <a:txBody>
                    <a:bodyPr/>
                    <a:lstStyle/>
                    <a:p>
                      <a:pPr algn="ctr"/>
                      <a:endParaRPr lang="en-US" sz="1400" dirty="0" smtClean="0"/>
                    </a:p>
                    <a:p>
                      <a:pPr algn="ctr"/>
                      <a:r>
                        <a:rPr lang="en-US" sz="1400" dirty="0" smtClean="0"/>
                        <a:t>70</a:t>
                      </a:r>
                      <a:endParaRPr lang="en-US" sz="1400" dirty="0"/>
                    </a:p>
                  </a:txBody>
                  <a:tcPr/>
                </a:tc>
                <a:tc>
                  <a:txBody>
                    <a:bodyPr/>
                    <a:lstStyle/>
                    <a:p>
                      <a:pPr algn="ctr"/>
                      <a:endParaRPr lang="en-US" sz="1400" dirty="0" smtClean="0"/>
                    </a:p>
                    <a:p>
                      <a:pPr algn="ctr"/>
                      <a:r>
                        <a:rPr lang="en-US" sz="1400" baseline="30000" dirty="0" smtClean="0"/>
                        <a:t>208</a:t>
                      </a:r>
                      <a:r>
                        <a:rPr lang="en-US" sz="1400" dirty="0" smtClean="0"/>
                        <a:t>Pb</a:t>
                      </a:r>
                    </a:p>
                    <a:p>
                      <a:pPr algn="ctr"/>
                      <a:r>
                        <a:rPr lang="en-US" sz="1400" dirty="0" smtClean="0"/>
                        <a:t>(0.5 mm)</a:t>
                      </a:r>
                      <a:endParaRPr lang="en-US" sz="1400" dirty="0"/>
                    </a:p>
                  </a:txBody>
                  <a:tcPr/>
                </a:tc>
                <a:tc>
                  <a:txBody>
                    <a:bodyPr/>
                    <a:lstStyle/>
                    <a:p>
                      <a:pPr algn="ctr"/>
                      <a:endParaRPr lang="en-US" sz="14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500</a:t>
                      </a:r>
                    </a:p>
                    <a:p>
                      <a:pPr algn="ctr"/>
                      <a:r>
                        <a:rPr lang="en-US" sz="1400" dirty="0" smtClean="0"/>
                        <a:t> </a:t>
                      </a:r>
                      <a:endParaRPr lang="en-US" sz="1400" dirty="0"/>
                    </a:p>
                  </a:txBody>
                  <a:tcPr>
                    <a:solidFill>
                      <a:srgbClr val="CCECFF"/>
                    </a:solidFill>
                  </a:tcPr>
                </a:tc>
                <a:tc>
                  <a:txBody>
                    <a:bodyPr/>
                    <a:lstStyle/>
                    <a:p>
                      <a:pPr algn="ctr"/>
                      <a:endParaRPr lang="en-US" sz="1400" dirty="0" smtClean="0"/>
                    </a:p>
                    <a:p>
                      <a:pPr algn="ctr"/>
                      <a:r>
                        <a:rPr lang="en-US" sz="1400" dirty="0" smtClean="0"/>
                        <a:t>100±10</a:t>
                      </a:r>
                    </a:p>
                  </a:txBody>
                  <a:tcPr/>
                </a:tc>
                <a:tc>
                  <a:txBody>
                    <a:bodyPr/>
                    <a:lstStyle/>
                    <a:p>
                      <a:pPr algn="ctr"/>
                      <a:endParaRPr lang="en-US" sz="1400" dirty="0" smtClean="0"/>
                    </a:p>
                    <a:p>
                      <a:pPr algn="ctr"/>
                      <a:r>
                        <a:rPr lang="en-US" sz="1400" dirty="0" smtClean="0"/>
                        <a:t>2</a:t>
                      </a:r>
                      <a:r>
                        <a:rPr lang="en-US" sz="1400" dirty="0" smtClean="0">
                          <a:sym typeface="Wingdings"/>
                        </a:rPr>
                        <a:t>±1</a:t>
                      </a:r>
                      <a:endParaRPr lang="en-US" sz="1400" dirty="0"/>
                    </a:p>
                  </a:txBody>
                  <a:tcPr/>
                </a:tc>
                <a:tc>
                  <a:txBody>
                    <a:bodyPr/>
                    <a:lstStyle/>
                    <a:p>
                      <a:pPr algn="ctr"/>
                      <a:endParaRPr lang="en-US" sz="1400" dirty="0" smtClean="0"/>
                    </a:p>
                    <a:p>
                      <a:pPr algn="ctr"/>
                      <a:r>
                        <a:rPr lang="en-US" sz="1400" dirty="0" smtClean="0"/>
                        <a:t>0.3±0.1</a:t>
                      </a:r>
                      <a:endParaRPr lang="en-US" sz="1400" dirty="0"/>
                    </a:p>
                  </a:txBody>
                  <a:tcPr/>
                </a:tc>
                <a:tc>
                  <a:txBody>
                    <a:bodyPr/>
                    <a:lstStyle/>
                    <a:p>
                      <a:pPr algn="ctr"/>
                      <a:endParaRPr lang="en-US" sz="1400" dirty="0" smtClean="0"/>
                    </a:p>
                    <a:p>
                      <a:pPr algn="ctr"/>
                      <a:r>
                        <a:rPr lang="en-US" sz="1400" dirty="0" smtClean="0"/>
                        <a:t>10</a:t>
                      </a:r>
                      <a:r>
                        <a:rPr lang="en-US" sz="1400" baseline="30000" dirty="0" smtClean="0"/>
                        <a:t>-4</a:t>
                      </a:r>
                      <a:endParaRPr lang="en-US" sz="1400" baseline="30000" dirty="0"/>
                    </a:p>
                  </a:txBody>
                  <a:tcPr/>
                </a:tc>
              </a:tr>
              <a:tr h="776957">
                <a:tc>
                  <a:txBody>
                    <a:bodyPr/>
                    <a:lstStyle/>
                    <a:p>
                      <a:pPr algn="ctr"/>
                      <a:endParaRPr lang="en-US" sz="1600" b="1" i="1" dirty="0" smtClean="0">
                        <a:solidFill>
                          <a:schemeClr val="tx1"/>
                        </a:solidFill>
                      </a:endParaRPr>
                    </a:p>
                    <a:p>
                      <a:pPr algn="ctr"/>
                      <a:r>
                        <a:rPr lang="en-US" sz="1600" b="1" i="1" dirty="0" smtClean="0">
                          <a:solidFill>
                            <a:schemeClr val="tx1"/>
                          </a:solidFill>
                        </a:rPr>
                        <a:t>QWeak</a:t>
                      </a:r>
                      <a:endParaRPr lang="en-US" sz="1600" b="1" i="1" dirty="0">
                        <a:solidFill>
                          <a:schemeClr val="tx1"/>
                        </a:solidFill>
                      </a:endParaRPr>
                    </a:p>
                  </a:txBody>
                  <a:tcPr>
                    <a:solidFill>
                      <a:schemeClr val="accent3">
                        <a:lumMod val="95000"/>
                      </a:schemeClr>
                    </a:solidFill>
                  </a:tcPr>
                </a:tc>
                <a:tc>
                  <a:txBody>
                    <a:bodyPr/>
                    <a:lstStyle/>
                    <a:p>
                      <a:pPr algn="ctr"/>
                      <a:endParaRPr lang="en-US" sz="1600" b="1" i="1" dirty="0" smtClean="0">
                        <a:solidFill>
                          <a:schemeClr val="tx1"/>
                        </a:solidFill>
                      </a:endParaRPr>
                    </a:p>
                    <a:p>
                      <a:pPr algn="ctr"/>
                      <a:r>
                        <a:rPr lang="en-US" sz="1600" b="1" i="1" dirty="0" smtClean="0">
                          <a:solidFill>
                            <a:schemeClr val="tx1"/>
                          </a:solidFill>
                        </a:rPr>
                        <a:t>1.162</a:t>
                      </a:r>
                      <a:endParaRPr lang="en-US" sz="1600" b="1" i="1" dirty="0">
                        <a:solidFill>
                          <a:schemeClr val="tx1"/>
                        </a:solidFill>
                      </a:endParaRPr>
                    </a:p>
                  </a:txBody>
                  <a:tcPr>
                    <a:solidFill>
                      <a:schemeClr val="accent3">
                        <a:lumMod val="95000"/>
                      </a:schemeClr>
                    </a:solidFill>
                  </a:tcPr>
                </a:tc>
                <a:tc>
                  <a:txBody>
                    <a:bodyPr/>
                    <a:lstStyle/>
                    <a:p>
                      <a:pPr algn="ctr"/>
                      <a:endParaRPr lang="en-US" sz="1600" b="1" i="1" dirty="0" smtClean="0">
                        <a:solidFill>
                          <a:schemeClr val="tx1"/>
                        </a:solidFill>
                      </a:endParaRPr>
                    </a:p>
                    <a:p>
                      <a:pPr algn="ctr"/>
                      <a:r>
                        <a:rPr lang="en-US" sz="1600" b="1" i="1" dirty="0" smtClean="0">
                          <a:solidFill>
                            <a:schemeClr val="tx1"/>
                          </a:solidFill>
                        </a:rPr>
                        <a:t>180</a:t>
                      </a:r>
                      <a:endParaRPr lang="en-US" sz="1600" b="1" i="1" dirty="0">
                        <a:solidFill>
                          <a:schemeClr val="tx1"/>
                        </a:solidFill>
                      </a:endParaRPr>
                    </a:p>
                  </a:txBody>
                  <a:tcPr>
                    <a:solidFill>
                      <a:schemeClr val="accent3">
                        <a:lumMod val="95000"/>
                      </a:schemeClr>
                    </a:solidFill>
                  </a:tcPr>
                </a:tc>
                <a:tc>
                  <a:txBody>
                    <a:bodyPr/>
                    <a:lstStyle/>
                    <a:p>
                      <a:pPr algn="ctr"/>
                      <a:endParaRPr lang="en-US" sz="1600" b="1" i="1" dirty="0" smtClean="0">
                        <a:solidFill>
                          <a:schemeClr val="tx1"/>
                        </a:solidFill>
                      </a:endParaRPr>
                    </a:p>
                    <a:p>
                      <a:pPr algn="ctr"/>
                      <a:r>
                        <a:rPr lang="en-US" sz="1600" b="1" i="1" baseline="30000" dirty="0" smtClean="0">
                          <a:solidFill>
                            <a:schemeClr val="tx1"/>
                          </a:solidFill>
                        </a:rPr>
                        <a:t>1</a:t>
                      </a:r>
                      <a:r>
                        <a:rPr lang="en-US" sz="1600" b="1" i="1" dirty="0" smtClean="0">
                          <a:solidFill>
                            <a:schemeClr val="tx1"/>
                          </a:solidFill>
                        </a:rPr>
                        <a:t>H</a:t>
                      </a:r>
                    </a:p>
                    <a:p>
                      <a:pPr algn="ctr"/>
                      <a:r>
                        <a:rPr lang="en-US" sz="1600" b="1" i="1" dirty="0" smtClean="0">
                          <a:solidFill>
                            <a:schemeClr val="tx1"/>
                          </a:solidFill>
                        </a:rPr>
                        <a:t>(35 cm)</a:t>
                      </a:r>
                    </a:p>
                  </a:txBody>
                  <a:tcPr>
                    <a:solidFill>
                      <a:schemeClr val="accent3">
                        <a:lumMod val="95000"/>
                      </a:schemeClr>
                    </a:solidFill>
                  </a:tcPr>
                </a:tc>
                <a:tc>
                  <a:txBody>
                    <a:bodyPr/>
                    <a:lstStyle/>
                    <a:p>
                      <a:pPr algn="ctr"/>
                      <a:endParaRPr lang="en-US" sz="1600" b="1" i="1"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dirty="0" smtClean="0">
                          <a:solidFill>
                            <a:schemeClr val="tx1"/>
                          </a:solidFill>
                        </a:rPr>
                        <a:t>234</a:t>
                      </a:r>
                    </a:p>
                  </a:txBody>
                  <a:tcPr>
                    <a:solidFill>
                      <a:srgbClr val="CCECFF"/>
                    </a:solidFill>
                  </a:tcPr>
                </a:tc>
                <a:tc>
                  <a:txBody>
                    <a:bodyPr/>
                    <a:lstStyle/>
                    <a:p>
                      <a:pPr algn="ctr"/>
                      <a:endParaRPr lang="en-US" sz="1600" b="1" i="1" dirty="0" smtClean="0">
                        <a:solidFill>
                          <a:schemeClr val="tx1"/>
                        </a:solidFill>
                      </a:endParaRPr>
                    </a:p>
                    <a:p>
                      <a:pPr algn="ctr"/>
                      <a:r>
                        <a:rPr lang="en-US" sz="1600" b="1" i="1" dirty="0" smtClean="0">
                          <a:solidFill>
                            <a:schemeClr val="tx1"/>
                          </a:solidFill>
                        </a:rPr>
                        <a:t>100±10</a:t>
                      </a:r>
                    </a:p>
                  </a:txBody>
                  <a:tcPr>
                    <a:solidFill>
                      <a:schemeClr val="accent3">
                        <a:lumMod val="95000"/>
                      </a:schemeClr>
                    </a:solidFill>
                  </a:tcPr>
                </a:tc>
                <a:tc>
                  <a:txBody>
                    <a:bodyPr/>
                    <a:lstStyle/>
                    <a:p>
                      <a:pPr algn="ctr"/>
                      <a:endParaRPr lang="en-US" sz="1600" b="1" i="1" dirty="0" smtClean="0">
                        <a:solidFill>
                          <a:schemeClr val="tx1"/>
                        </a:solidFill>
                      </a:endParaRPr>
                    </a:p>
                    <a:p>
                      <a:pPr algn="ctr"/>
                      <a:r>
                        <a:rPr lang="en-US" sz="1600" b="1" i="1" dirty="0" smtClean="0">
                          <a:solidFill>
                            <a:schemeClr val="tx1"/>
                          </a:solidFill>
                        </a:rPr>
                        <a:t>2</a:t>
                      </a:r>
                      <a:r>
                        <a:rPr lang="en-US" sz="1600" b="1" i="1" dirty="0" smtClean="0">
                          <a:solidFill>
                            <a:schemeClr val="tx1"/>
                          </a:solidFill>
                          <a:sym typeface="Wingdings"/>
                        </a:rPr>
                        <a:t>±1</a:t>
                      </a:r>
                      <a:endParaRPr lang="en-US" sz="1600" b="1" i="1" dirty="0">
                        <a:solidFill>
                          <a:schemeClr val="tx1"/>
                        </a:solidFill>
                      </a:endParaRPr>
                    </a:p>
                  </a:txBody>
                  <a:tcPr>
                    <a:solidFill>
                      <a:schemeClr val="accent3">
                        <a:lumMod val="95000"/>
                      </a:schemeClr>
                    </a:solidFill>
                  </a:tcPr>
                </a:tc>
                <a:tc>
                  <a:txBody>
                    <a:bodyPr/>
                    <a:lstStyle/>
                    <a:p>
                      <a:pPr algn="ctr"/>
                      <a:endParaRPr lang="en-US" sz="1600" b="1" i="1" dirty="0" smtClean="0">
                        <a:solidFill>
                          <a:schemeClr val="tx1"/>
                        </a:solidFill>
                      </a:endParaRPr>
                    </a:p>
                    <a:p>
                      <a:pPr algn="ctr"/>
                      <a:r>
                        <a:rPr lang="en-US" sz="1600" b="1" i="1" dirty="0" smtClean="0">
                          <a:solidFill>
                            <a:schemeClr val="tx1"/>
                          </a:solidFill>
                        </a:rPr>
                        <a:t>30±3</a:t>
                      </a:r>
                    </a:p>
                  </a:txBody>
                  <a:tcPr>
                    <a:solidFill>
                      <a:schemeClr val="accent3">
                        <a:lumMod val="95000"/>
                      </a:schemeClr>
                    </a:solidFill>
                  </a:tcPr>
                </a:tc>
                <a:tc>
                  <a:txBody>
                    <a:bodyPr/>
                    <a:lstStyle/>
                    <a:p>
                      <a:pPr algn="ctr"/>
                      <a:endParaRPr lang="en-US" sz="1600" b="1" i="1" dirty="0" smtClean="0">
                        <a:solidFill>
                          <a:schemeClr val="tx1"/>
                        </a:solidFill>
                      </a:endParaRPr>
                    </a:p>
                    <a:p>
                      <a:pPr algn="ctr"/>
                      <a:r>
                        <a:rPr lang="en-US" sz="1600" b="1" i="1" dirty="0" smtClean="0">
                          <a:solidFill>
                            <a:schemeClr val="tx1"/>
                          </a:solidFill>
                        </a:rPr>
                        <a:t>10</a:t>
                      </a:r>
                      <a:r>
                        <a:rPr lang="en-US" sz="1600" b="1" i="1" baseline="30000" dirty="0" smtClean="0">
                          <a:solidFill>
                            <a:schemeClr val="tx1"/>
                          </a:solidFill>
                        </a:rPr>
                        <a:t>-4</a:t>
                      </a:r>
                    </a:p>
                  </a:txBody>
                  <a:tcPr>
                    <a:solidFill>
                      <a:schemeClr val="accent3">
                        <a:lumMod val="95000"/>
                      </a:schemeClr>
                    </a:solidFill>
                  </a:tcPr>
                </a:tc>
              </a:tr>
              <a:tr h="776957">
                <a:tc>
                  <a:txBody>
                    <a:bodyPr/>
                    <a:lstStyle/>
                    <a:p>
                      <a:pPr algn="ctr"/>
                      <a:endParaRPr lang="en-US" sz="1400" b="1" dirty="0" smtClean="0">
                        <a:solidFill>
                          <a:schemeClr val="tx1"/>
                        </a:solidFill>
                      </a:endParaRPr>
                    </a:p>
                    <a:p>
                      <a:pPr algn="ctr"/>
                      <a:r>
                        <a:rPr lang="en-US" sz="1400" b="1" dirty="0" smtClean="0">
                          <a:solidFill>
                            <a:schemeClr val="tx1"/>
                          </a:solidFill>
                        </a:rPr>
                        <a:t>Møller</a:t>
                      </a:r>
                      <a:endParaRPr lang="en-US" sz="1400" b="1" dirty="0">
                        <a:solidFill>
                          <a:schemeClr val="tx1"/>
                        </a:solidFill>
                      </a:endParaRPr>
                    </a:p>
                  </a:txBody>
                  <a:tcPr>
                    <a:solidFill>
                      <a:srgbClr val="FFCCCC"/>
                    </a:solidFill>
                  </a:tcPr>
                </a:tc>
                <a:tc>
                  <a:txBody>
                    <a:bodyPr/>
                    <a:lstStyle/>
                    <a:p>
                      <a:pPr algn="ctr"/>
                      <a:endParaRPr lang="en-US" sz="1400" dirty="0" smtClean="0"/>
                    </a:p>
                    <a:p>
                      <a:pPr algn="ctr"/>
                      <a:r>
                        <a:rPr lang="en-US" sz="1400" dirty="0" smtClean="0"/>
                        <a:t>11.0</a:t>
                      </a:r>
                      <a:endParaRPr lang="en-US" sz="1400" dirty="0"/>
                    </a:p>
                  </a:txBody>
                  <a:tcPr>
                    <a:solidFill>
                      <a:srgbClr val="FFCCCC"/>
                    </a:solidFill>
                  </a:tcPr>
                </a:tc>
                <a:tc>
                  <a:txBody>
                    <a:bodyPr/>
                    <a:lstStyle/>
                    <a:p>
                      <a:pPr algn="ctr"/>
                      <a:endParaRPr lang="en-US" sz="1400" dirty="0" smtClean="0"/>
                    </a:p>
                    <a:p>
                      <a:pPr algn="ctr"/>
                      <a:r>
                        <a:rPr lang="en-US" sz="1400" dirty="0" smtClean="0"/>
                        <a:t>75</a:t>
                      </a:r>
                      <a:endParaRPr lang="en-US" sz="1400" dirty="0"/>
                    </a:p>
                  </a:txBody>
                  <a:tcPr>
                    <a:solidFill>
                      <a:srgbClr val="FFCCCC"/>
                    </a:solidFill>
                  </a:tcPr>
                </a:tc>
                <a:tc>
                  <a:txBody>
                    <a:bodyPr/>
                    <a:lstStyle/>
                    <a:p>
                      <a:pPr algn="ctr"/>
                      <a:endParaRPr lang="en-US" sz="1400" dirty="0" smtClean="0"/>
                    </a:p>
                    <a:p>
                      <a:pPr algn="ctr"/>
                      <a:r>
                        <a:rPr lang="en-US" sz="1400" baseline="30000" dirty="0" smtClean="0"/>
                        <a:t>1</a:t>
                      </a:r>
                      <a:r>
                        <a:rPr lang="en-US" sz="1400" dirty="0" smtClean="0"/>
                        <a:t>H</a:t>
                      </a:r>
                    </a:p>
                    <a:p>
                      <a:pPr algn="ctr"/>
                      <a:r>
                        <a:rPr lang="en-US" sz="1400" dirty="0" smtClean="0"/>
                        <a:t>(150 cm)</a:t>
                      </a:r>
                    </a:p>
                  </a:txBody>
                  <a:tcPr>
                    <a:solidFill>
                      <a:srgbClr val="FFCCCC"/>
                    </a:solidFill>
                  </a:tcPr>
                </a:tc>
                <a:tc>
                  <a:txBody>
                    <a:bodyPr/>
                    <a:lstStyle/>
                    <a:p>
                      <a:pPr algn="ctr"/>
                      <a:endParaRPr lang="en-US" sz="14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35.6</a:t>
                      </a:r>
                    </a:p>
                  </a:txBody>
                  <a:tcPr>
                    <a:solidFill>
                      <a:srgbClr val="CCECFF"/>
                    </a:solidFill>
                  </a:tcPr>
                </a:tc>
                <a:tc>
                  <a:txBody>
                    <a:bodyPr/>
                    <a:lstStyle/>
                    <a:p>
                      <a:pPr algn="ctr"/>
                      <a:endParaRPr lang="en-US" sz="1400" dirty="0" smtClean="0"/>
                    </a:p>
                    <a:p>
                      <a:pPr algn="ctr"/>
                      <a:r>
                        <a:rPr lang="en-US" sz="1400" dirty="0" smtClean="0"/>
                        <a:t>10±10</a:t>
                      </a:r>
                    </a:p>
                  </a:txBody>
                  <a:tcPr>
                    <a:solidFill>
                      <a:srgbClr val="FFCCCC"/>
                    </a:solidFill>
                  </a:tcPr>
                </a:tc>
                <a:tc>
                  <a:txBody>
                    <a:bodyPr/>
                    <a:lstStyle/>
                    <a:p>
                      <a:pPr algn="ctr"/>
                      <a:endParaRPr lang="en-US" sz="1400" dirty="0" smtClean="0"/>
                    </a:p>
                    <a:p>
                      <a:pPr algn="ctr"/>
                      <a:r>
                        <a:rPr lang="en-US" sz="1400" dirty="0" smtClean="0">
                          <a:sym typeface="Wingdings"/>
                        </a:rPr>
                        <a:t>0.5±0.5</a:t>
                      </a:r>
                      <a:endParaRPr lang="en-US" sz="1400" dirty="0"/>
                    </a:p>
                  </a:txBody>
                  <a:tcPr>
                    <a:solidFill>
                      <a:srgbClr val="FFCCCC"/>
                    </a:solidFill>
                  </a:tcPr>
                </a:tc>
                <a:tc>
                  <a:txBody>
                    <a:bodyPr/>
                    <a:lstStyle/>
                    <a:p>
                      <a:pPr algn="ctr"/>
                      <a:endParaRPr lang="en-US" sz="1400" dirty="0" smtClean="0"/>
                    </a:p>
                    <a:p>
                      <a:pPr algn="ctr"/>
                      <a:r>
                        <a:rPr lang="en-US" sz="1400" dirty="0" smtClean="0">
                          <a:sym typeface="Wingdings"/>
                        </a:rPr>
                        <a:t>0.05±0.05</a:t>
                      </a:r>
                      <a:endParaRPr lang="en-US" sz="1400" dirty="0"/>
                    </a:p>
                  </a:txBody>
                  <a:tcPr>
                    <a:solidFill>
                      <a:srgbClr val="FFCCCC"/>
                    </a:solidFill>
                  </a:tcPr>
                </a:tc>
                <a:tc>
                  <a:txBody>
                    <a:bodyPr/>
                    <a:lstStyle/>
                    <a:p>
                      <a:pPr algn="ctr"/>
                      <a:endParaRPr lang="en-US" sz="1400" dirty="0" smtClean="0"/>
                    </a:p>
                    <a:p>
                      <a:pPr algn="ctr"/>
                      <a:r>
                        <a:rPr lang="en-US" sz="1400" dirty="0" smtClean="0">
                          <a:sym typeface="Wingdings"/>
                        </a:rPr>
                        <a:t>10</a:t>
                      </a:r>
                      <a:r>
                        <a:rPr lang="en-US" sz="1400" baseline="30000" dirty="0" smtClean="0">
                          <a:sym typeface="Wingdings"/>
                        </a:rPr>
                        <a:t>-4</a:t>
                      </a:r>
                      <a:endParaRPr lang="en-US" sz="1400" baseline="30000" dirty="0"/>
                    </a:p>
                  </a:txBody>
                  <a:tcPr>
                    <a:solidFill>
                      <a:srgbClr val="FFCCCC"/>
                    </a:solidFill>
                  </a:tcPr>
                </a:tc>
              </a:tr>
            </a:tbl>
          </a:graphicData>
        </a:graphic>
      </p:graphicFrame>
      <p:cxnSp>
        <p:nvCxnSpPr>
          <p:cNvPr id="16" name="Straight Connector 15"/>
          <p:cNvCxnSpPr/>
          <p:nvPr/>
        </p:nvCxnSpPr>
        <p:spPr bwMode="auto">
          <a:xfrm>
            <a:off x="258744" y="5791200"/>
            <a:ext cx="10048" cy="576590"/>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2" name="Title 1"/>
          <p:cNvSpPr>
            <a:spLocks noGrp="1"/>
          </p:cNvSpPr>
          <p:nvPr>
            <p:ph type="title"/>
          </p:nvPr>
        </p:nvSpPr>
        <p:spPr>
          <a:xfrm>
            <a:off x="0" y="0"/>
            <a:ext cx="8755641" cy="808806"/>
          </a:xfrm>
        </p:spPr>
        <p:txBody>
          <a:bodyPr/>
          <a:lstStyle/>
          <a:p>
            <a:r>
              <a:rPr lang="en-US" dirty="0" smtClean="0"/>
              <a:t>Parity Violation Experiments at CEBAF</a:t>
            </a:r>
            <a:endParaRPr lang="en-US" dirty="0"/>
          </a:p>
        </p:txBody>
      </p:sp>
      <p:sp>
        <p:nvSpPr>
          <p:cNvPr id="5" name="Rounded Rectangular Callout 4"/>
          <p:cNvSpPr/>
          <p:nvPr/>
        </p:nvSpPr>
        <p:spPr bwMode="auto">
          <a:xfrm>
            <a:off x="2150355" y="6385984"/>
            <a:ext cx="5905625" cy="472016"/>
          </a:xfrm>
          <a:prstGeom prst="wedgeRoundRectCallout">
            <a:avLst>
              <a:gd name="adj1" fmla="val -14303"/>
              <a:gd name="adj2" fmla="val -106339"/>
              <a:gd name="adj3" fmla="val 16667"/>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eaLnBrk="1" fontAlgn="auto" hangingPunct="1">
              <a:spcBef>
                <a:spcPts val="0"/>
              </a:spcBef>
              <a:spcAft>
                <a:spcPts val="0"/>
              </a:spcAft>
            </a:pPr>
            <a:r>
              <a:rPr lang="en-US" sz="2000" dirty="0" smtClean="0">
                <a:solidFill>
                  <a:srgbClr val="000000"/>
                </a:solidFill>
                <a:latin typeface="Arial"/>
              </a:rPr>
              <a:t>PV experiments motivate polarized e-source R&amp;D</a:t>
            </a:r>
            <a:endParaRPr lang="en-US" sz="2000" dirty="0">
              <a:solidFill>
                <a:srgbClr val="000000"/>
              </a:solidFill>
              <a:latin typeface="Arial"/>
            </a:endParaRPr>
          </a:p>
        </p:txBody>
      </p:sp>
      <p:sp>
        <p:nvSpPr>
          <p:cNvPr id="6" name="Slide Number Placeholder 5"/>
          <p:cNvSpPr>
            <a:spLocks noGrp="1"/>
          </p:cNvSpPr>
          <p:nvPr>
            <p:ph type="sldNum" sz="quarter" idx="4"/>
          </p:nvPr>
        </p:nvSpPr>
        <p:spPr/>
        <p:txBody>
          <a:bodyPr/>
          <a:lstStyle/>
          <a:p>
            <a:pPr algn="ctr"/>
            <a:r>
              <a:rPr lang="en-US" smtClean="0">
                <a:solidFill>
                  <a:srgbClr val="000000">
                    <a:tint val="75000"/>
                  </a:srgbClr>
                </a:solidFill>
              </a:rPr>
              <a:t>Slide </a:t>
            </a:r>
            <a:fld id="{2170E7E5-D759-E44D-99F5-2114FE40D280}" type="slidenum">
              <a:rPr lang="en-US" smtClean="0">
                <a:solidFill>
                  <a:srgbClr val="000000">
                    <a:tint val="75000"/>
                  </a:srgbClr>
                </a:solidFill>
              </a:rPr>
              <a:pPr algn="ctr"/>
              <a:t>19</a:t>
            </a:fld>
            <a:endParaRPr lang="en-US" dirty="0">
              <a:solidFill>
                <a:srgbClr val="000000">
                  <a:tint val="75000"/>
                </a:srgbClr>
              </a:solidFill>
            </a:endParaRPr>
          </a:p>
        </p:txBody>
      </p:sp>
      <p:sp>
        <p:nvSpPr>
          <p:cNvPr id="3" name="TextBox 2"/>
          <p:cNvSpPr txBox="1"/>
          <p:nvPr/>
        </p:nvSpPr>
        <p:spPr>
          <a:xfrm>
            <a:off x="9127" y="3276600"/>
            <a:ext cx="1217577" cy="523220"/>
          </a:xfrm>
          <a:prstGeom prst="rect">
            <a:avLst/>
          </a:prstGeom>
          <a:solidFill>
            <a:schemeClr val="accent5">
              <a:lumMod val="90000"/>
            </a:schemeClr>
          </a:solidFill>
          <a:ln w="15875">
            <a:solidFill>
              <a:srgbClr val="FF0000"/>
            </a:solidFill>
          </a:ln>
        </p:spPr>
        <p:txBody>
          <a:bodyPr wrap="none" rtlCol="0">
            <a:spAutoFit/>
          </a:bodyPr>
          <a:lstStyle/>
          <a:p>
            <a:r>
              <a:rPr lang="en-US" b="1" dirty="0" smtClean="0"/>
              <a:t>Today</a:t>
            </a:r>
            <a:endParaRPr lang="en-US" b="1" dirty="0"/>
          </a:p>
        </p:txBody>
      </p:sp>
      <p:cxnSp>
        <p:nvCxnSpPr>
          <p:cNvPr id="10" name="Straight Arrow Connector 9"/>
          <p:cNvCxnSpPr/>
          <p:nvPr/>
        </p:nvCxnSpPr>
        <p:spPr bwMode="auto">
          <a:xfrm>
            <a:off x="238648" y="5791200"/>
            <a:ext cx="228600" cy="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a:off x="264608" y="4953000"/>
            <a:ext cx="228600" cy="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13" name="Straight Connector 12"/>
          <p:cNvCxnSpPr/>
          <p:nvPr/>
        </p:nvCxnSpPr>
        <p:spPr bwMode="auto">
          <a:xfrm>
            <a:off x="248696" y="3799820"/>
            <a:ext cx="0" cy="1153180"/>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15" name="TextBox 14"/>
          <p:cNvSpPr txBox="1"/>
          <p:nvPr/>
        </p:nvSpPr>
        <p:spPr>
          <a:xfrm>
            <a:off x="98610" y="5943600"/>
            <a:ext cx="1425390" cy="523220"/>
          </a:xfrm>
          <a:prstGeom prst="rect">
            <a:avLst/>
          </a:prstGeom>
          <a:solidFill>
            <a:srgbClr val="FF00FF"/>
          </a:solidFill>
          <a:ln w="15875">
            <a:solidFill>
              <a:srgbClr val="FF0000"/>
            </a:solidFill>
          </a:ln>
        </p:spPr>
        <p:txBody>
          <a:bodyPr wrap="none" rtlCol="0">
            <a:spAutoFit/>
          </a:bodyPr>
          <a:lstStyle/>
          <a:p>
            <a:r>
              <a:rPr lang="en-US" dirty="0" smtClean="0">
                <a:solidFill>
                  <a:schemeClr val="tx1"/>
                </a:solidFill>
              </a:rPr>
              <a:t>Coming</a:t>
            </a:r>
            <a:endParaRPr lang="en-US" dirty="0">
              <a:solidFill>
                <a:schemeClr val="tx1"/>
              </a:solidFill>
            </a:endParaRPr>
          </a:p>
        </p:txBody>
      </p:sp>
      <p:cxnSp>
        <p:nvCxnSpPr>
          <p:cNvPr id="18" name="Straight Arrow Connector 17"/>
          <p:cNvCxnSpPr/>
          <p:nvPr/>
        </p:nvCxnSpPr>
        <p:spPr bwMode="auto">
          <a:xfrm>
            <a:off x="228600" y="4114800"/>
            <a:ext cx="228600" cy="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xmlns="" val="27684262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0"/>
            <a:ext cx="9144000" cy="736600"/>
          </a:xfrm>
        </p:spPr>
        <p:txBody>
          <a:bodyPr/>
          <a:lstStyle/>
          <a:p>
            <a:r>
              <a:rPr lang="en-US" dirty="0"/>
              <a:t>CEBAF</a:t>
            </a:r>
            <a:r>
              <a:rPr lang="en-US" dirty="0" smtClean="0"/>
              <a:t>@ 6 GeV Has Been an </a:t>
            </a:r>
            <a:br>
              <a:rPr lang="en-US" dirty="0" smtClean="0"/>
            </a:br>
            <a:r>
              <a:rPr lang="en-US" dirty="0" smtClean="0"/>
              <a:t>Unqualified Success.  </a:t>
            </a:r>
            <a:r>
              <a:rPr lang="en-US" sz="3600" i="1" dirty="0" smtClean="0"/>
              <a:t>Why?</a:t>
            </a:r>
            <a:endParaRPr lang="en-US" sz="3600" i="1"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xmlns="" val="253220244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228600" y="76200"/>
            <a:ext cx="8686800" cy="533400"/>
          </a:xfrm>
        </p:spPr>
        <p:txBody>
          <a:bodyPr/>
          <a:lstStyle/>
          <a:p>
            <a:r>
              <a:rPr lang="en-US" sz="2800" dirty="0">
                <a:solidFill>
                  <a:srgbClr val="FF0000"/>
                </a:solidFill>
                <a:latin typeface="+mn-lt"/>
              </a:rPr>
              <a:t>Charged Pion Electromagnetic Form Factor</a:t>
            </a:r>
          </a:p>
        </p:txBody>
      </p:sp>
      <p:sp>
        <p:nvSpPr>
          <p:cNvPr id="225283" name="Rectangle 3"/>
          <p:cNvSpPr>
            <a:spLocks noChangeArrowheads="1"/>
          </p:cNvSpPr>
          <p:nvPr/>
        </p:nvSpPr>
        <p:spPr bwMode="auto">
          <a:xfrm>
            <a:off x="76200" y="914400"/>
            <a:ext cx="8915400" cy="701675"/>
          </a:xfrm>
          <a:prstGeom prst="rect">
            <a:avLst/>
          </a:prstGeom>
          <a:noFill/>
          <a:ln w="9525">
            <a:noFill/>
            <a:miter lim="800000"/>
            <a:headEnd/>
            <a:tailEnd/>
          </a:ln>
          <a:effectLst/>
        </p:spPr>
        <p:txBody>
          <a:bodyPr lIns="91429" tIns="45714" rIns="91429" bIns="45714">
            <a:spAutoFit/>
          </a:bodyPr>
          <a:lstStyle/>
          <a:p>
            <a:pPr algn="l"/>
            <a:r>
              <a:rPr lang="en-US" sz="2000" b="1" dirty="0">
                <a:solidFill>
                  <a:srgbClr val="3333CC"/>
                </a:solidFill>
                <a:latin typeface="Arial"/>
              </a:rPr>
              <a:t>Where does the dynamics of the q-q interaction make a transition from</a:t>
            </a:r>
          </a:p>
          <a:p>
            <a:pPr algn="l"/>
            <a:r>
              <a:rPr lang="en-US" sz="2000" b="1" dirty="0">
                <a:solidFill>
                  <a:srgbClr val="3333CC"/>
                </a:solidFill>
                <a:latin typeface="Arial"/>
              </a:rPr>
              <a:t>    the strong (confinement) to the </a:t>
            </a:r>
            <a:r>
              <a:rPr lang="en-US" sz="2000" b="1" dirty="0" err="1">
                <a:solidFill>
                  <a:srgbClr val="3333CC"/>
                </a:solidFill>
                <a:latin typeface="Arial"/>
              </a:rPr>
              <a:t>perturbative</a:t>
            </a:r>
            <a:r>
              <a:rPr lang="en-US" sz="2000" b="1" dirty="0">
                <a:solidFill>
                  <a:srgbClr val="3333CC"/>
                </a:solidFill>
                <a:latin typeface="Arial"/>
              </a:rPr>
              <a:t> (QED-like) QCD regime?</a:t>
            </a:r>
          </a:p>
        </p:txBody>
      </p:sp>
      <p:graphicFrame>
        <p:nvGraphicFramePr>
          <p:cNvPr id="15" name="Object 14"/>
          <p:cNvGraphicFramePr>
            <a:graphicFrameLocks noChangeAspect="1"/>
          </p:cNvGraphicFramePr>
          <p:nvPr/>
        </p:nvGraphicFramePr>
        <p:xfrm>
          <a:off x="4343400" y="2243137"/>
          <a:ext cx="4649787" cy="4005263"/>
        </p:xfrm>
        <a:graphic>
          <a:graphicData uri="http://schemas.openxmlformats.org/presentationml/2006/ole">
            <p:oleObj spid="_x0000_s790565" name="Artwork" r:id="rId4" imgW="4649143" imgH="4004571" progId="">
              <p:embed/>
            </p:oleObj>
          </a:graphicData>
        </a:graphic>
      </p:graphicFrame>
      <p:sp>
        <p:nvSpPr>
          <p:cNvPr id="11" name="Text Box 5"/>
          <p:cNvSpPr txBox="1">
            <a:spLocks noChangeArrowheads="1"/>
          </p:cNvSpPr>
          <p:nvPr/>
        </p:nvSpPr>
        <p:spPr bwMode="auto">
          <a:xfrm>
            <a:off x="5827374" y="6150126"/>
            <a:ext cx="2630826" cy="707874"/>
          </a:xfrm>
          <a:prstGeom prst="rect">
            <a:avLst/>
          </a:prstGeom>
          <a:noFill/>
          <a:ln w="9525">
            <a:noFill/>
            <a:miter lim="800000"/>
            <a:headEnd/>
            <a:tailEnd/>
          </a:ln>
          <a:effectLst/>
        </p:spPr>
        <p:txBody>
          <a:bodyPr wrap="none" lIns="91429" tIns="45714" rIns="91429" bIns="45714">
            <a:spAutoFit/>
          </a:bodyPr>
          <a:lstStyle/>
          <a:p>
            <a:pPr algn="l"/>
            <a:r>
              <a:rPr lang="en-US" sz="2000" b="1" dirty="0" smtClean="0">
                <a:solidFill>
                  <a:srgbClr val="FF0000"/>
                </a:solidFill>
              </a:rPr>
              <a:t>Initial </a:t>
            </a:r>
            <a:r>
              <a:rPr lang="en-US" sz="2000" b="1" dirty="0" err="1" smtClean="0">
                <a:solidFill>
                  <a:srgbClr val="FF0000"/>
                </a:solidFill>
              </a:rPr>
              <a:t>F</a:t>
            </a:r>
            <a:r>
              <a:rPr lang="en-US" sz="2000" b="1" baseline="-25000" dirty="0" err="1" smtClean="0">
                <a:solidFill>
                  <a:srgbClr val="FF0000"/>
                </a:solidFill>
                <a:latin typeface="Symbol" pitchFamily="18" charset="2"/>
              </a:rPr>
              <a:t>p</a:t>
            </a:r>
            <a:r>
              <a:rPr lang="en-US" sz="2000" b="1" dirty="0" smtClean="0">
                <a:solidFill>
                  <a:srgbClr val="FF0000"/>
                </a:solidFill>
              </a:rPr>
              <a:t>(Q</a:t>
            </a:r>
            <a:r>
              <a:rPr lang="en-US" sz="2000" b="1" baseline="30000" dirty="0" smtClean="0">
                <a:solidFill>
                  <a:srgbClr val="FF0000"/>
                </a:solidFill>
              </a:rPr>
              <a:t>2</a:t>
            </a:r>
            <a:r>
              <a:rPr lang="en-US" sz="2000" b="1" dirty="0">
                <a:solidFill>
                  <a:srgbClr val="FF0000"/>
                </a:solidFill>
              </a:rPr>
              <a:t>) </a:t>
            </a:r>
            <a:r>
              <a:rPr lang="en-US" sz="2000" b="1" dirty="0" smtClean="0">
                <a:solidFill>
                  <a:srgbClr val="FF0000"/>
                </a:solidFill>
              </a:rPr>
              <a:t> from </a:t>
            </a:r>
          </a:p>
          <a:p>
            <a:pPr algn="l"/>
            <a:r>
              <a:rPr lang="en-US" sz="2000" b="1" dirty="0" err="1" smtClean="0">
                <a:solidFill>
                  <a:srgbClr val="FF0000"/>
                </a:solidFill>
                <a:latin typeface="Symbol" pitchFamily="18" charset="2"/>
              </a:rPr>
              <a:t>p</a:t>
            </a:r>
            <a:r>
              <a:rPr lang="en-US" sz="2000" b="1" dirty="0" err="1" smtClean="0">
                <a:solidFill>
                  <a:srgbClr val="FF0000"/>
                </a:solidFill>
              </a:rPr>
              <a:t>e</a:t>
            </a:r>
            <a:r>
              <a:rPr lang="en-US" sz="2000" b="1" dirty="0" smtClean="0">
                <a:solidFill>
                  <a:srgbClr val="FF0000"/>
                </a:solidFill>
              </a:rPr>
              <a:t> elastic scattering</a:t>
            </a:r>
            <a:endParaRPr lang="en-US" sz="2000" b="1" dirty="0">
              <a:solidFill>
                <a:srgbClr val="FF0000"/>
              </a:solidFill>
            </a:endParaRPr>
          </a:p>
        </p:txBody>
      </p:sp>
      <p:cxnSp>
        <p:nvCxnSpPr>
          <p:cNvPr id="3" name="Straight Arrow Connector 2"/>
          <p:cNvCxnSpPr/>
          <p:nvPr/>
        </p:nvCxnSpPr>
        <p:spPr bwMode="auto">
          <a:xfrm>
            <a:off x="3048000" y="5029200"/>
            <a:ext cx="1981200" cy="76200"/>
          </a:xfrm>
          <a:prstGeom prst="straightConnector1">
            <a:avLst/>
          </a:prstGeom>
          <a:noFill/>
          <a:ln w="28575" cap="flat" cmpd="sng" algn="ctr">
            <a:solidFill>
              <a:schemeClr val="accent6">
                <a:lumMod val="40000"/>
                <a:lumOff val="60000"/>
              </a:schemeClr>
            </a:solidFill>
            <a:prstDash val="solid"/>
            <a:round/>
            <a:headEnd type="none" w="med" len="med"/>
            <a:tailEnd type="arrow"/>
          </a:ln>
          <a:effectLst/>
        </p:spPr>
      </p:cxnSp>
      <p:sp>
        <p:nvSpPr>
          <p:cNvPr id="4" name="TextBox 3"/>
          <p:cNvSpPr txBox="1"/>
          <p:nvPr/>
        </p:nvSpPr>
        <p:spPr>
          <a:xfrm>
            <a:off x="228600" y="4267200"/>
            <a:ext cx="3623108" cy="1384995"/>
          </a:xfrm>
          <a:prstGeom prst="rect">
            <a:avLst/>
          </a:prstGeom>
          <a:noFill/>
        </p:spPr>
        <p:txBody>
          <a:bodyPr wrap="none" rtlCol="0">
            <a:spAutoFit/>
          </a:bodyPr>
          <a:lstStyle/>
          <a:p>
            <a:pPr algn="l"/>
            <a:r>
              <a:rPr lang="en-US" dirty="0" smtClean="0">
                <a:solidFill>
                  <a:schemeClr val="accent6">
                    <a:lumMod val="60000"/>
                    <a:lumOff val="40000"/>
                  </a:schemeClr>
                </a:solidFill>
              </a:rPr>
              <a:t>Pre-JLab data from</a:t>
            </a:r>
          </a:p>
          <a:p>
            <a:pPr algn="l"/>
            <a:r>
              <a:rPr lang="en-US" dirty="0" smtClean="0">
                <a:solidFill>
                  <a:schemeClr val="accent6">
                    <a:lumMod val="60000"/>
                    <a:lumOff val="40000"/>
                  </a:schemeClr>
                </a:solidFill>
              </a:rPr>
              <a:t>pion scattering </a:t>
            </a:r>
          </a:p>
          <a:p>
            <a:pPr algn="l"/>
            <a:r>
              <a:rPr lang="en-US" dirty="0" smtClean="0">
                <a:solidFill>
                  <a:schemeClr val="accent6">
                    <a:lumMod val="60000"/>
                    <a:lumOff val="40000"/>
                  </a:schemeClr>
                </a:solidFill>
              </a:rPr>
              <a:t>from atomic electrons</a:t>
            </a:r>
            <a:endParaRPr lang="en-US" dirty="0">
              <a:solidFill>
                <a:schemeClr val="accent6">
                  <a:lumMod val="60000"/>
                  <a:lumOff val="40000"/>
                </a:schemeClr>
              </a:solidFill>
            </a:endParaRPr>
          </a:p>
        </p:txBody>
      </p:sp>
    </p:spTree>
    <p:extLst>
      <p:ext uri="{BB962C8B-B14F-4D97-AF65-F5344CB8AC3E}">
        <p14:creationId xmlns:p14="http://schemas.microsoft.com/office/powerpoint/2010/main" xmlns="" val="21386295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p:cNvGraphicFramePr>
            <a:graphicFrameLocks noChangeAspect="1"/>
          </p:cNvGraphicFramePr>
          <p:nvPr/>
        </p:nvGraphicFramePr>
        <p:xfrm>
          <a:off x="4341813" y="2238375"/>
          <a:ext cx="4649787" cy="4005263"/>
        </p:xfrm>
        <a:graphic>
          <a:graphicData uri="http://schemas.openxmlformats.org/presentationml/2006/ole">
            <p:oleObj spid="_x0000_s791589" name="Artwork" r:id="rId4" imgW="4649143" imgH="4004571" progId="">
              <p:embed/>
            </p:oleObj>
          </a:graphicData>
        </a:graphic>
      </p:graphicFrame>
      <p:sp>
        <p:nvSpPr>
          <p:cNvPr id="225282" name="Rectangle 2"/>
          <p:cNvSpPr>
            <a:spLocks noGrp="1" noChangeArrowheads="1"/>
          </p:cNvSpPr>
          <p:nvPr>
            <p:ph type="title"/>
          </p:nvPr>
        </p:nvSpPr>
        <p:spPr>
          <a:xfrm>
            <a:off x="228600" y="76200"/>
            <a:ext cx="8686800" cy="533400"/>
          </a:xfrm>
        </p:spPr>
        <p:txBody>
          <a:bodyPr/>
          <a:lstStyle/>
          <a:p>
            <a:r>
              <a:rPr lang="en-US" sz="2800" dirty="0">
                <a:solidFill>
                  <a:srgbClr val="FF0000"/>
                </a:solidFill>
                <a:latin typeface="+mn-lt"/>
              </a:rPr>
              <a:t>Charged Pion Electromagnetic Form Factor</a:t>
            </a:r>
          </a:p>
        </p:txBody>
      </p:sp>
      <p:sp>
        <p:nvSpPr>
          <p:cNvPr id="225283" name="Rectangle 3"/>
          <p:cNvSpPr>
            <a:spLocks noChangeArrowheads="1"/>
          </p:cNvSpPr>
          <p:nvPr/>
        </p:nvSpPr>
        <p:spPr bwMode="auto">
          <a:xfrm>
            <a:off x="76200" y="914400"/>
            <a:ext cx="8915400" cy="701675"/>
          </a:xfrm>
          <a:prstGeom prst="rect">
            <a:avLst/>
          </a:prstGeom>
          <a:noFill/>
          <a:ln w="9525">
            <a:noFill/>
            <a:miter lim="800000"/>
            <a:headEnd/>
            <a:tailEnd/>
          </a:ln>
          <a:effectLst/>
        </p:spPr>
        <p:txBody>
          <a:bodyPr lIns="91429" tIns="45714" rIns="91429" bIns="45714">
            <a:spAutoFit/>
          </a:bodyPr>
          <a:lstStyle/>
          <a:p>
            <a:pPr algn="l"/>
            <a:r>
              <a:rPr lang="en-US" sz="2000" b="1" dirty="0">
                <a:solidFill>
                  <a:srgbClr val="3333CC"/>
                </a:solidFill>
                <a:latin typeface="Arial"/>
              </a:rPr>
              <a:t>Where does the dynamics of the q-q interaction make a transition from</a:t>
            </a:r>
          </a:p>
          <a:p>
            <a:pPr algn="l"/>
            <a:r>
              <a:rPr lang="en-US" sz="2000" b="1" dirty="0">
                <a:solidFill>
                  <a:srgbClr val="3333CC"/>
                </a:solidFill>
                <a:latin typeface="Arial"/>
              </a:rPr>
              <a:t>    the strong (confinement) to the </a:t>
            </a:r>
            <a:r>
              <a:rPr lang="en-US" sz="2000" b="1" dirty="0" err="1">
                <a:solidFill>
                  <a:srgbClr val="3333CC"/>
                </a:solidFill>
                <a:latin typeface="Arial"/>
              </a:rPr>
              <a:t>perturbative</a:t>
            </a:r>
            <a:r>
              <a:rPr lang="en-US" sz="2000" b="1" dirty="0">
                <a:solidFill>
                  <a:srgbClr val="3333CC"/>
                </a:solidFill>
                <a:latin typeface="Arial"/>
              </a:rPr>
              <a:t> (QED-like) QCD regime?</a:t>
            </a:r>
          </a:p>
        </p:txBody>
      </p:sp>
      <p:sp>
        <p:nvSpPr>
          <p:cNvPr id="225285" name="Text Box 5"/>
          <p:cNvSpPr txBox="1">
            <a:spLocks noChangeArrowheads="1"/>
          </p:cNvSpPr>
          <p:nvPr/>
        </p:nvSpPr>
        <p:spPr bwMode="auto">
          <a:xfrm>
            <a:off x="381000" y="1905000"/>
            <a:ext cx="3023754" cy="400097"/>
          </a:xfrm>
          <a:prstGeom prst="rect">
            <a:avLst/>
          </a:prstGeom>
          <a:noFill/>
          <a:ln w="9525">
            <a:noFill/>
            <a:miter lim="800000"/>
            <a:headEnd/>
            <a:tailEnd/>
          </a:ln>
          <a:effectLst/>
        </p:spPr>
        <p:txBody>
          <a:bodyPr wrap="none" lIns="91429" tIns="45714" rIns="91429" bIns="45714">
            <a:spAutoFit/>
          </a:bodyPr>
          <a:lstStyle/>
          <a:p>
            <a:pPr algn="l"/>
            <a:r>
              <a:rPr lang="en-US" sz="2000" b="1" dirty="0">
                <a:solidFill>
                  <a:srgbClr val="FF0000"/>
                </a:solidFill>
              </a:rPr>
              <a:t>          To </a:t>
            </a:r>
            <a:r>
              <a:rPr lang="en-US" sz="2000" b="1" dirty="0" smtClean="0">
                <a:solidFill>
                  <a:srgbClr val="FF0000"/>
                </a:solidFill>
              </a:rPr>
              <a:t>extend </a:t>
            </a:r>
            <a:r>
              <a:rPr lang="en-US" sz="2000" b="1" dirty="0" err="1" smtClean="0">
                <a:solidFill>
                  <a:srgbClr val="FF0000"/>
                </a:solidFill>
              </a:rPr>
              <a:t>F</a:t>
            </a:r>
            <a:r>
              <a:rPr lang="en-US" sz="2000" b="1" baseline="-25000" dirty="0" err="1" smtClean="0">
                <a:solidFill>
                  <a:srgbClr val="FF0000"/>
                </a:solidFill>
                <a:latin typeface="Symbol" pitchFamily="18" charset="2"/>
              </a:rPr>
              <a:t>p</a:t>
            </a:r>
            <a:r>
              <a:rPr lang="en-US" sz="2000" b="1" dirty="0" smtClean="0">
                <a:solidFill>
                  <a:srgbClr val="FF0000"/>
                </a:solidFill>
              </a:rPr>
              <a:t>(Q</a:t>
            </a:r>
            <a:r>
              <a:rPr lang="en-US" sz="2000" b="1" baseline="30000" dirty="0" smtClean="0">
                <a:solidFill>
                  <a:srgbClr val="FF0000"/>
                </a:solidFill>
              </a:rPr>
              <a:t>2</a:t>
            </a:r>
            <a:r>
              <a:rPr lang="en-US" sz="2000" b="1" dirty="0">
                <a:solidFill>
                  <a:srgbClr val="FF0000"/>
                </a:solidFill>
              </a:rPr>
              <a:t>) :</a:t>
            </a:r>
          </a:p>
        </p:txBody>
      </p:sp>
      <p:sp>
        <p:nvSpPr>
          <p:cNvPr id="225286" name="Text Box 6"/>
          <p:cNvSpPr txBox="1">
            <a:spLocks noChangeArrowheads="1"/>
          </p:cNvSpPr>
          <p:nvPr/>
        </p:nvSpPr>
        <p:spPr bwMode="auto">
          <a:xfrm>
            <a:off x="152400" y="2514600"/>
            <a:ext cx="4114800" cy="3334234"/>
          </a:xfrm>
          <a:prstGeom prst="rect">
            <a:avLst/>
          </a:prstGeom>
          <a:noFill/>
          <a:ln w="28575">
            <a:solidFill>
              <a:srgbClr val="33CC33"/>
            </a:solidFill>
            <a:miter lim="800000"/>
            <a:headEnd/>
            <a:tailEnd/>
          </a:ln>
          <a:effectLst/>
        </p:spPr>
        <p:txBody>
          <a:bodyPr wrap="square" lIns="91429" tIns="45714" rIns="91429" bIns="45714">
            <a:spAutoFit/>
          </a:bodyPr>
          <a:lstStyle/>
          <a:p>
            <a:pPr algn="l">
              <a:buFontTx/>
              <a:buChar char="•"/>
            </a:pPr>
            <a:r>
              <a:rPr lang="en-US" sz="1600" b="1" dirty="0">
                <a:solidFill>
                  <a:srgbClr val="000000"/>
                </a:solidFill>
              </a:rPr>
              <a:t>  </a:t>
            </a:r>
            <a:r>
              <a:rPr lang="en-US" sz="1600" b="1" dirty="0">
                <a:solidFill>
                  <a:srgbClr val="000000"/>
                </a:solidFill>
                <a:latin typeface="Arial"/>
              </a:rPr>
              <a:t>At low Q</a:t>
            </a:r>
            <a:r>
              <a:rPr lang="en-US" sz="1600" b="1" baseline="30000" dirty="0">
                <a:solidFill>
                  <a:srgbClr val="000000"/>
                </a:solidFill>
                <a:latin typeface="Arial"/>
              </a:rPr>
              <a:t>2</a:t>
            </a:r>
            <a:r>
              <a:rPr lang="en-US" sz="1600" b="1" dirty="0">
                <a:solidFill>
                  <a:srgbClr val="000000"/>
                </a:solidFill>
                <a:latin typeface="Arial"/>
              </a:rPr>
              <a:t> (&lt; 0.3 (</a:t>
            </a:r>
            <a:r>
              <a:rPr lang="en-US" sz="1600" b="1" dirty="0" err="1">
                <a:solidFill>
                  <a:srgbClr val="000000"/>
                </a:solidFill>
                <a:latin typeface="Arial"/>
              </a:rPr>
              <a:t>GeV</a:t>
            </a:r>
            <a:r>
              <a:rPr lang="en-US" sz="1600" b="1" dirty="0">
                <a:solidFill>
                  <a:srgbClr val="000000"/>
                </a:solidFill>
                <a:latin typeface="Arial"/>
              </a:rPr>
              <a:t>/c)</a:t>
            </a:r>
            <a:r>
              <a:rPr lang="en-US" sz="1600" b="1" baseline="30000" dirty="0">
                <a:solidFill>
                  <a:srgbClr val="000000"/>
                </a:solidFill>
                <a:latin typeface="Arial"/>
              </a:rPr>
              <a:t>2</a:t>
            </a:r>
            <a:r>
              <a:rPr lang="en-US" sz="1600" b="1" dirty="0">
                <a:solidFill>
                  <a:srgbClr val="000000"/>
                </a:solidFill>
                <a:latin typeface="Arial"/>
              </a:rPr>
              <a:t>): use p + e</a:t>
            </a:r>
          </a:p>
          <a:p>
            <a:pPr algn="l"/>
            <a:r>
              <a:rPr lang="en-US" sz="1600" b="1" dirty="0">
                <a:solidFill>
                  <a:srgbClr val="000000"/>
                </a:solidFill>
                <a:latin typeface="Arial"/>
              </a:rPr>
              <a:t>   </a:t>
            </a:r>
            <a:r>
              <a:rPr lang="en-US" sz="1600" b="1" dirty="0" smtClean="0">
                <a:solidFill>
                  <a:srgbClr val="000000"/>
                </a:solidFill>
                <a:latin typeface="Arial"/>
              </a:rPr>
              <a:t>scattering        </a:t>
            </a:r>
            <a:r>
              <a:rPr lang="en-US" sz="1600" b="1" dirty="0">
                <a:solidFill>
                  <a:srgbClr val="000000"/>
                </a:solidFill>
                <a:latin typeface="Arial"/>
                <a:sym typeface="Wingdings" pitchFamily="2" charset="2"/>
              </a:rPr>
              <a:t> </a:t>
            </a:r>
            <a:r>
              <a:rPr lang="en-US" sz="1600" b="1" dirty="0" err="1">
                <a:solidFill>
                  <a:srgbClr val="000000"/>
                </a:solidFill>
                <a:latin typeface="Arial"/>
                <a:sym typeface="Wingdings" pitchFamily="2" charset="2"/>
              </a:rPr>
              <a:t>R</a:t>
            </a:r>
            <a:r>
              <a:rPr lang="en-US" sz="1600" b="1" baseline="-25000" dirty="0" err="1">
                <a:solidFill>
                  <a:srgbClr val="000000"/>
                </a:solidFill>
                <a:latin typeface="Arial"/>
                <a:sym typeface="Wingdings" pitchFamily="2" charset="2"/>
              </a:rPr>
              <a:t>rms</a:t>
            </a:r>
            <a:r>
              <a:rPr lang="en-US" sz="1600" b="1" dirty="0">
                <a:solidFill>
                  <a:srgbClr val="000000"/>
                </a:solidFill>
                <a:latin typeface="Arial"/>
                <a:sym typeface="Wingdings" pitchFamily="2" charset="2"/>
              </a:rPr>
              <a:t> = 0.66 fm</a:t>
            </a:r>
            <a:r>
              <a:rPr lang="en-US" sz="800" b="1" dirty="0">
                <a:solidFill>
                  <a:srgbClr val="000000"/>
                </a:solidFill>
                <a:latin typeface="Arial"/>
                <a:sym typeface="Wingdings" pitchFamily="2" charset="2"/>
              </a:rPr>
              <a:t> </a:t>
            </a:r>
          </a:p>
          <a:p>
            <a:pPr algn="l"/>
            <a:r>
              <a:rPr lang="en-US" sz="800" b="1" dirty="0">
                <a:solidFill>
                  <a:srgbClr val="000000"/>
                </a:solidFill>
                <a:latin typeface="Arial"/>
                <a:sym typeface="Wingdings" pitchFamily="2" charset="2"/>
              </a:rPr>
              <a:t> </a:t>
            </a:r>
            <a:endParaRPr lang="en-US" sz="1600" b="1" dirty="0">
              <a:solidFill>
                <a:srgbClr val="000000"/>
              </a:solidFill>
              <a:latin typeface="Arial"/>
              <a:sym typeface="Wingdings" pitchFamily="2" charset="2"/>
            </a:endParaRPr>
          </a:p>
          <a:p>
            <a:pPr marL="169863" indent="-169863" algn="l">
              <a:buFontTx/>
              <a:buChar char="•"/>
            </a:pPr>
            <a:r>
              <a:rPr lang="en-US" sz="1600" b="1" dirty="0">
                <a:solidFill>
                  <a:srgbClr val="000000"/>
                </a:solidFill>
                <a:latin typeface="Arial"/>
                <a:sym typeface="Wingdings" pitchFamily="2" charset="2"/>
              </a:rPr>
              <a:t> </a:t>
            </a:r>
            <a:r>
              <a:rPr lang="en-US" sz="1600" b="1" dirty="0" smtClean="0">
                <a:solidFill>
                  <a:srgbClr val="000000"/>
                </a:solidFill>
                <a:latin typeface="Arial"/>
                <a:sym typeface="Wingdings" pitchFamily="2" charset="2"/>
              </a:rPr>
              <a:t>At </a:t>
            </a:r>
            <a:r>
              <a:rPr lang="en-US" sz="1600" b="1" dirty="0">
                <a:solidFill>
                  <a:srgbClr val="000000"/>
                </a:solidFill>
                <a:latin typeface="Arial"/>
                <a:sym typeface="Wingdings" pitchFamily="2" charset="2"/>
              </a:rPr>
              <a:t>higher Q</a:t>
            </a:r>
            <a:r>
              <a:rPr lang="en-US" sz="1600" b="1" baseline="30000" dirty="0">
                <a:solidFill>
                  <a:srgbClr val="000000"/>
                </a:solidFill>
                <a:latin typeface="Arial"/>
                <a:sym typeface="Wingdings" pitchFamily="2" charset="2"/>
              </a:rPr>
              <a:t>2</a:t>
            </a:r>
            <a:r>
              <a:rPr lang="en-US" sz="1600" b="1" dirty="0">
                <a:solidFill>
                  <a:srgbClr val="000000"/>
                </a:solidFill>
                <a:latin typeface="Arial"/>
                <a:sym typeface="Wingdings" pitchFamily="2" charset="2"/>
              </a:rPr>
              <a:t>: use </a:t>
            </a:r>
            <a:r>
              <a:rPr lang="en-US" sz="1600" b="1" baseline="30000" dirty="0">
                <a:solidFill>
                  <a:srgbClr val="000000"/>
                </a:solidFill>
                <a:latin typeface="Arial"/>
                <a:sym typeface="Wingdings" pitchFamily="2" charset="2"/>
              </a:rPr>
              <a:t>1</a:t>
            </a:r>
            <a:r>
              <a:rPr lang="en-US" sz="1600" b="1" dirty="0">
                <a:solidFill>
                  <a:srgbClr val="000000"/>
                </a:solidFill>
                <a:latin typeface="Arial"/>
                <a:sym typeface="Wingdings" pitchFamily="2" charset="2"/>
              </a:rPr>
              <a:t>H(</a:t>
            </a:r>
            <a:r>
              <a:rPr lang="en-US" sz="1600" b="1" dirty="0" err="1">
                <a:solidFill>
                  <a:srgbClr val="000000"/>
                </a:solidFill>
                <a:latin typeface="Arial"/>
                <a:sym typeface="Wingdings" pitchFamily="2" charset="2"/>
              </a:rPr>
              <a:t>e,e’p</a:t>
            </a:r>
            <a:r>
              <a:rPr lang="en-US" sz="1600" b="1" baseline="30000" dirty="0">
                <a:solidFill>
                  <a:srgbClr val="000000"/>
                </a:solidFill>
                <a:latin typeface="Arial"/>
                <a:sym typeface="Wingdings" pitchFamily="2" charset="2"/>
              </a:rPr>
              <a:t>+</a:t>
            </a:r>
            <a:r>
              <a:rPr lang="en-US" sz="1600" b="1" dirty="0">
                <a:solidFill>
                  <a:srgbClr val="000000"/>
                </a:solidFill>
                <a:latin typeface="Arial"/>
                <a:sym typeface="Wingdings" pitchFamily="2" charset="2"/>
              </a:rPr>
              <a:t>)</a:t>
            </a:r>
            <a:r>
              <a:rPr lang="en-US" sz="1600" b="1" dirty="0" smtClean="0">
                <a:solidFill>
                  <a:srgbClr val="000000"/>
                </a:solidFill>
                <a:latin typeface="Arial"/>
                <a:sym typeface="Wingdings" pitchFamily="2" charset="2"/>
              </a:rPr>
              <a:t>n, </a:t>
            </a:r>
            <a:br>
              <a:rPr lang="en-US" sz="1600" b="1" dirty="0" smtClean="0">
                <a:solidFill>
                  <a:srgbClr val="000000"/>
                </a:solidFill>
                <a:latin typeface="Arial"/>
                <a:sym typeface="Wingdings" pitchFamily="2" charset="2"/>
              </a:rPr>
            </a:br>
            <a:r>
              <a:rPr lang="en-US" sz="1600" b="1" dirty="0" smtClean="0">
                <a:solidFill>
                  <a:srgbClr val="000000"/>
                </a:solidFill>
                <a:latin typeface="Arial"/>
                <a:sym typeface="Wingdings" pitchFamily="2" charset="2"/>
              </a:rPr>
              <a:t>measure </a:t>
            </a:r>
            <a:r>
              <a:rPr lang="en-US" sz="1600" b="1" dirty="0" smtClean="0">
                <a:solidFill>
                  <a:srgbClr val="000000"/>
                </a:solidFill>
                <a:latin typeface="Arial"/>
                <a:sym typeface="Symbol"/>
              </a:rPr>
              <a:t></a:t>
            </a:r>
            <a:r>
              <a:rPr lang="en-US" sz="1600" b="1" baseline="-25000" dirty="0" smtClean="0">
                <a:solidFill>
                  <a:srgbClr val="000000"/>
                </a:solidFill>
                <a:latin typeface="Arial"/>
                <a:sym typeface="Wingdings" pitchFamily="2" charset="2"/>
              </a:rPr>
              <a:t>L</a:t>
            </a:r>
          </a:p>
          <a:p>
            <a:pPr marL="169863" indent="-169863" algn="l">
              <a:buFontTx/>
              <a:buChar char="•"/>
            </a:pPr>
            <a:endParaRPr lang="en-US" sz="1600" b="1" baseline="-25000" dirty="0">
              <a:solidFill>
                <a:srgbClr val="000000"/>
              </a:solidFill>
              <a:latin typeface="Arial"/>
              <a:sym typeface="Wingdings" pitchFamily="2" charset="2"/>
            </a:endParaRPr>
          </a:p>
          <a:p>
            <a:pPr algn="l">
              <a:buFontTx/>
              <a:buChar char="•"/>
            </a:pPr>
            <a:endParaRPr lang="en-US" sz="1600" b="1" dirty="0">
              <a:solidFill>
                <a:srgbClr val="000000"/>
              </a:solidFill>
              <a:latin typeface="Arial"/>
              <a:sym typeface="Wingdings" pitchFamily="2" charset="2"/>
            </a:endParaRPr>
          </a:p>
          <a:p>
            <a:pPr algn="l"/>
            <a:endParaRPr lang="en-US" sz="1600" b="1" dirty="0">
              <a:solidFill>
                <a:srgbClr val="000000"/>
              </a:solidFill>
              <a:latin typeface="Arial"/>
              <a:sym typeface="Wingdings" pitchFamily="2" charset="2"/>
            </a:endParaRPr>
          </a:p>
          <a:p>
            <a:pPr algn="l"/>
            <a:endParaRPr lang="en-US" sz="1600" b="1" dirty="0">
              <a:solidFill>
                <a:srgbClr val="000000"/>
              </a:solidFill>
              <a:latin typeface="Arial"/>
              <a:sym typeface="Wingdings" pitchFamily="2" charset="2"/>
            </a:endParaRPr>
          </a:p>
          <a:p>
            <a:pPr algn="l"/>
            <a:endParaRPr lang="en-US" sz="1600" b="1" dirty="0">
              <a:solidFill>
                <a:srgbClr val="000000"/>
              </a:solidFill>
              <a:latin typeface="Arial"/>
              <a:sym typeface="Wingdings" pitchFamily="2" charset="2"/>
            </a:endParaRPr>
          </a:p>
          <a:p>
            <a:pPr algn="l"/>
            <a:endParaRPr lang="en-US" sz="1600" b="1" dirty="0">
              <a:solidFill>
                <a:srgbClr val="000000"/>
              </a:solidFill>
              <a:latin typeface="Arial"/>
              <a:sym typeface="Wingdings" pitchFamily="2" charset="2"/>
            </a:endParaRPr>
          </a:p>
          <a:p>
            <a:pPr marL="169863" indent="-169863" algn="l">
              <a:buFontTx/>
              <a:buChar char="•"/>
            </a:pPr>
            <a:r>
              <a:rPr lang="en-US" sz="1600" b="1" dirty="0">
                <a:solidFill>
                  <a:srgbClr val="000000"/>
                </a:solidFill>
                <a:latin typeface="Arial"/>
              </a:rPr>
              <a:t> </a:t>
            </a:r>
            <a:r>
              <a:rPr lang="en-US" sz="1600" b="1" dirty="0" smtClean="0">
                <a:solidFill>
                  <a:srgbClr val="000000"/>
                </a:solidFill>
                <a:latin typeface="Arial"/>
              </a:rPr>
              <a:t>“Extrapolate” </a:t>
            </a:r>
            <a:r>
              <a:rPr lang="en-US" sz="1600" b="1" dirty="0" smtClean="0">
                <a:solidFill>
                  <a:srgbClr val="000000"/>
                </a:solidFill>
                <a:sym typeface="Symbol"/>
              </a:rPr>
              <a:t></a:t>
            </a:r>
            <a:r>
              <a:rPr lang="en-US" sz="1600" b="1" baseline="-25000" dirty="0" smtClean="0">
                <a:solidFill>
                  <a:srgbClr val="000000"/>
                </a:solidFill>
                <a:sym typeface="Wingdings" pitchFamily="2" charset="2"/>
              </a:rPr>
              <a:t>L </a:t>
            </a:r>
            <a:r>
              <a:rPr lang="en-US" sz="1600" b="1" dirty="0" smtClean="0">
                <a:solidFill>
                  <a:srgbClr val="000000"/>
                </a:solidFill>
                <a:latin typeface="Arial"/>
                <a:sym typeface="Wingdings" pitchFamily="2" charset="2"/>
              </a:rPr>
              <a:t> </a:t>
            </a:r>
            <a:r>
              <a:rPr lang="en-US" sz="1600" b="1" dirty="0" smtClean="0">
                <a:solidFill>
                  <a:srgbClr val="000000"/>
                </a:solidFill>
                <a:latin typeface="Arial"/>
              </a:rPr>
              <a:t>to t = +m</a:t>
            </a:r>
            <a:r>
              <a:rPr lang="en-US" sz="1600" b="1" baseline="-25000" dirty="0" smtClean="0">
                <a:solidFill>
                  <a:srgbClr val="000000"/>
                </a:solidFill>
                <a:latin typeface="Arial"/>
                <a:sym typeface="Symbol"/>
              </a:rPr>
              <a:t></a:t>
            </a:r>
            <a:r>
              <a:rPr lang="en-US" sz="1600" b="1" baseline="30000" dirty="0" smtClean="0">
                <a:solidFill>
                  <a:srgbClr val="000000"/>
                </a:solidFill>
                <a:latin typeface="Arial"/>
              </a:rPr>
              <a:t>2</a:t>
            </a:r>
            <a:r>
              <a:rPr lang="en-US" sz="1600" b="1" dirty="0" smtClean="0">
                <a:solidFill>
                  <a:srgbClr val="000000"/>
                </a:solidFill>
                <a:latin typeface="Arial"/>
              </a:rPr>
              <a:t> using </a:t>
            </a:r>
            <a:r>
              <a:rPr lang="en-US" sz="1600" b="1" dirty="0">
                <a:solidFill>
                  <a:srgbClr val="000000"/>
                </a:solidFill>
                <a:latin typeface="Arial"/>
              </a:rPr>
              <a:t>a realistic pion </a:t>
            </a:r>
            <a:r>
              <a:rPr lang="en-US" sz="1600" b="1" dirty="0" smtClean="0">
                <a:solidFill>
                  <a:srgbClr val="000000"/>
                </a:solidFill>
                <a:latin typeface="Arial"/>
              </a:rPr>
              <a:t>electroproduction (</a:t>
            </a:r>
            <a:r>
              <a:rPr lang="en-US" sz="1600" b="1" dirty="0" err="1">
                <a:solidFill>
                  <a:srgbClr val="000000"/>
                </a:solidFill>
                <a:latin typeface="Arial"/>
              </a:rPr>
              <a:t>Regge</a:t>
            </a:r>
            <a:r>
              <a:rPr lang="en-US" sz="1600" b="1" dirty="0">
                <a:solidFill>
                  <a:srgbClr val="000000"/>
                </a:solidFill>
                <a:latin typeface="Arial"/>
              </a:rPr>
              <a:t>-type) model to </a:t>
            </a:r>
            <a:r>
              <a:rPr lang="en-US" sz="1600" b="1" dirty="0" smtClean="0">
                <a:solidFill>
                  <a:srgbClr val="000000"/>
                </a:solidFill>
                <a:latin typeface="Arial"/>
              </a:rPr>
              <a:t>extract F</a:t>
            </a:r>
            <a:r>
              <a:rPr lang="en-US" sz="1600" b="1" baseline="-25000" dirty="0" smtClean="0">
                <a:solidFill>
                  <a:srgbClr val="000000"/>
                </a:solidFill>
                <a:latin typeface="Arial"/>
                <a:sym typeface="Symbol"/>
              </a:rPr>
              <a:t></a:t>
            </a:r>
            <a:endParaRPr lang="en-US" sz="1600" b="1" baseline="30000" dirty="0">
              <a:solidFill>
                <a:srgbClr val="000000"/>
              </a:solidFill>
              <a:latin typeface="Arial"/>
              <a:sym typeface="Symbol" pitchFamily="18" charset="2"/>
            </a:endParaRPr>
          </a:p>
        </p:txBody>
      </p:sp>
      <p:pic>
        <p:nvPicPr>
          <p:cNvPr id="225287" name="Picture 7" descr="fpi"/>
          <p:cNvPicPr>
            <a:picLocks noChangeAspect="1" noChangeArrowheads="1"/>
          </p:cNvPicPr>
          <p:nvPr/>
        </p:nvPicPr>
        <p:blipFill>
          <a:blip r:embed="rId5" cstate="print"/>
          <a:srcRect/>
          <a:stretch>
            <a:fillRect/>
          </a:stretch>
        </p:blipFill>
        <p:spPr bwMode="auto">
          <a:xfrm>
            <a:off x="685800" y="3775075"/>
            <a:ext cx="1865313" cy="1177925"/>
          </a:xfrm>
          <a:prstGeom prst="rect">
            <a:avLst/>
          </a:prstGeom>
          <a:noFill/>
        </p:spPr>
      </p:pic>
      <p:sp>
        <p:nvSpPr>
          <p:cNvPr id="12" name="TextBox 11"/>
          <p:cNvSpPr txBox="1"/>
          <p:nvPr/>
        </p:nvSpPr>
        <p:spPr>
          <a:xfrm>
            <a:off x="2435276" y="4191000"/>
            <a:ext cx="1603324" cy="435825"/>
          </a:xfrm>
          <a:prstGeom prst="rect">
            <a:avLst/>
          </a:prstGeom>
          <a:noFill/>
        </p:spPr>
        <p:txBody>
          <a:bodyPr wrap="none" rtlCol="0">
            <a:spAutoFit/>
          </a:bodyPr>
          <a:lstStyle/>
          <a:p>
            <a:pPr algn="l"/>
            <a:r>
              <a:rPr lang="en-US" sz="2000" b="1" i="1" dirty="0" smtClean="0">
                <a:solidFill>
                  <a:srgbClr val="000000"/>
                </a:solidFill>
              </a:rPr>
              <a:t>t = (p</a:t>
            </a:r>
            <a:r>
              <a:rPr lang="en-US" sz="2000" b="1" i="1" baseline="-25000" dirty="0" smtClean="0">
                <a:solidFill>
                  <a:srgbClr val="000000"/>
                </a:solidFill>
                <a:sym typeface="Symbol"/>
              </a:rPr>
              <a:t></a:t>
            </a:r>
            <a:r>
              <a:rPr lang="en-US" sz="2000" b="1" i="1" dirty="0" smtClean="0">
                <a:solidFill>
                  <a:srgbClr val="000000"/>
                </a:solidFill>
              </a:rPr>
              <a:t>-q)</a:t>
            </a:r>
            <a:r>
              <a:rPr lang="en-US" sz="2000" b="1" i="1" baseline="30000" dirty="0" smtClean="0">
                <a:solidFill>
                  <a:srgbClr val="000000"/>
                </a:solidFill>
              </a:rPr>
              <a:t>2</a:t>
            </a:r>
            <a:r>
              <a:rPr lang="en-US" sz="2000" b="1" i="1" dirty="0" smtClean="0">
                <a:solidFill>
                  <a:srgbClr val="000000"/>
                </a:solidFill>
              </a:rPr>
              <a:t> &lt; 0</a:t>
            </a:r>
            <a:r>
              <a:rPr lang="en-US" sz="2000" b="1" i="1" baseline="30000" dirty="0" smtClean="0">
                <a:solidFill>
                  <a:srgbClr val="000000"/>
                </a:solidFill>
              </a:rPr>
              <a:t> </a:t>
            </a:r>
            <a:endParaRPr lang="en-US" sz="2000" b="1" i="1" baseline="30000" dirty="0">
              <a:solidFill>
                <a:srgbClr val="000000"/>
              </a:solidFill>
            </a:endParaRPr>
          </a:p>
        </p:txBody>
      </p:sp>
      <p:sp>
        <p:nvSpPr>
          <p:cNvPr id="11" name="Text Box 5"/>
          <p:cNvSpPr txBox="1">
            <a:spLocks noChangeArrowheads="1"/>
          </p:cNvSpPr>
          <p:nvPr/>
        </p:nvSpPr>
        <p:spPr bwMode="auto">
          <a:xfrm>
            <a:off x="5731631" y="6305503"/>
            <a:ext cx="2497969" cy="400097"/>
          </a:xfrm>
          <a:prstGeom prst="rect">
            <a:avLst/>
          </a:prstGeom>
          <a:noFill/>
          <a:ln w="9525">
            <a:noFill/>
            <a:miter lim="800000"/>
            <a:headEnd/>
            <a:tailEnd/>
          </a:ln>
          <a:effectLst/>
        </p:spPr>
        <p:txBody>
          <a:bodyPr wrap="none" lIns="91429" tIns="45714" rIns="91429" bIns="45714">
            <a:spAutoFit/>
          </a:bodyPr>
          <a:lstStyle/>
          <a:p>
            <a:pPr algn="l"/>
            <a:r>
              <a:rPr lang="en-US" sz="2000" b="1" dirty="0">
                <a:solidFill>
                  <a:srgbClr val="FF0000"/>
                </a:solidFill>
              </a:rPr>
              <a:t>         </a:t>
            </a:r>
            <a:r>
              <a:rPr lang="en-US" sz="2000" b="1" dirty="0" err="1" smtClean="0">
                <a:solidFill>
                  <a:srgbClr val="FF0000"/>
                </a:solidFill>
              </a:rPr>
              <a:t>F</a:t>
            </a:r>
            <a:r>
              <a:rPr lang="en-US" sz="2000" b="1" baseline="-25000" dirty="0" err="1" smtClean="0">
                <a:solidFill>
                  <a:srgbClr val="FF0000"/>
                </a:solidFill>
                <a:latin typeface="Symbol" pitchFamily="18" charset="2"/>
              </a:rPr>
              <a:t>p</a:t>
            </a:r>
            <a:r>
              <a:rPr lang="en-US" sz="2000" b="1" dirty="0" smtClean="0">
                <a:solidFill>
                  <a:srgbClr val="FF0000"/>
                </a:solidFill>
              </a:rPr>
              <a:t>(Q</a:t>
            </a:r>
            <a:r>
              <a:rPr lang="en-US" sz="2000" b="1" baseline="30000" dirty="0" smtClean="0">
                <a:solidFill>
                  <a:srgbClr val="FF0000"/>
                </a:solidFill>
              </a:rPr>
              <a:t>2</a:t>
            </a:r>
            <a:r>
              <a:rPr lang="en-US" sz="2000" b="1" dirty="0">
                <a:solidFill>
                  <a:srgbClr val="FF0000"/>
                </a:solidFill>
              </a:rPr>
              <a:t>) </a:t>
            </a:r>
            <a:r>
              <a:rPr lang="en-US" sz="2000" b="1" dirty="0" smtClean="0">
                <a:solidFill>
                  <a:srgbClr val="FF0000"/>
                </a:solidFill>
              </a:rPr>
              <a:t> Today</a:t>
            </a:r>
            <a:endParaRPr lang="en-US" sz="2000" b="1" dirty="0">
              <a:solidFill>
                <a:srgbClr val="FF0000"/>
              </a:solidFill>
            </a:endParaRPr>
          </a:p>
        </p:txBody>
      </p:sp>
    </p:spTree>
    <p:extLst>
      <p:ext uri="{BB962C8B-B14F-4D97-AF65-F5344CB8AC3E}">
        <p14:creationId xmlns:p14="http://schemas.microsoft.com/office/powerpoint/2010/main" xmlns="" val="30719380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228600" y="76200"/>
            <a:ext cx="8686800" cy="533400"/>
          </a:xfrm>
        </p:spPr>
        <p:txBody>
          <a:bodyPr/>
          <a:lstStyle/>
          <a:p>
            <a:r>
              <a:rPr lang="en-US" sz="2800" dirty="0">
                <a:solidFill>
                  <a:srgbClr val="FF0000"/>
                </a:solidFill>
                <a:latin typeface="+mn-lt"/>
              </a:rPr>
              <a:t>Charged </a:t>
            </a:r>
            <a:r>
              <a:rPr lang="en-US" sz="2800" dirty="0" smtClean="0">
                <a:solidFill>
                  <a:srgbClr val="FF0000"/>
                </a:solidFill>
                <a:latin typeface="+mn-lt"/>
              </a:rPr>
              <a:t>Pion </a:t>
            </a:r>
            <a:r>
              <a:rPr lang="en-US" sz="2800" dirty="0">
                <a:solidFill>
                  <a:srgbClr val="FF0000"/>
                </a:solidFill>
                <a:latin typeface="+mn-lt"/>
              </a:rPr>
              <a:t>Form </a:t>
            </a:r>
            <a:r>
              <a:rPr lang="en-US" sz="2800" dirty="0" smtClean="0">
                <a:solidFill>
                  <a:srgbClr val="FF0000"/>
                </a:solidFill>
                <a:latin typeface="+mn-lt"/>
              </a:rPr>
              <a:t>Factor – 12 </a:t>
            </a:r>
            <a:r>
              <a:rPr lang="en-US" sz="2800" dirty="0" err="1" smtClean="0">
                <a:solidFill>
                  <a:srgbClr val="FF0000"/>
                </a:solidFill>
                <a:latin typeface="+mn-lt"/>
              </a:rPr>
              <a:t>GeV</a:t>
            </a:r>
            <a:endParaRPr lang="en-US" sz="2800" dirty="0">
              <a:solidFill>
                <a:srgbClr val="FF0000"/>
              </a:solidFill>
              <a:latin typeface="+mn-lt"/>
            </a:endParaRPr>
          </a:p>
        </p:txBody>
      </p:sp>
      <p:sp>
        <p:nvSpPr>
          <p:cNvPr id="12" name="Text Box 11"/>
          <p:cNvSpPr txBox="1">
            <a:spLocks noChangeArrowheads="1"/>
          </p:cNvSpPr>
          <p:nvPr/>
        </p:nvSpPr>
        <p:spPr bwMode="auto">
          <a:xfrm>
            <a:off x="228600" y="2504035"/>
            <a:ext cx="3048000" cy="2144165"/>
          </a:xfrm>
          <a:prstGeom prst="rect">
            <a:avLst/>
          </a:prstGeom>
          <a:solidFill>
            <a:schemeClr val="bg1"/>
          </a:solidFill>
          <a:ln w="19050">
            <a:solidFill>
              <a:srgbClr val="00B050"/>
            </a:solidFill>
            <a:miter lim="800000"/>
            <a:headEnd/>
            <a:tailEnd/>
          </a:ln>
          <a:effectLst/>
        </p:spPr>
        <p:txBody>
          <a:bodyPr wrap="square" lIns="91429" tIns="45714" rIns="91429" bIns="45714">
            <a:spAutoFit/>
          </a:bodyPr>
          <a:lstStyle/>
          <a:p>
            <a:pPr marL="169863" indent="-169863" algn="l">
              <a:buFontTx/>
              <a:buChar char="•"/>
            </a:pPr>
            <a:r>
              <a:rPr lang="en-US" sz="1600" b="1" dirty="0" smtClean="0">
                <a:solidFill>
                  <a:srgbClr val="000000"/>
                </a:solidFill>
                <a:latin typeface="Arial"/>
              </a:rPr>
              <a:t>Measure F</a:t>
            </a:r>
            <a:r>
              <a:rPr lang="en-US" sz="1600" b="1" baseline="-25000" dirty="0" smtClean="0">
                <a:solidFill>
                  <a:srgbClr val="000000"/>
                </a:solidFill>
                <a:latin typeface="Arial"/>
                <a:sym typeface="Symbol"/>
              </a:rPr>
              <a:t></a:t>
            </a:r>
            <a:r>
              <a:rPr lang="en-US" sz="1600" b="1" dirty="0" smtClean="0">
                <a:solidFill>
                  <a:srgbClr val="000000"/>
                </a:solidFill>
                <a:latin typeface="Arial"/>
              </a:rPr>
              <a:t> up to 6 (GeV/c)</a:t>
            </a:r>
            <a:r>
              <a:rPr lang="en-US" sz="1600" b="1" baseline="30000" dirty="0" smtClean="0">
                <a:solidFill>
                  <a:srgbClr val="000000"/>
                </a:solidFill>
                <a:latin typeface="Arial"/>
              </a:rPr>
              <a:t>2</a:t>
            </a:r>
            <a:r>
              <a:rPr lang="en-US" sz="1600" b="1" dirty="0" smtClean="0">
                <a:solidFill>
                  <a:srgbClr val="000000"/>
                </a:solidFill>
                <a:latin typeface="Arial"/>
              </a:rPr>
              <a:t> to probe onset of </a:t>
            </a:r>
            <a:r>
              <a:rPr lang="en-US" sz="1600" b="1" dirty="0" err="1" smtClean="0">
                <a:solidFill>
                  <a:srgbClr val="000000"/>
                </a:solidFill>
                <a:latin typeface="Arial"/>
              </a:rPr>
              <a:t>pQCD</a:t>
            </a:r>
            <a:endParaRPr lang="en-US" sz="1600" b="1" dirty="0" smtClean="0">
              <a:solidFill>
                <a:srgbClr val="000000"/>
              </a:solidFill>
              <a:latin typeface="Arial"/>
            </a:endParaRPr>
          </a:p>
          <a:p>
            <a:pPr marL="169863" indent="-169863" algn="l">
              <a:buFontTx/>
              <a:buChar char="•"/>
            </a:pPr>
            <a:endParaRPr lang="en-US" sz="1600" b="1" baseline="30000" dirty="0" smtClean="0">
              <a:solidFill>
                <a:srgbClr val="000000"/>
              </a:solidFill>
              <a:latin typeface="Arial"/>
              <a:sym typeface="Symbol" pitchFamily="18" charset="2"/>
            </a:endParaRPr>
          </a:p>
          <a:p>
            <a:pPr marL="169863" indent="-169863" algn="l">
              <a:buFontTx/>
              <a:buChar char="•"/>
            </a:pPr>
            <a:r>
              <a:rPr lang="en-US" sz="1600" b="1" baseline="30000" dirty="0" smtClean="0">
                <a:solidFill>
                  <a:srgbClr val="000000"/>
                </a:solidFill>
                <a:latin typeface="Arial"/>
                <a:sym typeface="Symbol" pitchFamily="18" charset="2"/>
              </a:rPr>
              <a:t> </a:t>
            </a:r>
            <a:r>
              <a:rPr lang="en-US" sz="1600" b="1" dirty="0" smtClean="0">
                <a:solidFill>
                  <a:srgbClr val="000000"/>
                </a:solidFill>
                <a:sym typeface="Symbol"/>
              </a:rPr>
              <a:t></a:t>
            </a:r>
            <a:r>
              <a:rPr lang="en-US" sz="1600" b="1" baseline="30000" dirty="0" smtClean="0">
                <a:solidFill>
                  <a:srgbClr val="000000"/>
                </a:solidFill>
                <a:latin typeface="Arial"/>
                <a:sym typeface="Symbol" pitchFamily="18" charset="2"/>
              </a:rPr>
              <a:t>+</a:t>
            </a:r>
            <a:r>
              <a:rPr lang="en-US" sz="1600" b="1" dirty="0" smtClean="0">
                <a:solidFill>
                  <a:srgbClr val="000000"/>
                </a:solidFill>
                <a:sym typeface="Symbol"/>
              </a:rPr>
              <a:t>/</a:t>
            </a:r>
            <a:r>
              <a:rPr lang="en-US" sz="1600" b="1" baseline="30000" dirty="0" smtClean="0">
                <a:solidFill>
                  <a:srgbClr val="000000"/>
                </a:solidFill>
                <a:latin typeface="Arial"/>
                <a:sym typeface="Symbol" pitchFamily="18" charset="2"/>
              </a:rPr>
              <a:t>-</a:t>
            </a:r>
            <a:r>
              <a:rPr lang="en-US" sz="1600" b="1" dirty="0" smtClean="0">
                <a:solidFill>
                  <a:srgbClr val="000000"/>
                </a:solidFill>
                <a:latin typeface="Arial"/>
                <a:sym typeface="Symbol" pitchFamily="18" charset="2"/>
              </a:rPr>
              <a:t> measurements to test t-channel dominance of </a:t>
            </a:r>
            <a:r>
              <a:rPr lang="en-US" sz="1600" b="1" dirty="0" smtClean="0">
                <a:solidFill>
                  <a:srgbClr val="000000"/>
                </a:solidFill>
                <a:latin typeface="Arial"/>
                <a:sym typeface="Symbol"/>
              </a:rPr>
              <a:t></a:t>
            </a:r>
            <a:r>
              <a:rPr lang="en-US" sz="1600" b="1" baseline="-25000" dirty="0" smtClean="0">
                <a:solidFill>
                  <a:srgbClr val="000000"/>
                </a:solidFill>
                <a:latin typeface="Arial"/>
                <a:sym typeface="Symbol"/>
              </a:rPr>
              <a:t>L</a:t>
            </a:r>
            <a:endParaRPr lang="en-US" sz="1600" b="1" dirty="0" smtClean="0">
              <a:solidFill>
                <a:srgbClr val="000000"/>
              </a:solidFill>
              <a:latin typeface="Arial"/>
              <a:sym typeface="Symbol" pitchFamily="18" charset="2"/>
            </a:endParaRPr>
          </a:p>
          <a:p>
            <a:pPr marL="169863" indent="-169863" algn="l">
              <a:buFontTx/>
              <a:buChar char="•"/>
            </a:pPr>
            <a:endParaRPr lang="en-US" sz="1600" b="1" baseline="30000" dirty="0" smtClean="0">
              <a:solidFill>
                <a:srgbClr val="000000"/>
              </a:solidFill>
              <a:latin typeface="Arial"/>
              <a:sym typeface="Symbol" pitchFamily="18" charset="2"/>
            </a:endParaRPr>
          </a:p>
          <a:p>
            <a:pPr marL="169863" indent="-169863" algn="l">
              <a:buFontTx/>
              <a:buChar char="•"/>
            </a:pPr>
            <a:r>
              <a:rPr lang="en-US" sz="1600" b="1" baseline="30000" dirty="0" smtClean="0">
                <a:solidFill>
                  <a:srgbClr val="000000"/>
                </a:solidFill>
                <a:latin typeface="Arial"/>
                <a:sym typeface="Symbol" pitchFamily="18" charset="2"/>
              </a:rPr>
              <a:t> </a:t>
            </a:r>
            <a:r>
              <a:rPr lang="en-US" sz="1600" b="1" dirty="0" smtClean="0">
                <a:solidFill>
                  <a:srgbClr val="000000"/>
                </a:solidFill>
                <a:latin typeface="Arial"/>
                <a:sym typeface="Symbol" pitchFamily="18" charset="2"/>
              </a:rPr>
              <a:t>Q</a:t>
            </a:r>
            <a:r>
              <a:rPr lang="en-US" sz="1600" b="1" baseline="30000" dirty="0" smtClean="0">
                <a:solidFill>
                  <a:srgbClr val="000000"/>
                </a:solidFill>
                <a:latin typeface="Arial"/>
                <a:sym typeface="Symbol" pitchFamily="18" charset="2"/>
              </a:rPr>
              <a:t>2</a:t>
            </a:r>
            <a:r>
              <a:rPr lang="en-US" sz="1600" b="1" dirty="0" smtClean="0">
                <a:solidFill>
                  <a:srgbClr val="000000"/>
                </a:solidFill>
                <a:latin typeface="Arial"/>
                <a:sym typeface="Symbol" pitchFamily="18" charset="2"/>
              </a:rPr>
              <a:t> = 0.30 (GeV/c)</a:t>
            </a:r>
            <a:r>
              <a:rPr lang="en-US" sz="1600" b="1" baseline="30000" dirty="0" smtClean="0">
                <a:solidFill>
                  <a:srgbClr val="000000"/>
                </a:solidFill>
                <a:latin typeface="Arial"/>
                <a:sym typeface="Symbol" pitchFamily="18" charset="2"/>
              </a:rPr>
              <a:t>2</a:t>
            </a:r>
            <a:r>
              <a:rPr lang="en-US" sz="1600" b="1" dirty="0" smtClean="0">
                <a:solidFill>
                  <a:srgbClr val="000000"/>
                </a:solidFill>
                <a:latin typeface="Arial"/>
                <a:sym typeface="Symbol" pitchFamily="18" charset="2"/>
              </a:rPr>
              <a:t> close to pion pole to compare to </a:t>
            </a:r>
            <a:r>
              <a:rPr lang="en-US" sz="1600" b="1" dirty="0" smtClean="0">
                <a:solidFill>
                  <a:srgbClr val="000000"/>
                </a:solidFill>
                <a:sym typeface="Symbol"/>
              </a:rPr>
              <a:t></a:t>
            </a:r>
            <a:r>
              <a:rPr lang="en-US" sz="1600" b="1" dirty="0" smtClean="0">
                <a:solidFill>
                  <a:srgbClr val="000000"/>
                </a:solidFill>
                <a:latin typeface="Arial"/>
                <a:sym typeface="Symbol" pitchFamily="18" charset="2"/>
              </a:rPr>
              <a:t>+e elastic</a:t>
            </a:r>
            <a:endParaRPr lang="en-US" sz="1600" b="1" baseline="30000" dirty="0">
              <a:solidFill>
                <a:srgbClr val="000000"/>
              </a:solidFill>
              <a:latin typeface="Arial"/>
              <a:sym typeface="Symbol" pitchFamily="18" charset="2"/>
            </a:endParaRPr>
          </a:p>
        </p:txBody>
      </p:sp>
      <p:pic>
        <p:nvPicPr>
          <p:cNvPr id="6" name="Picture 7" descr="fpi"/>
          <p:cNvPicPr>
            <a:picLocks noChangeAspect="1" noChangeArrowheads="1"/>
          </p:cNvPicPr>
          <p:nvPr/>
        </p:nvPicPr>
        <p:blipFill>
          <a:blip r:embed="rId4" cstate="print"/>
          <a:srcRect/>
          <a:stretch>
            <a:fillRect/>
          </a:stretch>
        </p:blipFill>
        <p:spPr bwMode="auto">
          <a:xfrm>
            <a:off x="381000" y="4876800"/>
            <a:ext cx="2388745" cy="1505601"/>
          </a:xfrm>
          <a:prstGeom prst="rect">
            <a:avLst/>
          </a:prstGeom>
          <a:noFill/>
        </p:spPr>
      </p:pic>
      <p:graphicFrame>
        <p:nvGraphicFramePr>
          <p:cNvPr id="7" name="Object 6"/>
          <p:cNvGraphicFramePr>
            <a:graphicFrameLocks noChangeAspect="1"/>
          </p:cNvGraphicFramePr>
          <p:nvPr/>
        </p:nvGraphicFramePr>
        <p:xfrm>
          <a:off x="4341813" y="2238375"/>
          <a:ext cx="4649787" cy="4005263"/>
        </p:xfrm>
        <a:graphic>
          <a:graphicData uri="http://schemas.openxmlformats.org/presentationml/2006/ole">
            <p:oleObj spid="_x0000_s792613" name="Artwork" r:id="rId5" imgW="4649143" imgH="4004571" progId="">
              <p:embed/>
            </p:oleObj>
          </a:graphicData>
        </a:graphic>
      </p:graphicFrame>
      <p:sp>
        <p:nvSpPr>
          <p:cNvPr id="8" name="Text Box 5"/>
          <p:cNvSpPr txBox="1">
            <a:spLocks noChangeArrowheads="1"/>
          </p:cNvSpPr>
          <p:nvPr/>
        </p:nvSpPr>
        <p:spPr bwMode="auto">
          <a:xfrm>
            <a:off x="5731631" y="6305503"/>
            <a:ext cx="3299279" cy="400097"/>
          </a:xfrm>
          <a:prstGeom prst="rect">
            <a:avLst/>
          </a:prstGeom>
          <a:noFill/>
          <a:ln w="9525">
            <a:noFill/>
            <a:miter lim="800000"/>
            <a:headEnd/>
            <a:tailEnd/>
          </a:ln>
          <a:effectLst/>
        </p:spPr>
        <p:txBody>
          <a:bodyPr wrap="none" lIns="91429" tIns="45714" rIns="91429" bIns="45714">
            <a:spAutoFit/>
          </a:bodyPr>
          <a:lstStyle/>
          <a:p>
            <a:pPr algn="l"/>
            <a:r>
              <a:rPr lang="en-US" sz="2000" b="1" dirty="0">
                <a:solidFill>
                  <a:srgbClr val="FF0000"/>
                </a:solidFill>
              </a:rPr>
              <a:t>         </a:t>
            </a:r>
            <a:r>
              <a:rPr lang="en-US" sz="2000" b="1" dirty="0" err="1" smtClean="0">
                <a:solidFill>
                  <a:srgbClr val="FF0000"/>
                </a:solidFill>
              </a:rPr>
              <a:t>F</a:t>
            </a:r>
            <a:r>
              <a:rPr lang="en-US" sz="2000" b="1" baseline="-25000" dirty="0" err="1" smtClean="0">
                <a:solidFill>
                  <a:srgbClr val="FF0000"/>
                </a:solidFill>
                <a:latin typeface="Symbol" pitchFamily="18" charset="2"/>
              </a:rPr>
              <a:t>p</a:t>
            </a:r>
            <a:r>
              <a:rPr lang="en-US" sz="2000" b="1" dirty="0" smtClean="0">
                <a:solidFill>
                  <a:srgbClr val="FF0000"/>
                </a:solidFill>
              </a:rPr>
              <a:t>(Q</a:t>
            </a:r>
            <a:r>
              <a:rPr lang="en-US" sz="2000" b="1" baseline="30000" dirty="0" smtClean="0">
                <a:solidFill>
                  <a:srgbClr val="FF0000"/>
                </a:solidFill>
              </a:rPr>
              <a:t>2</a:t>
            </a:r>
            <a:r>
              <a:rPr lang="en-US" sz="2000" b="1" dirty="0">
                <a:solidFill>
                  <a:srgbClr val="FF0000"/>
                </a:solidFill>
              </a:rPr>
              <a:t>) </a:t>
            </a:r>
            <a:r>
              <a:rPr lang="en-US" sz="2000" b="1" dirty="0" smtClean="0">
                <a:solidFill>
                  <a:srgbClr val="FF0000"/>
                </a:solidFill>
              </a:rPr>
              <a:t> 12 GeV Plans</a:t>
            </a:r>
            <a:endParaRPr lang="en-US" sz="2000" b="1" dirty="0">
              <a:solidFill>
                <a:srgbClr val="FF0000"/>
              </a:solidFill>
            </a:endParaRPr>
          </a:p>
        </p:txBody>
      </p:sp>
      <p:sp>
        <p:nvSpPr>
          <p:cNvPr id="9" name="Text Box 5"/>
          <p:cNvSpPr txBox="1">
            <a:spLocks noChangeArrowheads="1"/>
          </p:cNvSpPr>
          <p:nvPr/>
        </p:nvSpPr>
        <p:spPr bwMode="auto">
          <a:xfrm>
            <a:off x="304800" y="1676400"/>
            <a:ext cx="2906543" cy="707874"/>
          </a:xfrm>
          <a:prstGeom prst="rect">
            <a:avLst/>
          </a:prstGeom>
          <a:noFill/>
          <a:ln w="9525">
            <a:noFill/>
            <a:miter lim="800000"/>
            <a:headEnd/>
            <a:tailEnd/>
          </a:ln>
          <a:effectLst/>
        </p:spPr>
        <p:txBody>
          <a:bodyPr wrap="none" lIns="91429" tIns="45714" rIns="91429" bIns="45714">
            <a:spAutoFit/>
          </a:bodyPr>
          <a:lstStyle/>
          <a:p>
            <a:pPr algn="l"/>
            <a:r>
              <a:rPr lang="en-US" sz="2000" b="1" dirty="0">
                <a:solidFill>
                  <a:srgbClr val="FF0000"/>
                </a:solidFill>
              </a:rPr>
              <a:t> </a:t>
            </a:r>
            <a:r>
              <a:rPr lang="en-US" sz="2000" b="1" dirty="0" smtClean="0">
                <a:solidFill>
                  <a:srgbClr val="FF0000"/>
                </a:solidFill>
              </a:rPr>
              <a:t>Further extend </a:t>
            </a:r>
            <a:r>
              <a:rPr lang="en-US" sz="2000" b="1" dirty="0" err="1" smtClean="0">
                <a:solidFill>
                  <a:srgbClr val="FF0000"/>
                </a:solidFill>
              </a:rPr>
              <a:t>F</a:t>
            </a:r>
            <a:r>
              <a:rPr lang="en-US" sz="2000" b="1" baseline="-25000" dirty="0" err="1" smtClean="0">
                <a:solidFill>
                  <a:srgbClr val="FF0000"/>
                </a:solidFill>
                <a:latin typeface="Symbol" pitchFamily="18" charset="2"/>
              </a:rPr>
              <a:t>p</a:t>
            </a:r>
            <a:r>
              <a:rPr lang="en-US" sz="2000" b="1" dirty="0" smtClean="0">
                <a:solidFill>
                  <a:srgbClr val="FF0000"/>
                </a:solidFill>
              </a:rPr>
              <a:t>(Q</a:t>
            </a:r>
            <a:r>
              <a:rPr lang="en-US" sz="2000" b="1" baseline="30000" dirty="0" smtClean="0">
                <a:solidFill>
                  <a:srgbClr val="FF0000"/>
                </a:solidFill>
              </a:rPr>
              <a:t>2</a:t>
            </a:r>
            <a:r>
              <a:rPr lang="en-US" sz="2000" b="1" dirty="0">
                <a:solidFill>
                  <a:srgbClr val="FF0000"/>
                </a:solidFill>
              </a:rPr>
              <a:t>) </a:t>
            </a:r>
            <a:endParaRPr lang="en-US" sz="2000" b="1" dirty="0" smtClean="0">
              <a:solidFill>
                <a:srgbClr val="FF0000"/>
              </a:solidFill>
            </a:endParaRPr>
          </a:p>
          <a:p>
            <a:pPr algn="l"/>
            <a:r>
              <a:rPr lang="en-US" sz="2000" b="1" dirty="0" smtClean="0">
                <a:solidFill>
                  <a:srgbClr val="FF0000"/>
                </a:solidFill>
              </a:rPr>
              <a:t>w/ 12 GeV</a:t>
            </a:r>
            <a:endParaRPr lang="en-US" sz="2000" b="1" dirty="0">
              <a:solidFill>
                <a:srgbClr val="FF0000"/>
              </a:solidFill>
            </a:endParaRPr>
          </a:p>
        </p:txBody>
      </p:sp>
    </p:spTree>
    <p:extLst>
      <p:ext uri="{BB962C8B-B14F-4D97-AF65-F5344CB8AC3E}">
        <p14:creationId xmlns:p14="http://schemas.microsoft.com/office/powerpoint/2010/main" xmlns="" val="18265186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BoNuS</a:t>
            </a:r>
            <a:r>
              <a:rPr lang="en-US" dirty="0" smtClean="0"/>
              <a:t> Experiment w/ CLAS</a:t>
            </a:r>
            <a:endParaRPr lang="en-US" dirty="0"/>
          </a:p>
        </p:txBody>
      </p:sp>
      <p:sp>
        <p:nvSpPr>
          <p:cNvPr id="3" name="Content Placeholder 2"/>
          <p:cNvSpPr>
            <a:spLocks noGrp="1"/>
          </p:cNvSpPr>
          <p:nvPr>
            <p:ph idx="1"/>
          </p:nvPr>
        </p:nvSpPr>
        <p:spPr>
          <a:xfrm>
            <a:off x="0" y="3959690"/>
            <a:ext cx="3733800" cy="459910"/>
          </a:xfrm>
        </p:spPr>
        <p:txBody>
          <a:bodyPr/>
          <a:lstStyle/>
          <a:p>
            <a:pPr marL="0" indent="0">
              <a:buNone/>
            </a:pPr>
            <a:r>
              <a:rPr lang="en-US" sz="1600" dirty="0" smtClean="0"/>
              <a:t>The solution?  Tag the spectator proton</a:t>
            </a:r>
            <a:endParaRPr lang="en-US" sz="1600" dirty="0"/>
          </a:p>
        </p:txBody>
      </p:sp>
      <p:pic>
        <p:nvPicPr>
          <p:cNvPr id="4" name="Picture 7"/>
          <p:cNvPicPr>
            <a:picLocks noChangeAspect="1"/>
          </p:cNvPicPr>
          <p:nvPr/>
        </p:nvPicPr>
        <p:blipFill>
          <a:blip r:embed="rId2" cstate="print">
            <a:extLst>
              <a:ext uri="{28A0092B-C50C-407E-A947-70E740481C1C}">
                <a14:useLocalDpi xmlns:a14="http://schemas.microsoft.com/office/drawing/2010/main" xmlns="" val="0"/>
              </a:ext>
            </a:extLst>
          </a:blip>
          <a:srcRect l="53662"/>
          <a:stretch>
            <a:fillRect/>
          </a:stretch>
        </p:blipFill>
        <p:spPr bwMode="auto">
          <a:xfrm>
            <a:off x="228600" y="1185862"/>
            <a:ext cx="2511425" cy="273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55580" y="757535"/>
            <a:ext cx="40592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a:r>
              <a:rPr lang="en-US" sz="1200" b="1" dirty="0" smtClean="0"/>
              <a:t>CTEQ-JLab Fits of world data.</a:t>
            </a:r>
          </a:p>
          <a:p>
            <a:pPr algn="l"/>
            <a:r>
              <a:rPr lang="en-US" sz="1200" dirty="0" smtClean="0"/>
              <a:t>No free neutron target; complications using deuterium </a:t>
            </a:r>
            <a:endParaRPr lang="en-US" sz="1200" dirty="0"/>
          </a:p>
        </p:txBody>
      </p:sp>
      <p:pic>
        <p:nvPicPr>
          <p:cNvPr id="7" name="Picture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 y="4316778"/>
            <a:ext cx="3295698" cy="2465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Straight Arrow Connector 8"/>
          <p:cNvCxnSpPr>
            <a:cxnSpLocks noChangeAspect="1"/>
          </p:cNvCxnSpPr>
          <p:nvPr/>
        </p:nvCxnSpPr>
        <p:spPr bwMode="auto">
          <a:xfrm flipH="1" flipV="1">
            <a:off x="586080" y="5502108"/>
            <a:ext cx="228007" cy="731520"/>
          </a:xfrm>
          <a:prstGeom prst="straightConnector1">
            <a:avLst/>
          </a:prstGeom>
          <a:solidFill>
            <a:schemeClr val="accent1"/>
          </a:solidFill>
          <a:ln w="19050" cap="flat" cmpd="sng" algn="ctr">
            <a:solidFill>
              <a:schemeClr val="tx1"/>
            </a:solidFill>
            <a:prstDash val="solid"/>
            <a:round/>
            <a:headEnd type="none" w="lg" len="lg"/>
            <a:tailEnd type="stealth"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1" name="Picture 12" descr="deeps_can10"/>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70" t="7225" r="-770" b="2479"/>
          <a:stretch/>
        </p:blipFill>
        <p:spPr bwMode="auto">
          <a:xfrm>
            <a:off x="5212080" y="685800"/>
            <a:ext cx="3962400" cy="266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alpha val="74997"/>
                    </a:srgbClr>
                  </a:outerShdw>
                </a:effectLst>
              </a14:hiddenEffects>
            </a:ext>
          </a:extLst>
        </p:spPr>
      </p:pic>
      <p:pic>
        <p:nvPicPr>
          <p:cNvPr id="12" name="Picture 3"/>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181600" y="3429000"/>
            <a:ext cx="365125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6" name="Straight Arrow Connector 15"/>
          <p:cNvCxnSpPr/>
          <p:nvPr/>
        </p:nvCxnSpPr>
        <p:spPr bwMode="auto">
          <a:xfrm flipH="1" flipV="1">
            <a:off x="356623" y="4832904"/>
            <a:ext cx="185166" cy="594074"/>
          </a:xfrm>
          <a:prstGeom prst="straightConnector1">
            <a:avLst/>
          </a:prstGeom>
          <a:solidFill>
            <a:schemeClr val="accent1"/>
          </a:solidFill>
          <a:ln w="19050" cap="flat" cmpd="sng" algn="ctr">
            <a:solidFill>
              <a:schemeClr val="tx1"/>
            </a:solidFill>
            <a:prstDash val="solid"/>
            <a:round/>
            <a:headEnd type="stealth"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extBox 2"/>
          <p:cNvSpPr txBox="1">
            <a:spLocks noChangeArrowheads="1"/>
          </p:cNvSpPr>
          <p:nvPr/>
        </p:nvSpPr>
        <p:spPr bwMode="auto">
          <a:xfrm>
            <a:off x="755338" y="6164580"/>
            <a:ext cx="2518639" cy="369332"/>
          </a:xfrm>
          <a:prstGeom prst="rect">
            <a:avLst/>
          </a:prstGeom>
          <a:solidFill>
            <a:schemeClr val="bg1">
              <a:alpha val="74117"/>
            </a:schemeClr>
          </a:solidFill>
          <a:ln w="9525">
            <a:solidFill>
              <a:schemeClr val="tx1"/>
            </a:solidFill>
            <a:miter lim="800000"/>
            <a:headEnd/>
            <a:tailEnd/>
          </a:ln>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800" b="1" dirty="0"/>
              <a:t>6 mm diameter target</a:t>
            </a:r>
          </a:p>
        </p:txBody>
      </p:sp>
      <p:cxnSp>
        <p:nvCxnSpPr>
          <p:cNvPr id="18" name="Straight Arrow Connector 17"/>
          <p:cNvCxnSpPr/>
          <p:nvPr/>
        </p:nvCxnSpPr>
        <p:spPr bwMode="auto">
          <a:xfrm flipV="1">
            <a:off x="3505200" y="2590800"/>
            <a:ext cx="1676400" cy="2667000"/>
          </a:xfrm>
          <a:prstGeom prst="straightConnector1">
            <a:avLst/>
          </a:prstGeom>
          <a:noFill/>
          <a:ln w="63500" cap="flat" cmpd="dbl" algn="ctr">
            <a:solidFill>
              <a:schemeClr val="tx1"/>
            </a:solidFill>
            <a:prstDash val="solid"/>
            <a:round/>
            <a:headEnd type="none" w="med" len="med"/>
            <a:tailEnd type="stealth" w="lg" len="lg"/>
          </a:ln>
          <a:effectLst/>
        </p:spPr>
      </p:cxnSp>
      <p:cxnSp>
        <p:nvCxnSpPr>
          <p:cNvPr id="20" name="Straight Arrow Connector 19"/>
          <p:cNvCxnSpPr/>
          <p:nvPr/>
        </p:nvCxnSpPr>
        <p:spPr bwMode="auto">
          <a:xfrm flipV="1">
            <a:off x="3505200" y="4832904"/>
            <a:ext cx="1524000" cy="424896"/>
          </a:xfrm>
          <a:prstGeom prst="straightConnector1">
            <a:avLst/>
          </a:prstGeom>
          <a:noFill/>
          <a:ln w="63500" cap="flat" cmpd="dbl" algn="ctr">
            <a:solidFill>
              <a:schemeClr val="tx1"/>
            </a:solidFill>
            <a:prstDash val="solid"/>
            <a:round/>
            <a:headEnd type="none" w="med" len="med"/>
            <a:tailEnd type="stealth" w="lg" len="lg"/>
          </a:ln>
          <a:effectLst/>
        </p:spPr>
      </p:cxnSp>
    </p:spTree>
    <p:extLst>
      <p:ext uri="{BB962C8B-B14F-4D97-AF65-F5344CB8AC3E}">
        <p14:creationId xmlns:p14="http://schemas.microsoft.com/office/powerpoint/2010/main" xmlns="" val="588535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BoNuS</a:t>
            </a:r>
            <a:r>
              <a:rPr lang="en-US" dirty="0" smtClean="0"/>
              <a:t> Experiment w/ CLAS</a:t>
            </a:r>
            <a:endParaRPr lang="en-US" dirty="0"/>
          </a:p>
        </p:txBody>
      </p:sp>
      <p:sp>
        <p:nvSpPr>
          <p:cNvPr id="3" name="Content Placeholder 2"/>
          <p:cNvSpPr>
            <a:spLocks noGrp="1"/>
          </p:cNvSpPr>
          <p:nvPr>
            <p:ph idx="1"/>
          </p:nvPr>
        </p:nvSpPr>
        <p:spPr>
          <a:xfrm>
            <a:off x="0" y="3959690"/>
            <a:ext cx="3733800" cy="459910"/>
          </a:xfrm>
        </p:spPr>
        <p:txBody>
          <a:bodyPr/>
          <a:lstStyle/>
          <a:p>
            <a:pPr marL="0" indent="0">
              <a:buNone/>
            </a:pPr>
            <a:r>
              <a:rPr lang="en-US" sz="1600" dirty="0" smtClean="0"/>
              <a:t>The solution?  Tag the spectator proton</a:t>
            </a:r>
            <a:endParaRPr lang="en-US" sz="1600" dirty="0"/>
          </a:p>
        </p:txBody>
      </p:sp>
      <p:pic>
        <p:nvPicPr>
          <p:cNvPr id="4" name="Picture 7"/>
          <p:cNvPicPr>
            <a:picLocks noChangeAspect="1"/>
          </p:cNvPicPr>
          <p:nvPr/>
        </p:nvPicPr>
        <p:blipFill>
          <a:blip r:embed="rId2" cstate="print">
            <a:extLst>
              <a:ext uri="{28A0092B-C50C-407E-A947-70E740481C1C}">
                <a14:useLocalDpi xmlns:a14="http://schemas.microsoft.com/office/drawing/2010/main" xmlns="" val="0"/>
              </a:ext>
            </a:extLst>
          </a:blip>
          <a:srcRect l="53662"/>
          <a:stretch>
            <a:fillRect/>
          </a:stretch>
        </p:blipFill>
        <p:spPr bwMode="auto">
          <a:xfrm>
            <a:off x="228600" y="1185862"/>
            <a:ext cx="2511425" cy="273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55580" y="757535"/>
            <a:ext cx="40592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a:r>
              <a:rPr lang="en-US" sz="1200" b="1" dirty="0" smtClean="0"/>
              <a:t>CTEQ-JLab Fits of world data.</a:t>
            </a:r>
          </a:p>
          <a:p>
            <a:pPr algn="l"/>
            <a:r>
              <a:rPr lang="en-US" sz="1200" dirty="0" smtClean="0"/>
              <a:t>No free neutron target; complications using deuterium </a:t>
            </a:r>
            <a:endParaRPr lang="en-US" sz="1200" dirty="0"/>
          </a:p>
        </p:txBody>
      </p:sp>
      <p:pic>
        <p:nvPicPr>
          <p:cNvPr id="7" name="Picture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 y="4316778"/>
            <a:ext cx="3295698" cy="2465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Straight Arrow Connector 8"/>
          <p:cNvCxnSpPr>
            <a:cxnSpLocks noChangeAspect="1"/>
          </p:cNvCxnSpPr>
          <p:nvPr/>
        </p:nvCxnSpPr>
        <p:spPr bwMode="auto">
          <a:xfrm flipH="1" flipV="1">
            <a:off x="586080" y="5502108"/>
            <a:ext cx="228007" cy="731520"/>
          </a:xfrm>
          <a:prstGeom prst="straightConnector1">
            <a:avLst/>
          </a:prstGeom>
          <a:solidFill>
            <a:schemeClr val="accent1"/>
          </a:solidFill>
          <a:ln w="19050" cap="flat" cmpd="sng" algn="ctr">
            <a:solidFill>
              <a:schemeClr val="tx1"/>
            </a:solidFill>
            <a:prstDash val="solid"/>
            <a:round/>
            <a:headEnd type="none" w="lg" len="lg"/>
            <a:tailEnd type="stealth"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1" name="Picture 12" descr="deeps_can10"/>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70" t="7225" r="-770" b="2479"/>
          <a:stretch/>
        </p:blipFill>
        <p:spPr bwMode="auto">
          <a:xfrm>
            <a:off x="5212080" y="685800"/>
            <a:ext cx="3962400" cy="266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alpha val="74997"/>
                    </a:srgbClr>
                  </a:outerShdw>
                </a:effectLst>
              </a14:hiddenEffects>
            </a:ext>
          </a:extLst>
        </p:spPr>
      </p:pic>
      <p:pic>
        <p:nvPicPr>
          <p:cNvPr id="12" name="Picture 3"/>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181600" y="3429000"/>
            <a:ext cx="365125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6" name="Straight Arrow Connector 15"/>
          <p:cNvCxnSpPr/>
          <p:nvPr/>
        </p:nvCxnSpPr>
        <p:spPr bwMode="auto">
          <a:xfrm flipH="1" flipV="1">
            <a:off x="356623" y="4832904"/>
            <a:ext cx="185166" cy="594074"/>
          </a:xfrm>
          <a:prstGeom prst="straightConnector1">
            <a:avLst/>
          </a:prstGeom>
          <a:solidFill>
            <a:schemeClr val="accent1"/>
          </a:solidFill>
          <a:ln w="19050" cap="flat" cmpd="sng" algn="ctr">
            <a:solidFill>
              <a:schemeClr val="tx1"/>
            </a:solidFill>
            <a:prstDash val="solid"/>
            <a:round/>
            <a:headEnd type="stealth"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extBox 2"/>
          <p:cNvSpPr txBox="1">
            <a:spLocks noChangeArrowheads="1"/>
          </p:cNvSpPr>
          <p:nvPr/>
        </p:nvSpPr>
        <p:spPr bwMode="auto">
          <a:xfrm>
            <a:off x="755338" y="6164580"/>
            <a:ext cx="2518639" cy="369332"/>
          </a:xfrm>
          <a:prstGeom prst="rect">
            <a:avLst/>
          </a:prstGeom>
          <a:solidFill>
            <a:schemeClr val="bg1">
              <a:alpha val="74117"/>
            </a:schemeClr>
          </a:solidFill>
          <a:ln w="9525">
            <a:solidFill>
              <a:schemeClr val="tx1"/>
            </a:solidFill>
            <a:miter lim="800000"/>
            <a:headEnd/>
            <a:tailEnd/>
          </a:ln>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800" b="1" dirty="0"/>
              <a:t>6 mm diameter target</a:t>
            </a:r>
          </a:p>
        </p:txBody>
      </p:sp>
      <p:cxnSp>
        <p:nvCxnSpPr>
          <p:cNvPr id="18" name="Straight Arrow Connector 17"/>
          <p:cNvCxnSpPr/>
          <p:nvPr/>
        </p:nvCxnSpPr>
        <p:spPr bwMode="auto">
          <a:xfrm flipV="1">
            <a:off x="3505200" y="2590800"/>
            <a:ext cx="1676400" cy="2667000"/>
          </a:xfrm>
          <a:prstGeom prst="straightConnector1">
            <a:avLst/>
          </a:prstGeom>
          <a:noFill/>
          <a:ln w="63500" cap="flat" cmpd="dbl" algn="ctr">
            <a:solidFill>
              <a:schemeClr val="tx1"/>
            </a:solidFill>
            <a:prstDash val="solid"/>
            <a:round/>
            <a:headEnd type="none" w="med" len="med"/>
            <a:tailEnd type="stealth" w="lg" len="lg"/>
          </a:ln>
          <a:effectLst/>
        </p:spPr>
      </p:cxnSp>
      <p:cxnSp>
        <p:nvCxnSpPr>
          <p:cNvPr id="20" name="Straight Arrow Connector 19"/>
          <p:cNvCxnSpPr/>
          <p:nvPr/>
        </p:nvCxnSpPr>
        <p:spPr bwMode="auto">
          <a:xfrm flipV="1">
            <a:off x="3505200" y="4832904"/>
            <a:ext cx="1524000" cy="424896"/>
          </a:xfrm>
          <a:prstGeom prst="straightConnector1">
            <a:avLst/>
          </a:prstGeom>
          <a:noFill/>
          <a:ln w="63500" cap="flat" cmpd="dbl" algn="ctr">
            <a:solidFill>
              <a:schemeClr val="tx1"/>
            </a:solidFill>
            <a:prstDash val="solid"/>
            <a:round/>
            <a:headEnd type="none" w="med" len="med"/>
            <a:tailEnd type="stealth" w="lg" len="lg"/>
          </a:ln>
          <a:effectLst/>
        </p:spPr>
      </p:cxnSp>
      <p:sp>
        <p:nvSpPr>
          <p:cNvPr id="14" name="Text Box 5"/>
          <p:cNvSpPr txBox="1">
            <a:spLocks noChangeArrowheads="1"/>
          </p:cNvSpPr>
          <p:nvPr/>
        </p:nvSpPr>
        <p:spPr bwMode="auto">
          <a:xfrm>
            <a:off x="2819400" y="3188494"/>
            <a:ext cx="4554772" cy="1936428"/>
          </a:xfrm>
          <a:prstGeom prst="rect">
            <a:avLst/>
          </a:prstGeom>
          <a:solidFill>
            <a:schemeClr val="bg1"/>
          </a:solidFill>
          <a:ln w="12700" algn="ctr">
            <a:solidFill>
              <a:srgbClr val="FF0000"/>
            </a:solidFill>
            <a:miter lim="800000"/>
            <a:headEnd/>
            <a:tailEnd/>
          </a:ln>
        </p:spPr>
        <p:txBody>
          <a:bodyPr wrap="none" lIns="90487" tIns="44450" rIns="90487" bIns="44450">
            <a:spAutoFit/>
          </a:bodyPr>
          <a:lstStyle/>
          <a:p>
            <a:pPr marL="228600" indent="-228600" algn="l">
              <a:buFont typeface="Times" pitchFamily="50" charset="0"/>
              <a:buNone/>
            </a:pPr>
            <a:r>
              <a:rPr lang="en-US" sz="2000" dirty="0" smtClean="0"/>
              <a:t>Contributions from:</a:t>
            </a:r>
          </a:p>
          <a:p>
            <a:pPr marL="342900" indent="-342900" algn="l">
              <a:buFont typeface="Arial" pitchFamily="34" charset="0"/>
              <a:buChar char="•"/>
            </a:pPr>
            <a:r>
              <a:rPr lang="en-US" sz="2000" dirty="0" smtClean="0"/>
              <a:t>Beam Energy</a:t>
            </a:r>
          </a:p>
          <a:p>
            <a:pPr marL="342900" indent="-342900" algn="l">
              <a:buFont typeface="Arial" pitchFamily="34" charset="0"/>
              <a:buChar char="•"/>
            </a:pPr>
            <a:r>
              <a:rPr lang="en-US" sz="2000" dirty="0" smtClean="0"/>
              <a:t>Major Ancillary Equipment </a:t>
            </a:r>
            <a:br>
              <a:rPr lang="en-US" sz="2000" dirty="0" smtClean="0"/>
            </a:br>
            <a:r>
              <a:rPr lang="en-US" sz="2000" dirty="0" smtClean="0"/>
              <a:t>(Innovative Target/Detector Design)</a:t>
            </a:r>
          </a:p>
          <a:p>
            <a:pPr marL="342900" indent="-342900" algn="l">
              <a:buFont typeface="Arial" pitchFamily="34" charset="0"/>
              <a:buChar char="•"/>
            </a:pPr>
            <a:r>
              <a:rPr lang="en-US" sz="2000" dirty="0" smtClean="0"/>
              <a:t>CLAS Detectors </a:t>
            </a:r>
          </a:p>
          <a:p>
            <a:pPr marL="342900" indent="-342900" algn="l">
              <a:buFont typeface="Arial" pitchFamily="34" charset="0"/>
              <a:buChar char="•"/>
            </a:pPr>
            <a:r>
              <a:rPr lang="en-US" sz="2000" dirty="0" smtClean="0"/>
              <a:t>Cross-Hall Cooperation</a:t>
            </a:r>
            <a:endParaRPr lang="en-US" sz="2000" dirty="0"/>
          </a:p>
        </p:txBody>
      </p:sp>
    </p:spTree>
    <p:extLst>
      <p:ext uri="{BB962C8B-B14F-4D97-AF65-F5344CB8AC3E}">
        <p14:creationId xmlns:p14="http://schemas.microsoft.com/office/powerpoint/2010/main" xmlns="" val="267735722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3"/>
          <p:cNvSpPr txBox="1">
            <a:spLocks noChangeArrowheads="1"/>
          </p:cNvSpPr>
          <p:nvPr/>
        </p:nvSpPr>
        <p:spPr bwMode="auto">
          <a:xfrm>
            <a:off x="410175" y="191869"/>
            <a:ext cx="8276625" cy="646331"/>
          </a:xfrm>
          <a:prstGeom prst="rect">
            <a:avLst/>
          </a:prstGeom>
          <a:noFill/>
          <a:ln w="9525">
            <a:noFill/>
            <a:miter lim="800000"/>
            <a:headEnd/>
            <a:tailEnd/>
          </a:ln>
        </p:spPr>
        <p:txBody>
          <a:bodyPr wrap="none">
            <a:spAutoFit/>
          </a:bodyPr>
          <a:lstStyle/>
          <a:p>
            <a:pPr algn="l" eaLnBrk="1" hangingPunct="1"/>
            <a:r>
              <a:rPr lang="en-US" sz="1800" b="1" dirty="0" smtClean="0">
                <a:solidFill>
                  <a:srgbClr val="FF0000"/>
                </a:solidFill>
              </a:rPr>
              <a:t>Laying the Groundwork for a Deeper Understanding Nucleon Structure:  </a:t>
            </a:r>
          </a:p>
          <a:p>
            <a:pPr algn="l" eaLnBrk="1" hangingPunct="1"/>
            <a:r>
              <a:rPr lang="en-US" sz="1800" b="1" dirty="0" smtClean="0">
                <a:solidFill>
                  <a:srgbClr val="FF0000"/>
                </a:solidFill>
              </a:rPr>
              <a:t>From Form Factors and PDFs to Generalized </a:t>
            </a:r>
            <a:r>
              <a:rPr lang="en-US" sz="1800" b="1" dirty="0">
                <a:solidFill>
                  <a:srgbClr val="FF0000"/>
                </a:solidFill>
              </a:rPr>
              <a:t>Parton Distributions (GPDs)</a:t>
            </a:r>
          </a:p>
        </p:txBody>
      </p:sp>
      <p:grpSp>
        <p:nvGrpSpPr>
          <p:cNvPr id="2" name="Group 4"/>
          <p:cNvGrpSpPr>
            <a:grpSpLocks/>
          </p:cNvGrpSpPr>
          <p:nvPr/>
        </p:nvGrpSpPr>
        <p:grpSpPr bwMode="auto">
          <a:xfrm>
            <a:off x="304800" y="1295400"/>
            <a:ext cx="2362200" cy="5046663"/>
            <a:chOff x="288" y="720"/>
            <a:chExt cx="1488" cy="3179"/>
          </a:xfrm>
        </p:grpSpPr>
        <p:sp>
          <p:nvSpPr>
            <p:cNvPr id="67601" name="Rectangle 5"/>
            <p:cNvSpPr>
              <a:spLocks noChangeArrowheads="1"/>
            </p:cNvSpPr>
            <p:nvPr/>
          </p:nvSpPr>
          <p:spPr bwMode="auto">
            <a:xfrm>
              <a:off x="432" y="720"/>
              <a:ext cx="1200" cy="1968"/>
            </a:xfrm>
            <a:prstGeom prst="rect">
              <a:avLst/>
            </a:prstGeom>
            <a:solidFill>
              <a:schemeClr val="accent1"/>
            </a:solidFill>
            <a:ln w="9525">
              <a:solidFill>
                <a:schemeClr val="tx1"/>
              </a:solidFill>
              <a:miter lim="800000"/>
              <a:headEnd/>
              <a:tailEnd/>
            </a:ln>
          </p:spPr>
          <p:txBody>
            <a:bodyPr wrap="none" anchor="ctr"/>
            <a:lstStyle/>
            <a:p>
              <a:pPr algn="l" eaLnBrk="1" hangingPunct="1"/>
              <a:endParaRPr lang="en-US" sz="2400">
                <a:solidFill>
                  <a:srgbClr val="000000"/>
                </a:solidFill>
              </a:endParaRPr>
            </a:p>
          </p:txBody>
        </p:sp>
        <p:sp>
          <p:nvSpPr>
            <p:cNvPr id="67602" name="Text Box 6"/>
            <p:cNvSpPr txBox="1">
              <a:spLocks noChangeArrowheads="1"/>
            </p:cNvSpPr>
            <p:nvPr/>
          </p:nvSpPr>
          <p:spPr bwMode="auto">
            <a:xfrm>
              <a:off x="288" y="2976"/>
              <a:ext cx="1488" cy="923"/>
            </a:xfrm>
            <a:prstGeom prst="rect">
              <a:avLst/>
            </a:prstGeom>
            <a:noFill/>
            <a:ln w="9525">
              <a:noFill/>
              <a:miter lim="800000"/>
              <a:headEnd/>
              <a:tailEnd/>
            </a:ln>
          </p:spPr>
          <p:txBody>
            <a:bodyPr>
              <a:spAutoFit/>
            </a:bodyPr>
            <a:lstStyle/>
            <a:p>
              <a:pPr algn="l" eaLnBrk="1" hangingPunct="1"/>
              <a:r>
                <a:rPr lang="en-US" sz="1800" b="1">
                  <a:solidFill>
                    <a:srgbClr val="000000"/>
                  </a:solidFill>
                </a:rPr>
                <a:t>Elastic Scattering &amp; Form Factors:</a:t>
              </a:r>
            </a:p>
            <a:p>
              <a:pPr algn="l" eaLnBrk="1" hangingPunct="1"/>
              <a:r>
                <a:rPr lang="en-US" sz="1800">
                  <a:solidFill>
                    <a:srgbClr val="000000"/>
                  </a:solidFill>
                </a:rPr>
                <a:t>Transverse charge &amp; current densities in coordinate space</a:t>
              </a:r>
            </a:p>
          </p:txBody>
        </p:sp>
        <p:pic>
          <p:nvPicPr>
            <p:cNvPr id="67603" name="Picture 7" descr="fig02-1"/>
            <p:cNvPicPr>
              <a:picLocks noChangeAspect="1" noChangeArrowheads="1"/>
            </p:cNvPicPr>
            <p:nvPr/>
          </p:nvPicPr>
          <p:blipFill>
            <a:blip r:embed="rId3" cstate="print"/>
            <a:srcRect/>
            <a:stretch>
              <a:fillRect/>
            </a:stretch>
          </p:blipFill>
          <p:spPr bwMode="auto">
            <a:xfrm>
              <a:off x="480" y="816"/>
              <a:ext cx="1065" cy="1802"/>
            </a:xfrm>
            <a:prstGeom prst="rect">
              <a:avLst/>
            </a:prstGeom>
            <a:noFill/>
            <a:ln w="9525">
              <a:noFill/>
              <a:miter lim="800000"/>
              <a:headEnd/>
              <a:tailEnd/>
            </a:ln>
          </p:spPr>
        </p:pic>
      </p:grpSp>
      <p:grpSp>
        <p:nvGrpSpPr>
          <p:cNvPr id="3" name="Group 8"/>
          <p:cNvGrpSpPr>
            <a:grpSpLocks/>
          </p:cNvGrpSpPr>
          <p:nvPr/>
        </p:nvGrpSpPr>
        <p:grpSpPr bwMode="auto">
          <a:xfrm>
            <a:off x="6705600" y="1295400"/>
            <a:ext cx="2381250" cy="5273675"/>
            <a:chOff x="4080" y="720"/>
            <a:chExt cx="1500" cy="3322"/>
          </a:xfrm>
        </p:grpSpPr>
        <p:sp>
          <p:nvSpPr>
            <p:cNvPr id="67598" name="Rectangle 9"/>
            <p:cNvSpPr>
              <a:spLocks noChangeArrowheads="1"/>
            </p:cNvSpPr>
            <p:nvPr/>
          </p:nvSpPr>
          <p:spPr bwMode="auto">
            <a:xfrm>
              <a:off x="4080" y="720"/>
              <a:ext cx="1248" cy="216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sz="2400">
                <a:solidFill>
                  <a:srgbClr val="FC0128"/>
                </a:solidFill>
              </a:endParaRPr>
            </a:p>
          </p:txBody>
        </p:sp>
        <p:sp>
          <p:nvSpPr>
            <p:cNvPr id="67599" name="Text Box 10"/>
            <p:cNvSpPr txBox="1">
              <a:spLocks noChangeArrowheads="1"/>
            </p:cNvSpPr>
            <p:nvPr/>
          </p:nvSpPr>
          <p:spPr bwMode="auto">
            <a:xfrm>
              <a:off x="4080" y="3119"/>
              <a:ext cx="1500" cy="923"/>
            </a:xfrm>
            <a:prstGeom prst="rect">
              <a:avLst/>
            </a:prstGeom>
            <a:noFill/>
            <a:ln w="9525">
              <a:noFill/>
              <a:miter lim="800000"/>
              <a:headEnd/>
              <a:tailEnd/>
            </a:ln>
          </p:spPr>
          <p:txBody>
            <a:bodyPr wrap="none">
              <a:spAutoFit/>
            </a:bodyPr>
            <a:lstStyle/>
            <a:p>
              <a:pPr algn="l" eaLnBrk="1" hangingPunct="1"/>
              <a:r>
                <a:rPr lang="en-US" sz="1800" b="1">
                  <a:solidFill>
                    <a:srgbClr val="000000"/>
                  </a:solidFill>
                </a:rPr>
                <a:t>DIS &amp; Structure </a:t>
              </a:r>
            </a:p>
            <a:p>
              <a:pPr algn="l" eaLnBrk="1" hangingPunct="1"/>
              <a:r>
                <a:rPr lang="en-US" sz="1800" b="1">
                  <a:solidFill>
                    <a:srgbClr val="000000"/>
                  </a:solidFill>
                </a:rPr>
                <a:t>Functions:</a:t>
              </a:r>
            </a:p>
            <a:p>
              <a:pPr algn="l" eaLnBrk="1" hangingPunct="1"/>
              <a:r>
                <a:rPr lang="en-US" sz="1800">
                  <a:solidFill>
                    <a:srgbClr val="000000"/>
                  </a:solidFill>
                </a:rPr>
                <a:t>Quark longitudinal</a:t>
              </a:r>
            </a:p>
            <a:p>
              <a:pPr algn="l" eaLnBrk="1" hangingPunct="1"/>
              <a:r>
                <a:rPr lang="en-US" sz="1800">
                  <a:solidFill>
                    <a:srgbClr val="000000"/>
                  </a:solidFill>
                </a:rPr>
                <a:t>&amp; helicity distributions</a:t>
              </a:r>
            </a:p>
            <a:p>
              <a:pPr algn="l" eaLnBrk="1" hangingPunct="1"/>
              <a:r>
                <a:rPr lang="en-US" sz="1800">
                  <a:solidFill>
                    <a:srgbClr val="000000"/>
                  </a:solidFill>
                </a:rPr>
                <a:t>in momentum space</a:t>
              </a:r>
            </a:p>
          </p:txBody>
        </p:sp>
        <p:pic>
          <p:nvPicPr>
            <p:cNvPr id="67600" name="Picture 11" descr="fig02-2"/>
            <p:cNvPicPr>
              <a:picLocks noChangeAspect="1" noChangeArrowheads="1"/>
            </p:cNvPicPr>
            <p:nvPr/>
          </p:nvPicPr>
          <p:blipFill>
            <a:blip r:embed="rId4" cstate="print"/>
            <a:srcRect/>
            <a:stretch>
              <a:fillRect/>
            </a:stretch>
          </p:blipFill>
          <p:spPr bwMode="auto">
            <a:xfrm>
              <a:off x="4158" y="816"/>
              <a:ext cx="1074" cy="1975"/>
            </a:xfrm>
            <a:prstGeom prst="rect">
              <a:avLst/>
            </a:prstGeom>
            <a:noFill/>
            <a:ln w="9525">
              <a:noFill/>
              <a:miter lim="800000"/>
              <a:headEnd/>
              <a:tailEnd/>
            </a:ln>
          </p:spPr>
        </p:pic>
      </p:grpSp>
      <p:grpSp>
        <p:nvGrpSpPr>
          <p:cNvPr id="4" name="Group 12"/>
          <p:cNvGrpSpPr>
            <a:grpSpLocks/>
          </p:cNvGrpSpPr>
          <p:nvPr/>
        </p:nvGrpSpPr>
        <p:grpSpPr bwMode="auto">
          <a:xfrm>
            <a:off x="2133600" y="1524000"/>
            <a:ext cx="4737100" cy="3703638"/>
            <a:chOff x="1344" y="960"/>
            <a:chExt cx="2984" cy="2333"/>
          </a:xfrm>
        </p:grpSpPr>
        <p:sp>
          <p:nvSpPr>
            <p:cNvPr id="67594" name="AutoShape 13"/>
            <p:cNvSpPr>
              <a:spLocks noChangeArrowheads="1"/>
            </p:cNvSpPr>
            <p:nvPr/>
          </p:nvSpPr>
          <p:spPr bwMode="auto">
            <a:xfrm rot="1611983">
              <a:off x="1344" y="1743"/>
              <a:ext cx="688" cy="321"/>
            </a:xfrm>
            <a:prstGeom prst="rightArrow">
              <a:avLst>
                <a:gd name="adj1" fmla="val 50000"/>
                <a:gd name="adj2" fmla="val 53583"/>
              </a:avLst>
            </a:prstGeom>
            <a:solidFill>
              <a:srgbClr val="F4FC4A"/>
            </a:solidFill>
            <a:ln w="9525">
              <a:solidFill>
                <a:schemeClr val="tx1"/>
              </a:solidFill>
              <a:miter lim="800000"/>
              <a:headEnd/>
              <a:tailEnd/>
            </a:ln>
          </p:spPr>
          <p:txBody>
            <a:bodyPr wrap="none" anchor="ctr"/>
            <a:lstStyle/>
            <a:p>
              <a:pPr algn="l" eaLnBrk="1" hangingPunct="1"/>
              <a:endParaRPr lang="en-US" sz="2400">
                <a:solidFill>
                  <a:srgbClr val="000000"/>
                </a:solidFill>
              </a:endParaRPr>
            </a:p>
          </p:txBody>
        </p:sp>
        <p:sp>
          <p:nvSpPr>
            <p:cNvPr id="67595" name="Rectangle 14"/>
            <p:cNvSpPr>
              <a:spLocks noChangeArrowheads="1"/>
            </p:cNvSpPr>
            <p:nvPr/>
          </p:nvSpPr>
          <p:spPr bwMode="auto">
            <a:xfrm>
              <a:off x="2074" y="960"/>
              <a:ext cx="1584" cy="2333"/>
            </a:xfrm>
            <a:prstGeom prst="rect">
              <a:avLst/>
            </a:prstGeom>
            <a:solidFill>
              <a:srgbClr val="F2FC24"/>
            </a:solidFill>
            <a:ln w="9525">
              <a:solidFill>
                <a:schemeClr val="tx1"/>
              </a:solidFill>
              <a:miter lim="800000"/>
              <a:headEnd/>
              <a:tailEnd/>
            </a:ln>
          </p:spPr>
          <p:txBody>
            <a:bodyPr wrap="none" anchor="ctr"/>
            <a:lstStyle/>
            <a:p>
              <a:pPr algn="l" eaLnBrk="1" hangingPunct="1"/>
              <a:endParaRPr lang="en-US" sz="2400">
                <a:solidFill>
                  <a:srgbClr val="000000"/>
                </a:solidFill>
              </a:endParaRPr>
            </a:p>
          </p:txBody>
        </p:sp>
        <p:pic>
          <p:nvPicPr>
            <p:cNvPr id="67596" name="Picture 15" descr="fig02-3"/>
            <p:cNvPicPr>
              <a:picLocks noChangeAspect="1" noChangeArrowheads="1"/>
            </p:cNvPicPr>
            <p:nvPr/>
          </p:nvPicPr>
          <p:blipFill>
            <a:blip r:embed="rId5" cstate="print"/>
            <a:srcRect/>
            <a:stretch>
              <a:fillRect/>
            </a:stretch>
          </p:blipFill>
          <p:spPr bwMode="auto">
            <a:xfrm>
              <a:off x="2154" y="1098"/>
              <a:ext cx="1419" cy="2058"/>
            </a:xfrm>
            <a:prstGeom prst="rect">
              <a:avLst/>
            </a:prstGeom>
            <a:noFill/>
            <a:ln w="9525">
              <a:noFill/>
              <a:miter lim="800000"/>
              <a:headEnd/>
              <a:tailEnd/>
            </a:ln>
          </p:spPr>
        </p:pic>
        <p:sp>
          <p:nvSpPr>
            <p:cNvPr id="67597" name="AutoShape 16"/>
            <p:cNvSpPr>
              <a:spLocks noChangeArrowheads="1"/>
            </p:cNvSpPr>
            <p:nvPr/>
          </p:nvSpPr>
          <p:spPr bwMode="auto">
            <a:xfrm rot="-1783923">
              <a:off x="3643" y="1840"/>
              <a:ext cx="685" cy="320"/>
            </a:xfrm>
            <a:prstGeom prst="leftArrow">
              <a:avLst>
                <a:gd name="adj1" fmla="val 50000"/>
                <a:gd name="adj2" fmla="val 53516"/>
              </a:avLst>
            </a:prstGeom>
            <a:solidFill>
              <a:srgbClr val="F4FC4A"/>
            </a:solidFill>
            <a:ln w="9525">
              <a:solidFill>
                <a:schemeClr val="tx1"/>
              </a:solidFill>
              <a:miter lim="800000"/>
              <a:headEnd/>
              <a:tailEnd/>
            </a:ln>
          </p:spPr>
          <p:txBody>
            <a:bodyPr wrap="none" anchor="ctr"/>
            <a:lstStyle/>
            <a:p>
              <a:pPr algn="l" eaLnBrk="1" hangingPunct="1"/>
              <a:endParaRPr lang="en-US" sz="2400">
                <a:solidFill>
                  <a:srgbClr val="000000"/>
                </a:solidFill>
              </a:endParaRPr>
            </a:p>
          </p:txBody>
        </p:sp>
      </p:grpSp>
      <p:sp>
        <p:nvSpPr>
          <p:cNvPr id="67591" name="Text Box 19"/>
          <p:cNvSpPr txBox="1">
            <a:spLocks noChangeArrowheads="1"/>
          </p:cNvSpPr>
          <p:nvPr/>
        </p:nvSpPr>
        <p:spPr bwMode="auto">
          <a:xfrm>
            <a:off x="3448050" y="708025"/>
            <a:ext cx="184150" cy="457200"/>
          </a:xfrm>
          <a:prstGeom prst="rect">
            <a:avLst/>
          </a:prstGeom>
          <a:noFill/>
          <a:ln w="9525">
            <a:noFill/>
            <a:miter lim="800000"/>
            <a:headEnd/>
            <a:tailEnd/>
          </a:ln>
        </p:spPr>
        <p:txBody>
          <a:bodyPr wrap="none">
            <a:spAutoFit/>
          </a:bodyPr>
          <a:lstStyle/>
          <a:p>
            <a:pPr algn="l" eaLnBrk="1" hangingPunct="1"/>
            <a:endParaRPr lang="en-US" sz="2400" b="1">
              <a:solidFill>
                <a:srgbClr val="000000"/>
              </a:solidFill>
            </a:endParaRPr>
          </a:p>
        </p:txBody>
      </p:sp>
      <p:sp>
        <p:nvSpPr>
          <p:cNvPr id="375828" name="Text Box 20"/>
          <p:cNvSpPr txBox="1">
            <a:spLocks noChangeArrowheads="1"/>
          </p:cNvSpPr>
          <p:nvPr/>
        </p:nvSpPr>
        <p:spPr bwMode="auto">
          <a:xfrm>
            <a:off x="2978150" y="5378450"/>
            <a:ext cx="3168650" cy="1465263"/>
          </a:xfrm>
          <a:prstGeom prst="rect">
            <a:avLst/>
          </a:prstGeom>
          <a:noFill/>
          <a:ln w="9525">
            <a:noFill/>
            <a:miter lim="800000"/>
            <a:headEnd/>
            <a:tailEnd/>
          </a:ln>
        </p:spPr>
        <p:txBody>
          <a:bodyPr wrap="none">
            <a:spAutoFit/>
          </a:bodyPr>
          <a:lstStyle/>
          <a:p>
            <a:pPr algn="l" eaLnBrk="1" hangingPunct="1"/>
            <a:r>
              <a:rPr lang="en-US" sz="1800" b="1">
                <a:solidFill>
                  <a:srgbClr val="000000"/>
                </a:solidFill>
              </a:rPr>
              <a:t>             DES &amp; GPDs:</a:t>
            </a:r>
          </a:p>
          <a:p>
            <a:pPr algn="l" eaLnBrk="1" hangingPunct="1"/>
            <a:r>
              <a:rPr lang="en-US" sz="1800">
                <a:solidFill>
                  <a:srgbClr val="000000"/>
                </a:solidFill>
              </a:rPr>
              <a:t>Correlated quark distributions</a:t>
            </a:r>
          </a:p>
          <a:p>
            <a:pPr algn="l" eaLnBrk="1" hangingPunct="1"/>
            <a:r>
              <a:rPr lang="en-US" sz="1800">
                <a:solidFill>
                  <a:srgbClr val="000000"/>
                </a:solidFill>
              </a:rPr>
              <a:t>In transverse coordinate </a:t>
            </a:r>
          </a:p>
          <a:p>
            <a:pPr algn="l" eaLnBrk="1" hangingPunct="1"/>
            <a:r>
              <a:rPr lang="en-US" sz="1800">
                <a:solidFill>
                  <a:srgbClr val="000000"/>
                </a:solidFill>
              </a:rPr>
              <a:t>and longitudinal momentum </a:t>
            </a:r>
          </a:p>
          <a:p>
            <a:pPr algn="l" eaLnBrk="1" hangingPunct="1"/>
            <a:r>
              <a:rPr lang="en-US" sz="1800">
                <a:solidFill>
                  <a:srgbClr val="000000"/>
                </a:solidFill>
              </a:rPr>
              <a:t>space</a:t>
            </a:r>
          </a:p>
        </p:txBody>
      </p:sp>
    </p:spTree>
    <p:custDataLst>
      <p:tags r:id="rId1"/>
    </p:custDataLst>
    <p:extLst>
      <p:ext uri="{BB962C8B-B14F-4D97-AF65-F5344CB8AC3E}">
        <p14:creationId xmlns:p14="http://schemas.microsoft.com/office/powerpoint/2010/main" xmlns="" val="2196168225"/>
      </p:ext>
    </p:extLst>
  </p:cSld>
  <p:clrMapOvr>
    <a:masterClrMapping/>
  </p:clrMapOvr>
  <p:transition advTm="11089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5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GPD Experiments in CLAS &amp; Hall A</a:t>
            </a:r>
            <a:endParaRPr lang="en-US" dirty="0"/>
          </a:p>
        </p:txBody>
      </p:sp>
      <p:pic>
        <p:nvPicPr>
          <p:cNvPr id="4" name="Picture 15" descr="setup"/>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637160"/>
            <a:ext cx="4267200" cy="2278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85" descr="dvcs_cal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81200" y="4267200"/>
            <a:ext cx="2471103" cy="1851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7" descr="detector000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 y="4724400"/>
            <a:ext cx="2377440" cy="1728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8" descr="TotalCalo1"/>
          <p:cNvPicPr>
            <a:picLocks noChangeAspect="1" noChangeArrowheads="1"/>
          </p:cNvPicPr>
          <p:nvPr/>
        </p:nvPicPr>
        <p:blipFill>
          <a:blip r:embed="rId5" cstate="print">
            <a:extLst>
              <a:ext uri="{28A0092B-C50C-407E-A947-70E740481C1C}">
                <a14:useLocalDpi xmlns:a14="http://schemas.microsoft.com/office/drawing/2010/main" xmlns="" val="0"/>
              </a:ext>
            </a:extLst>
          </a:blip>
          <a:srcRect l="5986" r="10004"/>
          <a:stretch>
            <a:fillRect/>
          </a:stretch>
        </p:blipFill>
        <p:spPr bwMode="auto">
          <a:xfrm>
            <a:off x="4800600" y="1066800"/>
            <a:ext cx="34290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9506"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10200" y="4307164"/>
            <a:ext cx="3127375" cy="2341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5773087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GPD Experiments in CLAS &amp; Hall A</a:t>
            </a:r>
            <a:endParaRPr lang="en-US" dirty="0"/>
          </a:p>
        </p:txBody>
      </p:sp>
      <p:pic>
        <p:nvPicPr>
          <p:cNvPr id="4" name="Picture 15" descr="setup"/>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1637160"/>
            <a:ext cx="4267200" cy="2278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85" descr="dvcs_calo"/>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81200" y="4267200"/>
            <a:ext cx="2471103" cy="1851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7" descr="detector000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2400" y="4724400"/>
            <a:ext cx="2377440" cy="1728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4"/>
          <p:cNvGrpSpPr>
            <a:grpSpLocks noChangeAspect="1"/>
          </p:cNvGrpSpPr>
          <p:nvPr/>
        </p:nvGrpSpPr>
        <p:grpSpPr bwMode="auto">
          <a:xfrm>
            <a:off x="5007626" y="692159"/>
            <a:ext cx="3907774" cy="2332580"/>
            <a:chOff x="451" y="2080"/>
            <a:chExt cx="3039" cy="1814"/>
          </a:xfrm>
        </p:grpSpPr>
        <p:pic>
          <p:nvPicPr>
            <p:cNvPr id="9" name="Picture 13" descr="asy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1" y="2285"/>
              <a:ext cx="3039" cy="1609"/>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0" name="Object 16"/>
            <p:cNvGraphicFramePr>
              <a:graphicFrameLocks noChangeAspect="1"/>
            </p:cNvGraphicFramePr>
            <p:nvPr/>
          </p:nvGraphicFramePr>
          <p:xfrm>
            <a:off x="940" y="2080"/>
            <a:ext cx="2314" cy="223"/>
          </p:xfrm>
          <a:graphic>
            <a:graphicData uri="http://schemas.openxmlformats.org/presentationml/2006/ole">
              <p:oleObj spid="_x0000_s798751" name="Equation" r:id="rId7" imgW="3556000" imgH="342900" progId="Equation.3">
                <p:embed/>
              </p:oleObj>
            </a:graphicData>
          </a:graphic>
        </p:graphicFrame>
      </p:grpSp>
      <p:pic>
        <p:nvPicPr>
          <p:cNvPr id="12" name="Picture 13" descr="fig4.eps"/>
          <p:cNvPicPr>
            <a:picLocks noChangeAspect="1"/>
          </p:cNvPicPr>
          <p:nvPr/>
        </p:nvPicPr>
        <p:blipFill rotWithShape="1">
          <a:blip r:embed="rId8" cstate="print"/>
          <a:srcRect l="-2000" r="-1201" b="-1010"/>
          <a:stretch/>
        </p:blipFill>
        <p:spPr bwMode="auto">
          <a:xfrm>
            <a:off x="4977145" y="3048000"/>
            <a:ext cx="3931920" cy="374904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3" name="Text Box 5"/>
          <p:cNvSpPr txBox="1">
            <a:spLocks noChangeArrowheads="1"/>
          </p:cNvSpPr>
          <p:nvPr/>
        </p:nvSpPr>
        <p:spPr bwMode="auto">
          <a:xfrm>
            <a:off x="2819400" y="3188494"/>
            <a:ext cx="4506297" cy="1628651"/>
          </a:xfrm>
          <a:prstGeom prst="rect">
            <a:avLst/>
          </a:prstGeom>
          <a:solidFill>
            <a:schemeClr val="bg1"/>
          </a:solidFill>
          <a:ln w="12700" algn="ctr">
            <a:solidFill>
              <a:srgbClr val="FF0000"/>
            </a:solidFill>
            <a:miter lim="800000"/>
            <a:headEnd/>
            <a:tailEnd/>
          </a:ln>
        </p:spPr>
        <p:txBody>
          <a:bodyPr wrap="none" lIns="90487" tIns="44450" rIns="90487" bIns="44450">
            <a:spAutoFit/>
          </a:bodyPr>
          <a:lstStyle/>
          <a:p>
            <a:pPr marL="228600" indent="-228600" algn="l">
              <a:buFont typeface="Times" pitchFamily="50" charset="0"/>
              <a:buNone/>
            </a:pPr>
            <a:r>
              <a:rPr lang="en-US" sz="2000" dirty="0" smtClean="0"/>
              <a:t>Contributions from:</a:t>
            </a:r>
          </a:p>
          <a:p>
            <a:pPr marL="342900" indent="-342900" algn="l">
              <a:buFont typeface="Arial" pitchFamily="34" charset="0"/>
              <a:buChar char="•"/>
            </a:pPr>
            <a:r>
              <a:rPr lang="en-US" sz="2000" dirty="0" smtClean="0"/>
              <a:t>Beam Energy and Quality</a:t>
            </a:r>
          </a:p>
          <a:p>
            <a:pPr marL="342900" indent="-342900" algn="l">
              <a:buFont typeface="Arial" pitchFamily="34" charset="0"/>
              <a:buChar char="•"/>
            </a:pPr>
            <a:r>
              <a:rPr lang="en-US" sz="2000" dirty="0" smtClean="0"/>
              <a:t>Innovative Target/Detector Design</a:t>
            </a:r>
          </a:p>
          <a:p>
            <a:pPr marL="342900" indent="-342900" algn="l">
              <a:buFont typeface="Arial" pitchFamily="34" charset="0"/>
              <a:buChar char="•"/>
            </a:pPr>
            <a:r>
              <a:rPr lang="en-US" sz="2000" dirty="0" smtClean="0"/>
              <a:t>Major New Ancillary Equipment</a:t>
            </a:r>
          </a:p>
          <a:p>
            <a:pPr marL="342900" indent="-342900" algn="l">
              <a:buFont typeface="Arial" pitchFamily="34" charset="0"/>
              <a:buChar char="•"/>
            </a:pPr>
            <a:r>
              <a:rPr lang="en-US" sz="2000" dirty="0" smtClean="0"/>
              <a:t>Strong Expt./Theory Collaboration</a:t>
            </a:r>
          </a:p>
        </p:txBody>
      </p:sp>
    </p:spTree>
    <p:extLst>
      <p:ext uri="{BB962C8B-B14F-4D97-AF65-F5344CB8AC3E}">
        <p14:creationId xmlns:p14="http://schemas.microsoft.com/office/powerpoint/2010/main" xmlns="" val="22670975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050" name="Picture 2" descr="Single3_W_label"/>
          <p:cNvPicPr>
            <a:picLocks noChangeAspect="1" noChangeArrowheads="1"/>
          </p:cNvPicPr>
          <p:nvPr/>
        </p:nvPicPr>
        <p:blipFill>
          <a:blip r:embed="rId3" cstate="print">
            <a:extLst>
              <a:ext uri="{28A0092B-C50C-407E-A947-70E740481C1C}">
                <a14:useLocalDpi xmlns:a14="http://schemas.microsoft.com/office/drawing/2010/main" xmlns="" val="0"/>
              </a:ext>
            </a:extLst>
          </a:blip>
          <a:srcRect l="4379" t="14436" r="11272" b="4811"/>
          <a:stretch>
            <a:fillRect/>
          </a:stretch>
        </p:blipFill>
        <p:spPr bwMode="auto">
          <a:xfrm>
            <a:off x="0" y="673100"/>
            <a:ext cx="9144000" cy="5637213"/>
          </a:xfrm>
          <a:prstGeom prst="rect">
            <a:avLst/>
          </a:prstGeom>
          <a:noFill/>
          <a:extLst>
            <a:ext uri="{909E8E84-426E-40DD-AFC4-6F175D3DCCD1}">
              <a14:hiddenFill xmlns:a14="http://schemas.microsoft.com/office/drawing/2010/main" xmlns="">
                <a:solidFill>
                  <a:srgbClr val="FFFFFF"/>
                </a:solidFill>
              </a14:hiddenFill>
            </a:ext>
          </a:extLst>
        </p:spPr>
      </p:pic>
      <p:sp>
        <p:nvSpPr>
          <p:cNvPr id="642051" name="Text Box 3"/>
          <p:cNvSpPr txBox="1">
            <a:spLocks noChangeArrowheads="1"/>
          </p:cNvSpPr>
          <p:nvPr/>
        </p:nvSpPr>
        <p:spPr bwMode="auto">
          <a:xfrm>
            <a:off x="152400" y="86380"/>
            <a:ext cx="888954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a:r>
              <a:rPr lang="en-US" b="1" dirty="0" smtClean="0">
                <a:solidFill>
                  <a:srgbClr val="FC0128"/>
                </a:solidFill>
                <a:latin typeface="+mj-lt"/>
              </a:rPr>
              <a:t> N* physics w/ (</a:t>
            </a:r>
            <a:r>
              <a:rPr lang="en-US" b="1" dirty="0" err="1" smtClean="0">
                <a:solidFill>
                  <a:srgbClr val="FC0128"/>
                </a:solidFill>
                <a:latin typeface="+mj-lt"/>
              </a:rPr>
              <a:t>e,e</a:t>
            </a:r>
            <a:r>
              <a:rPr lang="en-US" b="1" dirty="0" smtClean="0">
                <a:solidFill>
                  <a:srgbClr val="FC0128"/>
                </a:solidFill>
                <a:latin typeface="+mj-lt"/>
              </a:rPr>
              <a:t>’) is Tough:  e p </a:t>
            </a:r>
            <a:r>
              <a:rPr lang="en-US" b="1" dirty="0" smtClean="0">
                <a:solidFill>
                  <a:srgbClr val="FC0128"/>
                </a:solidFill>
                <a:latin typeface="+mj-lt"/>
                <a:sym typeface="Symbol"/>
              </a:rPr>
              <a:t></a:t>
            </a:r>
            <a:r>
              <a:rPr lang="en-US" b="1" dirty="0" smtClean="0">
                <a:solidFill>
                  <a:srgbClr val="FC0128"/>
                </a:solidFill>
                <a:latin typeface="+mj-lt"/>
              </a:rPr>
              <a:t> e’ X  at 4 GeV</a:t>
            </a:r>
            <a:endParaRPr lang="en-US" dirty="0" smtClean="0">
              <a:solidFill>
                <a:srgbClr val="FC0128"/>
              </a:solidFill>
              <a:latin typeface="+mj-lt"/>
            </a:endParaRPr>
          </a:p>
        </p:txBody>
      </p:sp>
      <p:sp>
        <p:nvSpPr>
          <p:cNvPr id="642053" name="Text Box 5"/>
          <p:cNvSpPr txBox="1">
            <a:spLocks noChangeArrowheads="1"/>
          </p:cNvSpPr>
          <p:nvPr/>
        </p:nvSpPr>
        <p:spPr bwMode="auto">
          <a:xfrm>
            <a:off x="7820025" y="5119688"/>
            <a:ext cx="1112838" cy="519112"/>
          </a:xfrm>
          <a:prstGeom prst="rect">
            <a:avLst/>
          </a:prstGeom>
          <a:solidFill>
            <a:srgbClr val="FFFF99"/>
          </a:solidFill>
          <a:ln>
            <a:noFill/>
          </a:ln>
          <a:effectLst/>
          <a:extLst>
            <a:ext uri="{91240B29-F687-4F45-9708-019B960494DF}">
              <a14:hiddenLine xmlns:a14="http://schemas.microsoft.com/office/drawing/2010/main" xmlns="" w="9525">
                <a:solidFill>
                  <a:schemeClr val="accent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spcBef>
                <a:spcPct val="50000"/>
              </a:spcBef>
            </a:pPr>
            <a:r>
              <a:rPr lang="en-US" smtClean="0">
                <a:solidFill>
                  <a:srgbClr val="000000"/>
                </a:solidFill>
                <a:latin typeface="Arial" charset="0"/>
              </a:rPr>
              <a:t>CLAS</a:t>
            </a:r>
            <a:endParaRPr lang="en-US" sz="3600" smtClean="0">
              <a:solidFill>
                <a:srgbClr val="000000"/>
              </a:solidFill>
              <a:latin typeface="Times New Roman" pitchFamily="18" charset="0"/>
            </a:endParaRPr>
          </a:p>
        </p:txBody>
      </p:sp>
      <p:sp>
        <p:nvSpPr>
          <p:cNvPr id="642054" name="Text Box 6"/>
          <p:cNvSpPr txBox="1">
            <a:spLocks noChangeArrowheads="1"/>
          </p:cNvSpPr>
          <p:nvPr/>
        </p:nvSpPr>
        <p:spPr bwMode="auto">
          <a:xfrm>
            <a:off x="100013" y="895350"/>
            <a:ext cx="779462"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p>
            <a:pPr algn="l">
              <a:spcBef>
                <a:spcPct val="50000"/>
              </a:spcBef>
            </a:pPr>
            <a:r>
              <a:rPr lang="en-US" sz="1600" b="1" smtClean="0">
                <a:solidFill>
                  <a:srgbClr val="000000"/>
                </a:solidFill>
                <a:latin typeface="Times New Roman" pitchFamily="18" charset="0"/>
              </a:rPr>
              <a:t>events</a:t>
            </a:r>
          </a:p>
        </p:txBody>
      </p:sp>
    </p:spTree>
    <p:extLst>
      <p:ext uri="{BB962C8B-B14F-4D97-AF65-F5344CB8AC3E}">
        <p14:creationId xmlns:p14="http://schemas.microsoft.com/office/powerpoint/2010/main" xmlns="" val="395577186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Line 2"/>
          <p:cNvSpPr>
            <a:spLocks noChangeShapeType="1"/>
          </p:cNvSpPr>
          <p:nvPr/>
        </p:nvSpPr>
        <p:spPr bwMode="auto">
          <a:xfrm>
            <a:off x="228600" y="914400"/>
            <a:ext cx="0" cy="0"/>
          </a:xfrm>
          <a:prstGeom prst="line">
            <a:avLst/>
          </a:prstGeom>
          <a:noFill/>
          <a:ln w="9525">
            <a:solidFill>
              <a:schemeClr val="accent1"/>
            </a:solidFill>
            <a:round/>
            <a:headEnd/>
            <a:tailEnd/>
          </a:ln>
        </p:spPr>
        <p:txBody>
          <a:bodyPr wrap="none" anchor="ctr"/>
          <a:lstStyle/>
          <a:p>
            <a:endParaRPr lang="en-US"/>
          </a:p>
        </p:txBody>
      </p:sp>
      <p:sp>
        <p:nvSpPr>
          <p:cNvPr id="87043" name="Line 3"/>
          <p:cNvSpPr>
            <a:spLocks noChangeShapeType="1"/>
          </p:cNvSpPr>
          <p:nvPr/>
        </p:nvSpPr>
        <p:spPr bwMode="auto">
          <a:xfrm flipV="1">
            <a:off x="8305800" y="838200"/>
            <a:ext cx="0" cy="5562600"/>
          </a:xfrm>
          <a:prstGeom prst="line">
            <a:avLst/>
          </a:prstGeom>
          <a:noFill/>
          <a:ln w="28575">
            <a:solidFill>
              <a:schemeClr val="bg1"/>
            </a:solidFill>
            <a:round/>
            <a:headEnd/>
            <a:tailEnd/>
          </a:ln>
        </p:spPr>
        <p:txBody>
          <a:bodyPr wrap="none" anchor="ctr"/>
          <a:lstStyle/>
          <a:p>
            <a:endParaRPr lang="en-US"/>
          </a:p>
        </p:txBody>
      </p:sp>
      <p:sp>
        <p:nvSpPr>
          <p:cNvPr id="87044" name="Rectangle 4"/>
          <p:cNvSpPr>
            <a:spLocks noChangeArrowheads="1"/>
          </p:cNvSpPr>
          <p:nvPr/>
        </p:nvSpPr>
        <p:spPr bwMode="auto">
          <a:xfrm>
            <a:off x="1447800" y="838200"/>
            <a:ext cx="76200" cy="5562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87045" name="Oval 5"/>
          <p:cNvSpPr>
            <a:spLocks noChangeArrowheads="1"/>
          </p:cNvSpPr>
          <p:nvPr/>
        </p:nvSpPr>
        <p:spPr bwMode="auto">
          <a:xfrm>
            <a:off x="685800" y="3190875"/>
            <a:ext cx="152400" cy="228600"/>
          </a:xfrm>
          <a:prstGeom prst="ellipse">
            <a:avLst/>
          </a:prstGeom>
          <a:solidFill>
            <a:schemeClr val="bg1"/>
          </a:solidFill>
          <a:ln w="9525">
            <a:solidFill>
              <a:schemeClr val="bg1"/>
            </a:solidFill>
            <a:round/>
            <a:headEnd/>
            <a:tailEnd/>
          </a:ln>
        </p:spPr>
        <p:txBody>
          <a:bodyPr wrap="none" anchor="ctr"/>
          <a:lstStyle/>
          <a:p>
            <a:endParaRPr lang="en-US"/>
          </a:p>
        </p:txBody>
      </p:sp>
      <p:grpSp>
        <p:nvGrpSpPr>
          <p:cNvPr id="87046" name="Group 6"/>
          <p:cNvGrpSpPr>
            <a:grpSpLocks/>
          </p:cNvGrpSpPr>
          <p:nvPr/>
        </p:nvGrpSpPr>
        <p:grpSpPr bwMode="auto">
          <a:xfrm>
            <a:off x="383064" y="2438139"/>
            <a:ext cx="4267200" cy="4038600"/>
            <a:chOff x="1008" y="432"/>
            <a:chExt cx="4272" cy="3600"/>
          </a:xfrm>
        </p:grpSpPr>
        <p:pic>
          <p:nvPicPr>
            <p:cNvPr id="87052" name="Picture 7" descr="a3"/>
            <p:cNvPicPr>
              <a:picLocks noChangeAspect="1" noChangeArrowheads="1"/>
            </p:cNvPicPr>
            <p:nvPr/>
          </p:nvPicPr>
          <p:blipFill>
            <a:blip r:embed="rId3" cstate="print"/>
            <a:srcRect/>
            <a:stretch>
              <a:fillRect/>
            </a:stretch>
          </p:blipFill>
          <p:spPr bwMode="auto">
            <a:xfrm>
              <a:off x="1008" y="432"/>
              <a:ext cx="4272" cy="3504"/>
            </a:xfrm>
            <a:prstGeom prst="rect">
              <a:avLst/>
            </a:prstGeom>
            <a:solidFill>
              <a:schemeClr val="bg1"/>
            </a:solidFill>
            <a:ln w="19050">
              <a:solidFill>
                <a:schemeClr val="bg1"/>
              </a:solidFill>
              <a:miter lim="800000"/>
              <a:headEnd/>
              <a:tailEnd/>
            </a:ln>
          </p:spPr>
        </p:pic>
        <p:sp>
          <p:nvSpPr>
            <p:cNvPr id="87053" name="Line 8"/>
            <p:cNvSpPr>
              <a:spLocks noChangeShapeType="1"/>
            </p:cNvSpPr>
            <p:nvPr/>
          </p:nvSpPr>
          <p:spPr bwMode="auto">
            <a:xfrm>
              <a:off x="1008" y="4032"/>
              <a:ext cx="4224" cy="0"/>
            </a:xfrm>
            <a:prstGeom prst="line">
              <a:avLst/>
            </a:prstGeom>
            <a:noFill/>
            <a:ln w="28575">
              <a:solidFill>
                <a:schemeClr val="bg1"/>
              </a:solidFill>
              <a:round/>
              <a:headEnd/>
              <a:tailEnd/>
            </a:ln>
          </p:spPr>
          <p:txBody>
            <a:bodyPr wrap="none" anchor="ctr"/>
            <a:lstStyle/>
            <a:p>
              <a:endParaRPr lang="en-US"/>
            </a:p>
          </p:txBody>
        </p:sp>
        <p:sp>
          <p:nvSpPr>
            <p:cNvPr id="87054" name="Text Box 9"/>
            <p:cNvSpPr txBox="1">
              <a:spLocks noChangeArrowheads="1"/>
            </p:cNvSpPr>
            <p:nvPr/>
          </p:nvSpPr>
          <p:spPr bwMode="auto">
            <a:xfrm>
              <a:off x="3405" y="3649"/>
              <a:ext cx="273" cy="271"/>
            </a:xfrm>
            <a:prstGeom prst="rect">
              <a:avLst/>
            </a:prstGeom>
            <a:noFill/>
            <a:ln w="9525">
              <a:noFill/>
              <a:miter lim="800000"/>
              <a:headEnd/>
              <a:tailEnd/>
            </a:ln>
          </p:spPr>
          <p:txBody>
            <a:bodyPr wrap="none">
              <a:spAutoFit/>
            </a:bodyPr>
            <a:lstStyle/>
            <a:p>
              <a:r>
                <a:rPr lang="en-US" sz="1400" b="1">
                  <a:solidFill>
                    <a:srgbClr val="000000"/>
                  </a:solidFill>
                  <a:latin typeface="Times New Roman" pitchFamily="18" charset="0"/>
                </a:rPr>
                <a:t>2</a:t>
              </a:r>
              <a:endParaRPr lang="en-US" sz="3600">
                <a:solidFill>
                  <a:srgbClr val="000000"/>
                </a:solidFill>
                <a:latin typeface="Times New Roman" pitchFamily="18" charset="0"/>
              </a:endParaRPr>
            </a:p>
          </p:txBody>
        </p:sp>
        <p:sp>
          <p:nvSpPr>
            <p:cNvPr id="87055" name="Text Box 10"/>
            <p:cNvSpPr txBox="1">
              <a:spLocks noChangeArrowheads="1"/>
            </p:cNvSpPr>
            <p:nvPr/>
          </p:nvSpPr>
          <p:spPr bwMode="auto">
            <a:xfrm>
              <a:off x="1677" y="3649"/>
              <a:ext cx="273" cy="271"/>
            </a:xfrm>
            <a:prstGeom prst="rect">
              <a:avLst/>
            </a:prstGeom>
            <a:noFill/>
            <a:ln w="9525">
              <a:noFill/>
              <a:miter lim="800000"/>
              <a:headEnd/>
              <a:tailEnd/>
            </a:ln>
          </p:spPr>
          <p:txBody>
            <a:bodyPr wrap="none">
              <a:spAutoFit/>
            </a:bodyPr>
            <a:lstStyle/>
            <a:p>
              <a:r>
                <a:rPr lang="en-US" sz="1400" b="1">
                  <a:solidFill>
                    <a:srgbClr val="000000"/>
                  </a:solidFill>
                  <a:latin typeface="Times New Roman" pitchFamily="18" charset="0"/>
                </a:rPr>
                <a:t>1</a:t>
              </a:r>
              <a:endParaRPr lang="en-US" sz="3600">
                <a:solidFill>
                  <a:srgbClr val="000000"/>
                </a:solidFill>
                <a:latin typeface="Times New Roman" pitchFamily="18" charset="0"/>
              </a:endParaRPr>
            </a:p>
          </p:txBody>
        </p:sp>
        <p:sp>
          <p:nvSpPr>
            <p:cNvPr id="87056" name="Text Box 11"/>
            <p:cNvSpPr txBox="1">
              <a:spLocks noChangeArrowheads="1"/>
            </p:cNvSpPr>
            <p:nvPr/>
          </p:nvSpPr>
          <p:spPr bwMode="auto">
            <a:xfrm>
              <a:off x="2475" y="3649"/>
              <a:ext cx="407" cy="271"/>
            </a:xfrm>
            <a:prstGeom prst="rect">
              <a:avLst/>
            </a:prstGeom>
            <a:noFill/>
            <a:ln w="9525">
              <a:noFill/>
              <a:miter lim="800000"/>
              <a:headEnd/>
              <a:tailEnd/>
            </a:ln>
          </p:spPr>
          <p:txBody>
            <a:bodyPr wrap="none">
              <a:spAutoFit/>
            </a:bodyPr>
            <a:lstStyle/>
            <a:p>
              <a:r>
                <a:rPr lang="en-US" sz="1400" b="1">
                  <a:solidFill>
                    <a:srgbClr val="000000"/>
                  </a:solidFill>
                  <a:latin typeface="Times New Roman" pitchFamily="18" charset="0"/>
                </a:rPr>
                <a:t>1.5</a:t>
              </a:r>
              <a:endParaRPr lang="en-US" sz="3600">
                <a:solidFill>
                  <a:srgbClr val="000000"/>
                </a:solidFill>
                <a:latin typeface="Times New Roman" pitchFamily="18" charset="0"/>
              </a:endParaRPr>
            </a:p>
          </p:txBody>
        </p:sp>
        <p:sp>
          <p:nvSpPr>
            <p:cNvPr id="87057" name="Text Box 12"/>
            <p:cNvSpPr txBox="1">
              <a:spLocks noChangeArrowheads="1"/>
            </p:cNvSpPr>
            <p:nvPr/>
          </p:nvSpPr>
          <p:spPr bwMode="auto">
            <a:xfrm>
              <a:off x="4150" y="3649"/>
              <a:ext cx="407" cy="271"/>
            </a:xfrm>
            <a:prstGeom prst="rect">
              <a:avLst/>
            </a:prstGeom>
            <a:noFill/>
            <a:ln w="9525">
              <a:noFill/>
              <a:miter lim="800000"/>
              <a:headEnd/>
              <a:tailEnd/>
            </a:ln>
          </p:spPr>
          <p:txBody>
            <a:bodyPr wrap="none">
              <a:spAutoFit/>
            </a:bodyPr>
            <a:lstStyle/>
            <a:p>
              <a:r>
                <a:rPr lang="en-US" sz="1400" b="1">
                  <a:solidFill>
                    <a:srgbClr val="000000"/>
                  </a:solidFill>
                  <a:latin typeface="Times New Roman" pitchFamily="18" charset="0"/>
                </a:rPr>
                <a:t>2.5</a:t>
              </a:r>
              <a:endParaRPr lang="en-US" sz="3600">
                <a:solidFill>
                  <a:srgbClr val="000000"/>
                </a:solidFill>
                <a:latin typeface="Times New Roman" pitchFamily="18" charset="0"/>
              </a:endParaRPr>
            </a:p>
          </p:txBody>
        </p:sp>
        <p:sp>
          <p:nvSpPr>
            <p:cNvPr id="87058" name="Text Box 13"/>
            <p:cNvSpPr txBox="1">
              <a:spLocks noChangeArrowheads="1"/>
            </p:cNvSpPr>
            <p:nvPr/>
          </p:nvSpPr>
          <p:spPr bwMode="auto">
            <a:xfrm>
              <a:off x="1121" y="2449"/>
              <a:ext cx="273" cy="271"/>
            </a:xfrm>
            <a:prstGeom prst="rect">
              <a:avLst/>
            </a:prstGeom>
            <a:noFill/>
            <a:ln w="9525">
              <a:noFill/>
              <a:miter lim="800000"/>
              <a:headEnd/>
              <a:tailEnd/>
            </a:ln>
          </p:spPr>
          <p:txBody>
            <a:bodyPr wrap="none">
              <a:spAutoFit/>
            </a:bodyPr>
            <a:lstStyle/>
            <a:p>
              <a:r>
                <a:rPr lang="en-US" sz="1400" b="1">
                  <a:solidFill>
                    <a:srgbClr val="000000"/>
                  </a:solidFill>
                  <a:latin typeface="Times New Roman" pitchFamily="18" charset="0"/>
                </a:rPr>
                <a:t>2</a:t>
              </a:r>
              <a:endParaRPr lang="en-US" sz="3600">
                <a:solidFill>
                  <a:srgbClr val="000000"/>
                </a:solidFill>
                <a:latin typeface="Times New Roman" pitchFamily="18" charset="0"/>
              </a:endParaRPr>
            </a:p>
          </p:txBody>
        </p:sp>
        <p:sp>
          <p:nvSpPr>
            <p:cNvPr id="87059" name="Text Box 14"/>
            <p:cNvSpPr txBox="1">
              <a:spLocks noChangeArrowheads="1"/>
            </p:cNvSpPr>
            <p:nvPr/>
          </p:nvSpPr>
          <p:spPr bwMode="auto">
            <a:xfrm>
              <a:off x="1149" y="1343"/>
              <a:ext cx="274" cy="272"/>
            </a:xfrm>
            <a:prstGeom prst="rect">
              <a:avLst/>
            </a:prstGeom>
            <a:noFill/>
            <a:ln w="9525">
              <a:noFill/>
              <a:miter lim="800000"/>
              <a:headEnd/>
              <a:tailEnd/>
            </a:ln>
          </p:spPr>
          <p:txBody>
            <a:bodyPr wrap="none">
              <a:spAutoFit/>
            </a:bodyPr>
            <a:lstStyle/>
            <a:p>
              <a:r>
                <a:rPr lang="en-US" sz="1400" b="1">
                  <a:solidFill>
                    <a:srgbClr val="000000"/>
                  </a:solidFill>
                  <a:latin typeface="Times New Roman" pitchFamily="18" charset="0"/>
                </a:rPr>
                <a:t>4</a:t>
              </a:r>
              <a:endParaRPr lang="en-US" sz="3600">
                <a:solidFill>
                  <a:srgbClr val="000000"/>
                </a:solidFill>
                <a:latin typeface="Times New Roman" pitchFamily="18" charset="0"/>
              </a:endParaRPr>
            </a:p>
          </p:txBody>
        </p:sp>
        <p:sp>
          <p:nvSpPr>
            <p:cNvPr id="87060" name="Text Box 15"/>
            <p:cNvSpPr txBox="1">
              <a:spLocks noChangeArrowheads="1"/>
            </p:cNvSpPr>
            <p:nvPr/>
          </p:nvSpPr>
          <p:spPr bwMode="auto">
            <a:xfrm>
              <a:off x="1149" y="3552"/>
              <a:ext cx="274" cy="272"/>
            </a:xfrm>
            <a:prstGeom prst="rect">
              <a:avLst/>
            </a:prstGeom>
            <a:noFill/>
            <a:ln w="9525">
              <a:noFill/>
              <a:miter lim="800000"/>
              <a:headEnd/>
              <a:tailEnd/>
            </a:ln>
          </p:spPr>
          <p:txBody>
            <a:bodyPr wrap="none">
              <a:spAutoFit/>
            </a:bodyPr>
            <a:lstStyle/>
            <a:p>
              <a:r>
                <a:rPr lang="en-US" sz="1400" b="1">
                  <a:solidFill>
                    <a:srgbClr val="000000"/>
                  </a:solidFill>
                  <a:latin typeface="Times New Roman" pitchFamily="18" charset="0"/>
                </a:rPr>
                <a:t>0</a:t>
              </a:r>
              <a:endParaRPr lang="en-US" sz="3600">
                <a:solidFill>
                  <a:srgbClr val="000000"/>
                </a:solidFill>
                <a:latin typeface="Times New Roman" pitchFamily="18" charset="0"/>
              </a:endParaRPr>
            </a:p>
          </p:txBody>
        </p:sp>
        <p:sp>
          <p:nvSpPr>
            <p:cNvPr id="87061" name="Text Box 16"/>
            <p:cNvSpPr txBox="1">
              <a:spLocks noChangeArrowheads="1"/>
            </p:cNvSpPr>
            <p:nvPr/>
          </p:nvSpPr>
          <p:spPr bwMode="auto">
            <a:xfrm>
              <a:off x="1149" y="3024"/>
              <a:ext cx="274" cy="272"/>
            </a:xfrm>
            <a:prstGeom prst="rect">
              <a:avLst/>
            </a:prstGeom>
            <a:noFill/>
            <a:ln w="9525">
              <a:noFill/>
              <a:miter lim="800000"/>
              <a:headEnd/>
              <a:tailEnd/>
            </a:ln>
          </p:spPr>
          <p:txBody>
            <a:bodyPr wrap="none">
              <a:spAutoFit/>
            </a:bodyPr>
            <a:lstStyle/>
            <a:p>
              <a:r>
                <a:rPr lang="en-US" sz="1400" b="1">
                  <a:solidFill>
                    <a:srgbClr val="000000"/>
                  </a:solidFill>
                  <a:latin typeface="Times New Roman" pitchFamily="18" charset="0"/>
                </a:rPr>
                <a:t>1</a:t>
              </a:r>
              <a:endParaRPr lang="en-US" sz="3600">
                <a:solidFill>
                  <a:srgbClr val="000000"/>
                </a:solidFill>
                <a:latin typeface="Times New Roman" pitchFamily="18" charset="0"/>
              </a:endParaRPr>
            </a:p>
          </p:txBody>
        </p:sp>
        <p:sp>
          <p:nvSpPr>
            <p:cNvPr id="87062" name="Text Box 17"/>
            <p:cNvSpPr txBox="1">
              <a:spLocks noChangeArrowheads="1"/>
            </p:cNvSpPr>
            <p:nvPr/>
          </p:nvSpPr>
          <p:spPr bwMode="auto">
            <a:xfrm>
              <a:off x="1149" y="1921"/>
              <a:ext cx="274" cy="271"/>
            </a:xfrm>
            <a:prstGeom prst="rect">
              <a:avLst/>
            </a:prstGeom>
            <a:noFill/>
            <a:ln w="9525">
              <a:noFill/>
              <a:miter lim="800000"/>
              <a:headEnd/>
              <a:tailEnd/>
            </a:ln>
          </p:spPr>
          <p:txBody>
            <a:bodyPr wrap="none">
              <a:spAutoFit/>
            </a:bodyPr>
            <a:lstStyle/>
            <a:p>
              <a:r>
                <a:rPr lang="en-US" sz="1400" b="1">
                  <a:solidFill>
                    <a:srgbClr val="000000"/>
                  </a:solidFill>
                  <a:latin typeface="Times New Roman" pitchFamily="18" charset="0"/>
                </a:rPr>
                <a:t>3</a:t>
              </a:r>
              <a:endParaRPr lang="en-US" sz="3600">
                <a:solidFill>
                  <a:srgbClr val="000000"/>
                </a:solidFill>
                <a:latin typeface="Times New Roman" pitchFamily="18" charset="0"/>
              </a:endParaRPr>
            </a:p>
          </p:txBody>
        </p:sp>
        <p:sp>
          <p:nvSpPr>
            <p:cNvPr id="87063" name="Text Box 18"/>
            <p:cNvSpPr txBox="1">
              <a:spLocks noChangeArrowheads="1"/>
            </p:cNvSpPr>
            <p:nvPr/>
          </p:nvSpPr>
          <p:spPr bwMode="auto">
            <a:xfrm>
              <a:off x="1149" y="767"/>
              <a:ext cx="274" cy="272"/>
            </a:xfrm>
            <a:prstGeom prst="rect">
              <a:avLst/>
            </a:prstGeom>
            <a:noFill/>
            <a:ln w="9525">
              <a:noFill/>
              <a:miter lim="800000"/>
              <a:headEnd/>
              <a:tailEnd/>
            </a:ln>
          </p:spPr>
          <p:txBody>
            <a:bodyPr wrap="none">
              <a:spAutoFit/>
            </a:bodyPr>
            <a:lstStyle/>
            <a:p>
              <a:r>
                <a:rPr lang="en-US" sz="1400" b="1">
                  <a:solidFill>
                    <a:srgbClr val="000000"/>
                  </a:solidFill>
                  <a:latin typeface="Times New Roman" pitchFamily="18" charset="0"/>
                </a:rPr>
                <a:t>5</a:t>
              </a:r>
              <a:endParaRPr lang="en-US" sz="3600">
                <a:solidFill>
                  <a:srgbClr val="000000"/>
                </a:solidFill>
                <a:latin typeface="Times New Roman" pitchFamily="18" charset="0"/>
              </a:endParaRPr>
            </a:p>
          </p:txBody>
        </p:sp>
      </p:grpSp>
      <p:sp>
        <p:nvSpPr>
          <p:cNvPr id="87047" name="Rectangle 19"/>
          <p:cNvSpPr>
            <a:spLocks noChangeArrowheads="1"/>
          </p:cNvSpPr>
          <p:nvPr/>
        </p:nvSpPr>
        <p:spPr bwMode="auto">
          <a:xfrm>
            <a:off x="1066800" y="1971675"/>
            <a:ext cx="2667000" cy="609600"/>
          </a:xfrm>
          <a:prstGeom prst="rect">
            <a:avLst/>
          </a:prstGeom>
          <a:noFill/>
          <a:ln w="12700">
            <a:noFill/>
            <a:miter lim="800000"/>
            <a:headEnd/>
            <a:tailEnd/>
          </a:ln>
        </p:spPr>
        <p:txBody>
          <a:bodyPr lIns="90487" tIns="44450" rIns="90487" bIns="44450" anchor="ctr"/>
          <a:lstStyle/>
          <a:p>
            <a:r>
              <a:rPr lang="en-US" b="1">
                <a:solidFill>
                  <a:srgbClr val="FC0128"/>
                </a:solidFill>
                <a:cs typeface="Arial" pitchFamily="34" charset="0"/>
              </a:rPr>
              <a:t>e p </a:t>
            </a:r>
            <a:r>
              <a:rPr lang="en-US" b="1">
                <a:solidFill>
                  <a:srgbClr val="FC0128"/>
                </a:solidFill>
                <a:cs typeface="Arial" pitchFamily="34" charset="0"/>
                <a:sym typeface="Symbol" pitchFamily="18" charset="2"/>
              </a:rPr>
              <a:t></a:t>
            </a:r>
            <a:r>
              <a:rPr lang="en-US" b="1">
                <a:solidFill>
                  <a:srgbClr val="FC0128"/>
                </a:solidFill>
                <a:cs typeface="Arial" pitchFamily="34" charset="0"/>
              </a:rPr>
              <a:t> e’ X</a:t>
            </a:r>
          </a:p>
        </p:txBody>
      </p:sp>
      <p:pic>
        <p:nvPicPr>
          <p:cNvPr id="87048" name="Picture 20"/>
          <p:cNvPicPr>
            <a:picLocks noChangeAspect="1" noChangeArrowheads="1"/>
          </p:cNvPicPr>
          <p:nvPr/>
        </p:nvPicPr>
        <p:blipFill>
          <a:blip r:embed="rId4" cstate="print"/>
          <a:srcRect/>
          <a:stretch>
            <a:fillRect/>
          </a:stretch>
        </p:blipFill>
        <p:spPr bwMode="auto">
          <a:xfrm>
            <a:off x="4876800" y="2819400"/>
            <a:ext cx="3624263" cy="3590925"/>
          </a:xfrm>
          <a:prstGeom prst="rect">
            <a:avLst/>
          </a:prstGeom>
          <a:noFill/>
          <a:ln w="12700" algn="ctr">
            <a:noFill/>
            <a:miter lim="800000"/>
            <a:headEnd/>
            <a:tailEnd/>
          </a:ln>
        </p:spPr>
      </p:pic>
      <p:sp>
        <p:nvSpPr>
          <p:cNvPr id="87049" name="Rectangle 21"/>
          <p:cNvSpPr>
            <a:spLocks noChangeArrowheads="1"/>
          </p:cNvSpPr>
          <p:nvPr/>
        </p:nvSpPr>
        <p:spPr bwMode="auto">
          <a:xfrm>
            <a:off x="5795963" y="2157413"/>
            <a:ext cx="2178050" cy="460375"/>
          </a:xfrm>
          <a:prstGeom prst="rect">
            <a:avLst/>
          </a:prstGeom>
          <a:noFill/>
          <a:ln w="12700" algn="ctr">
            <a:noFill/>
            <a:miter lim="800000"/>
            <a:headEnd/>
            <a:tailEnd/>
          </a:ln>
        </p:spPr>
        <p:txBody>
          <a:bodyPr wrap="none" lIns="90487" tIns="44450" rIns="90487" bIns="44450">
            <a:spAutoFit/>
          </a:bodyPr>
          <a:lstStyle/>
          <a:p>
            <a:pPr marL="1371600" indent="-1371600">
              <a:lnSpc>
                <a:spcPct val="80000"/>
              </a:lnSpc>
              <a:spcBef>
                <a:spcPct val="20000"/>
              </a:spcBef>
              <a:buSzPct val="150000"/>
            </a:pPr>
            <a:r>
              <a:rPr lang="en-US" b="1">
                <a:solidFill>
                  <a:srgbClr val="FC0128"/>
                </a:solidFill>
              </a:rPr>
              <a:t>e p </a:t>
            </a:r>
            <a:r>
              <a:rPr lang="en-US" b="1">
                <a:solidFill>
                  <a:srgbClr val="FC0128"/>
                </a:solidFill>
                <a:sym typeface="Symbol" pitchFamily="18" charset="2"/>
              </a:rPr>
              <a:t> </a:t>
            </a:r>
            <a:r>
              <a:rPr lang="en-US" b="1">
                <a:solidFill>
                  <a:srgbClr val="FC0128"/>
                </a:solidFill>
              </a:rPr>
              <a:t>e′ p X</a:t>
            </a:r>
          </a:p>
        </p:txBody>
      </p:sp>
      <p:sp>
        <p:nvSpPr>
          <p:cNvPr id="87050" name="Rectangle 22"/>
          <p:cNvSpPr>
            <a:spLocks noGrp="1" noChangeArrowheads="1"/>
          </p:cNvSpPr>
          <p:nvPr>
            <p:ph type="title"/>
          </p:nvPr>
        </p:nvSpPr>
        <p:spPr>
          <a:xfrm>
            <a:off x="0" y="-76200"/>
            <a:ext cx="9144000" cy="1201738"/>
          </a:xfrm>
        </p:spPr>
        <p:txBody>
          <a:bodyPr/>
          <a:lstStyle/>
          <a:p>
            <a:r>
              <a:rPr lang="en-US" smtClean="0"/>
              <a:t>CLAS Measures:  a Broad Range of Q</a:t>
            </a:r>
            <a:r>
              <a:rPr lang="en-US" baseline="30000" smtClean="0"/>
              <a:t>2</a:t>
            </a:r>
            <a:r>
              <a:rPr lang="en-US" smtClean="0"/>
              <a:t> and W Simultaneously, and Excited State Decay</a:t>
            </a:r>
          </a:p>
        </p:txBody>
      </p:sp>
      <p:sp>
        <p:nvSpPr>
          <p:cNvPr id="87051" name="Rectangle 23"/>
          <p:cNvSpPr>
            <a:spLocks noChangeArrowheads="1"/>
          </p:cNvSpPr>
          <p:nvPr/>
        </p:nvSpPr>
        <p:spPr bwMode="auto">
          <a:xfrm>
            <a:off x="0" y="1295400"/>
            <a:ext cx="8839200" cy="609600"/>
          </a:xfrm>
          <a:prstGeom prst="rect">
            <a:avLst/>
          </a:prstGeom>
          <a:noFill/>
          <a:ln w="12700">
            <a:noFill/>
            <a:miter lim="800000"/>
            <a:headEnd/>
            <a:tailEnd/>
          </a:ln>
        </p:spPr>
        <p:txBody>
          <a:bodyPr lIns="90487" tIns="44450" rIns="90487" bIns="44450" anchor="ctr"/>
          <a:lstStyle/>
          <a:p>
            <a:r>
              <a:rPr lang="en-US" b="1">
                <a:solidFill>
                  <a:srgbClr val="FC0128"/>
                </a:solidFill>
              </a:rPr>
              <a:t> CLAS Coverage for E = 4 GeV</a:t>
            </a:r>
          </a:p>
        </p:txBody>
      </p:sp>
    </p:spTree>
    <p:extLst>
      <p:ext uri="{BB962C8B-B14F-4D97-AF65-F5344CB8AC3E}">
        <p14:creationId xmlns:p14="http://schemas.microsoft.com/office/powerpoint/2010/main" xmlns="" val="346107346"/>
      </p:ext>
    </p:extLst>
  </p:cSld>
  <p:clrMapOvr>
    <a:masterClrMapping/>
  </p:clrMapOvr>
  <p:transition advTm="57488"/>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0"/>
            <a:ext cx="9144000" cy="736600"/>
          </a:xfrm>
        </p:spPr>
        <p:txBody>
          <a:bodyPr/>
          <a:lstStyle/>
          <a:p>
            <a:r>
              <a:rPr lang="en-US" dirty="0"/>
              <a:t>CEBAF</a:t>
            </a:r>
            <a:r>
              <a:rPr lang="en-US" dirty="0" smtClean="0"/>
              <a:t>@ 6 GeV Has Been an </a:t>
            </a:r>
            <a:br>
              <a:rPr lang="en-US" dirty="0" smtClean="0"/>
            </a:br>
            <a:r>
              <a:rPr lang="en-US" dirty="0" smtClean="0"/>
              <a:t>Unqualified Success.  </a:t>
            </a:r>
            <a:r>
              <a:rPr lang="en-US" sz="3600" i="1" dirty="0" smtClean="0"/>
              <a:t>Why?</a:t>
            </a:r>
            <a:endParaRPr lang="en-US" sz="3600" i="1" dirty="0"/>
          </a:p>
        </p:txBody>
      </p:sp>
      <p:sp>
        <p:nvSpPr>
          <p:cNvPr id="3" name="Content Placeholder 2"/>
          <p:cNvSpPr>
            <a:spLocks noGrp="1"/>
          </p:cNvSpPr>
          <p:nvPr>
            <p:ph idx="1"/>
          </p:nvPr>
        </p:nvSpPr>
        <p:spPr>
          <a:xfrm>
            <a:off x="152400" y="1238250"/>
            <a:ext cx="8915400" cy="4933950"/>
          </a:xfrm>
        </p:spPr>
        <p:txBody>
          <a:bodyPr/>
          <a:lstStyle/>
          <a:p>
            <a:pPr lvl="0"/>
            <a:r>
              <a:rPr lang="en-US" sz="2200" b="1" dirty="0"/>
              <a:t>CEBAF </a:t>
            </a:r>
            <a:r>
              <a:rPr lang="en-US" sz="2200" b="1" dirty="0" smtClean="0"/>
              <a:t>and its experimental equipment provided </a:t>
            </a:r>
            <a:r>
              <a:rPr lang="en-US" sz="2200" b="1" dirty="0"/>
              <a:t>a new research tool with dramatically expanded “reach” over its predecessors</a:t>
            </a:r>
          </a:p>
          <a:p>
            <a:pPr lvl="0"/>
            <a:r>
              <a:rPr lang="en-US" sz="2200" b="1" dirty="0" smtClean="0">
                <a:solidFill>
                  <a:schemeClr val="bg1"/>
                </a:solidFill>
              </a:rPr>
              <a:t>Our International User community and strong </a:t>
            </a:r>
            <a:r>
              <a:rPr lang="en-US" sz="2200" b="1" dirty="0">
                <a:solidFill>
                  <a:schemeClr val="bg1"/>
                </a:solidFill>
              </a:rPr>
              <a:t>laboratory staff </a:t>
            </a:r>
            <a:r>
              <a:rPr lang="en-US" sz="2200" b="1" dirty="0" smtClean="0">
                <a:solidFill>
                  <a:schemeClr val="bg1"/>
                </a:solidFill>
              </a:rPr>
              <a:t>(expt. and theory) </a:t>
            </a:r>
            <a:r>
              <a:rPr lang="en-US" sz="2200" dirty="0" smtClean="0">
                <a:solidFill>
                  <a:schemeClr val="bg1"/>
                </a:solidFill>
              </a:rPr>
              <a:t>has </a:t>
            </a:r>
            <a:r>
              <a:rPr lang="en-US" sz="2200" dirty="0">
                <a:solidFill>
                  <a:schemeClr val="bg1"/>
                </a:solidFill>
              </a:rPr>
              <a:t>been </a:t>
            </a:r>
            <a:r>
              <a:rPr lang="en-US" sz="2200" dirty="0" smtClean="0">
                <a:solidFill>
                  <a:schemeClr val="bg1"/>
                </a:solidFill>
              </a:rPr>
              <a:t>innovative and committed </a:t>
            </a:r>
            <a:r>
              <a:rPr lang="en-US" sz="2200" dirty="0">
                <a:solidFill>
                  <a:schemeClr val="bg1"/>
                </a:solidFill>
              </a:rPr>
              <a:t>to exploiting </a:t>
            </a:r>
            <a:r>
              <a:rPr lang="en-US" sz="2200" dirty="0" smtClean="0">
                <a:solidFill>
                  <a:schemeClr val="bg1"/>
                </a:solidFill>
              </a:rPr>
              <a:t>CEBAF </a:t>
            </a:r>
            <a:r>
              <a:rPr lang="en-US" sz="2200" dirty="0">
                <a:solidFill>
                  <a:schemeClr val="bg1"/>
                </a:solidFill>
              </a:rPr>
              <a:t>to the fullest extent possible</a:t>
            </a:r>
          </a:p>
          <a:p>
            <a:pPr lvl="0"/>
            <a:r>
              <a:rPr lang="en-US" sz="2200" b="1" dirty="0" smtClean="0">
                <a:solidFill>
                  <a:schemeClr val="bg1"/>
                </a:solidFill>
              </a:rPr>
              <a:t>The Accelerator/Engineering and Physics teams have </a:t>
            </a:r>
            <a:r>
              <a:rPr lang="en-US" sz="2200" b="1" dirty="0">
                <a:solidFill>
                  <a:schemeClr val="bg1"/>
                </a:solidFill>
              </a:rPr>
              <a:t>worked tirelessly </a:t>
            </a:r>
            <a:r>
              <a:rPr lang="en-US" sz="2200" dirty="0">
                <a:solidFill>
                  <a:schemeClr val="bg1"/>
                </a:solidFill>
              </a:rPr>
              <a:t>to deliver </a:t>
            </a:r>
            <a:r>
              <a:rPr lang="en-US" sz="2200" dirty="0" smtClean="0">
                <a:solidFill>
                  <a:schemeClr val="bg1"/>
                </a:solidFill>
              </a:rPr>
              <a:t>the beam and equipment needed and to enhance our </a:t>
            </a:r>
            <a:r>
              <a:rPr lang="en-US" sz="2200" dirty="0">
                <a:solidFill>
                  <a:schemeClr val="bg1"/>
                </a:solidFill>
              </a:rPr>
              <a:t>capabilities as the science program needs evolved</a:t>
            </a:r>
          </a:p>
          <a:p>
            <a:pPr lvl="0"/>
            <a:r>
              <a:rPr lang="en-US" sz="2200" b="1" dirty="0" smtClean="0">
                <a:solidFill>
                  <a:schemeClr val="bg1"/>
                </a:solidFill>
              </a:rPr>
              <a:t>We have enjoyed strong </a:t>
            </a:r>
            <a:r>
              <a:rPr lang="en-US" sz="2200" b="1" dirty="0">
                <a:solidFill>
                  <a:schemeClr val="bg1"/>
                </a:solidFill>
              </a:rPr>
              <a:t>support </a:t>
            </a:r>
            <a:r>
              <a:rPr lang="en-US" sz="2200" dirty="0">
                <a:solidFill>
                  <a:schemeClr val="bg1"/>
                </a:solidFill>
              </a:rPr>
              <a:t>from DOE for running the </a:t>
            </a:r>
            <a:r>
              <a:rPr lang="en-US" sz="2200" dirty="0" smtClean="0">
                <a:solidFill>
                  <a:schemeClr val="bg1"/>
                </a:solidFill>
              </a:rPr>
              <a:t>facility and from DOE, NSF and many other agencies around the world supporting </a:t>
            </a:r>
            <a:r>
              <a:rPr lang="en-US" sz="2200" dirty="0">
                <a:solidFill>
                  <a:schemeClr val="bg1"/>
                </a:solidFill>
              </a:rPr>
              <a:t>the user </a:t>
            </a:r>
            <a:r>
              <a:rPr lang="en-US" sz="2200" dirty="0" smtClean="0">
                <a:solidFill>
                  <a:schemeClr val="bg1"/>
                </a:solidFill>
              </a:rPr>
              <a:t>community and its activities here</a:t>
            </a:r>
            <a:endParaRPr lang="en-US" sz="2200" dirty="0">
              <a:solidFill>
                <a:schemeClr val="bg1"/>
              </a:solidFill>
            </a:endParaRPr>
          </a:p>
          <a:p>
            <a:pPr lvl="0"/>
            <a:r>
              <a:rPr lang="en-US" sz="2200" b="1" dirty="0" smtClean="0">
                <a:solidFill>
                  <a:schemeClr val="bg1"/>
                </a:solidFill>
              </a:rPr>
              <a:t>A </a:t>
            </a:r>
            <a:r>
              <a:rPr lang="en-US" sz="2200" b="1" dirty="0">
                <a:solidFill>
                  <a:schemeClr val="bg1"/>
                </a:solidFill>
              </a:rPr>
              <a:t>remarkable cadre of graduate students and postdocs</a:t>
            </a:r>
          </a:p>
          <a:p>
            <a:pPr lvl="0"/>
            <a:r>
              <a:rPr lang="en-US" sz="2200" b="1" dirty="0">
                <a:solidFill>
                  <a:schemeClr val="bg1"/>
                </a:solidFill>
              </a:rPr>
              <a:t>Thoughtful advice </a:t>
            </a:r>
            <a:r>
              <a:rPr lang="en-US" sz="2200" dirty="0">
                <a:solidFill>
                  <a:schemeClr val="bg1"/>
                </a:solidFill>
              </a:rPr>
              <a:t>on the science program from our PACs, the theory group</a:t>
            </a:r>
            <a:r>
              <a:rPr lang="en-US" sz="2200" dirty="0" smtClean="0">
                <a:solidFill>
                  <a:schemeClr val="bg1"/>
                </a:solidFill>
              </a:rPr>
              <a:t>, reviews, and many others over the years</a:t>
            </a:r>
            <a:endParaRPr lang="en-US" sz="2200" dirty="0">
              <a:solidFill>
                <a:schemeClr val="bg1"/>
              </a:solidFill>
            </a:endParaRPr>
          </a:p>
          <a:p>
            <a:endParaRPr lang="en-US" dirty="0"/>
          </a:p>
        </p:txBody>
      </p:sp>
    </p:spTree>
    <p:extLst>
      <p:ext uri="{BB962C8B-B14F-4D97-AF65-F5344CB8AC3E}">
        <p14:creationId xmlns:p14="http://schemas.microsoft.com/office/powerpoint/2010/main" xmlns="" val="140743909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76200" y="1242025"/>
            <a:ext cx="6851903" cy="5092103"/>
          </a:xfrm>
          <a:prstGeom prst="rect">
            <a:avLst/>
          </a:prstGeom>
          <a:solidFill>
            <a:schemeClr val="bg1"/>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l"/>
            <a:endParaRPr lang="en-US" sz="2400" smtClean="0">
              <a:solidFill>
                <a:srgbClr val="000000"/>
              </a:solidFill>
              <a:latin typeface="Times"/>
            </a:endParaRPr>
          </a:p>
        </p:txBody>
      </p:sp>
      <p:sp>
        <p:nvSpPr>
          <p:cNvPr id="2" name="Title 1"/>
          <p:cNvSpPr>
            <a:spLocks noGrp="1"/>
          </p:cNvSpPr>
          <p:nvPr>
            <p:ph type="title"/>
          </p:nvPr>
        </p:nvSpPr>
        <p:spPr>
          <a:xfrm>
            <a:off x="0" y="19050"/>
            <a:ext cx="9144000" cy="719328"/>
          </a:xfrm>
        </p:spPr>
        <p:txBody>
          <a:bodyPr wrap="none">
            <a:noAutofit/>
          </a:bodyPr>
          <a:lstStyle/>
          <a:p>
            <a:pPr algn="l"/>
            <a:r>
              <a:rPr lang="en-US" sz="2000" dirty="0" smtClean="0"/>
              <a:t>   </a:t>
            </a:r>
            <a:r>
              <a:rPr lang="en-US" sz="2400" i="0" dirty="0" smtClean="0"/>
              <a:t>Status of Single Meson Production on Protons &amp; Neutrons  </a:t>
            </a:r>
            <a:r>
              <a:rPr lang="en-US" sz="2000" dirty="0" smtClean="0"/>
              <a:t/>
            </a:r>
            <a:br>
              <a:rPr lang="en-US" sz="2000" dirty="0" smtClean="0"/>
            </a:br>
            <a:r>
              <a:rPr lang="en-US" sz="2000" dirty="0" smtClean="0"/>
              <a:t>        </a:t>
            </a:r>
            <a:r>
              <a:rPr lang="en-US" sz="2000" dirty="0" smtClean="0">
                <a:solidFill>
                  <a:srgbClr val="FF0000"/>
                </a:solidFill>
                <a:latin typeface="Zapf Dingbats"/>
                <a:ea typeface="Zapf Dingbats"/>
                <a:cs typeface="Zapf Dingbats"/>
              </a:rPr>
              <a:t>✔ </a:t>
            </a:r>
            <a:r>
              <a:rPr lang="en-US" sz="2000" dirty="0" smtClean="0">
                <a:solidFill>
                  <a:srgbClr val="FF0000"/>
                </a:solidFill>
                <a:latin typeface="+mn-lt"/>
                <a:ea typeface="Zapf Dingbats"/>
                <a:cs typeface="Zapf Dingbats"/>
              </a:rPr>
              <a:t>-</a:t>
            </a:r>
            <a:r>
              <a:rPr lang="en-US" sz="2000" dirty="0" smtClean="0">
                <a:solidFill>
                  <a:srgbClr val="FF0000"/>
                </a:solidFill>
                <a:latin typeface="Zapf Dingbats"/>
                <a:ea typeface="Zapf Dingbats"/>
                <a:cs typeface="Zapf Dingbats"/>
              </a:rPr>
              <a:t> </a:t>
            </a:r>
            <a:r>
              <a:rPr lang="en-US" sz="2000" dirty="0" smtClean="0">
                <a:solidFill>
                  <a:srgbClr val="000000"/>
                </a:solidFill>
                <a:latin typeface="+mn-lt"/>
                <a:ea typeface="Zapf Dingbats"/>
                <a:cs typeface="Zapf Dingbats"/>
              </a:rPr>
              <a:t>published</a:t>
            </a:r>
            <a:r>
              <a:rPr lang="en-US" sz="2000" dirty="0" smtClean="0"/>
              <a:t>		 </a:t>
            </a:r>
            <a:r>
              <a:rPr lang="en-US" sz="2000" dirty="0" smtClean="0">
                <a:solidFill>
                  <a:srgbClr val="000000"/>
                </a:solidFill>
              </a:rPr>
              <a:t> </a:t>
            </a:r>
            <a:r>
              <a:rPr lang="en-US" sz="2000" dirty="0" smtClean="0">
                <a:latin typeface="Zapf Dingbats"/>
                <a:ea typeface="Zapf Dingbats"/>
                <a:cs typeface="Zapf Dingbats"/>
              </a:rPr>
              <a:t>✔</a:t>
            </a:r>
            <a:r>
              <a:rPr lang="en-US" sz="2000" dirty="0" smtClean="0">
                <a:solidFill>
                  <a:srgbClr val="4F6228"/>
                </a:solidFill>
                <a:latin typeface="Zapf Dingbats"/>
                <a:ea typeface="Zapf Dingbats"/>
                <a:cs typeface="Zapf Dingbats"/>
              </a:rPr>
              <a:t> </a:t>
            </a:r>
            <a:r>
              <a:rPr lang="en-US" sz="2000" dirty="0" smtClean="0">
                <a:solidFill>
                  <a:srgbClr val="000000"/>
                </a:solidFill>
                <a:latin typeface="+mn-lt"/>
                <a:ea typeface="Zapf Dingbats"/>
                <a:cs typeface="Zapf Dingbats"/>
              </a:rPr>
              <a:t>- acquired</a:t>
            </a:r>
            <a:r>
              <a:rPr lang="en-US" sz="2000" dirty="0" smtClean="0"/>
              <a:t> 		</a:t>
            </a:r>
            <a:r>
              <a:rPr lang="en-US" sz="2000" dirty="0" smtClean="0">
                <a:solidFill>
                  <a:srgbClr val="00D700"/>
                </a:solidFill>
                <a:latin typeface="Zapf Dingbats"/>
                <a:ea typeface="Zapf Dingbats"/>
                <a:cs typeface="Zapf Dingbats"/>
              </a:rPr>
              <a:t>✔</a:t>
            </a:r>
            <a:r>
              <a:rPr lang="en-US" sz="2000" dirty="0" smtClean="0">
                <a:ln>
                  <a:solidFill>
                    <a:srgbClr val="0000FF"/>
                  </a:solidFill>
                </a:ln>
                <a:latin typeface="Zapf Dingbats"/>
                <a:ea typeface="Zapf Dingbats"/>
                <a:cs typeface="Zapf Dingbats"/>
              </a:rPr>
              <a:t> </a:t>
            </a:r>
            <a:r>
              <a:rPr lang="en-US" sz="2000" dirty="0" smtClean="0">
                <a:solidFill>
                  <a:srgbClr val="00D700"/>
                </a:solidFill>
                <a:ea typeface="Zapf Dingbats"/>
                <a:cs typeface="Zapf Dingbats"/>
              </a:rPr>
              <a:t>-</a:t>
            </a:r>
            <a:r>
              <a:rPr lang="en-US" sz="2000" dirty="0" smtClean="0">
                <a:ln>
                  <a:solidFill>
                    <a:srgbClr val="0000FF"/>
                  </a:solidFill>
                </a:ln>
                <a:solidFill>
                  <a:srgbClr val="000000"/>
                </a:solidFill>
                <a:ea typeface="Zapf Dingbats"/>
                <a:cs typeface="Zapf Dingbats"/>
              </a:rPr>
              <a:t> </a:t>
            </a:r>
            <a:r>
              <a:rPr lang="en-US" sz="2000" dirty="0" err="1" smtClean="0"/>
              <a:t>HDIce</a:t>
            </a:r>
            <a:endParaRPr lang="en-US" sz="2000" dirty="0">
              <a:ln>
                <a:solidFill>
                  <a:srgbClr val="0000FF"/>
                </a:solidFill>
              </a:ln>
              <a:solidFill>
                <a:srgbClr val="000000"/>
              </a:solidFill>
            </a:endParaRPr>
          </a:p>
        </p:txBody>
      </p:sp>
      <p:graphicFrame>
        <p:nvGraphicFramePr>
          <p:cNvPr id="7" name="Content Placeholder 6"/>
          <p:cNvGraphicFramePr>
            <a:graphicFrameLocks noGrp="1"/>
          </p:cNvGraphicFramePr>
          <p:nvPr>
            <p:ph idx="1"/>
          </p:nvPr>
        </p:nvGraphicFramePr>
        <p:xfrm>
          <a:off x="155447" y="1357299"/>
          <a:ext cx="6696456" cy="4806356"/>
        </p:xfrm>
        <a:graphic>
          <a:graphicData uri="http://schemas.openxmlformats.org/drawingml/2006/table">
            <a:tbl>
              <a:tblPr firstRow="1" bandRow="1">
                <a:tableStyleId>{8A107856-5554-42FB-B03E-39F5DBC370BA}</a:tableStyleId>
              </a:tblPr>
              <a:tblGrid>
                <a:gridCol w="546651"/>
                <a:gridCol w="341656"/>
                <a:gridCol w="341656"/>
                <a:gridCol w="444151"/>
                <a:gridCol w="375826"/>
                <a:gridCol w="353041"/>
                <a:gridCol w="455541"/>
                <a:gridCol w="421382"/>
                <a:gridCol w="341648"/>
                <a:gridCol w="478329"/>
                <a:gridCol w="409988"/>
                <a:gridCol w="409988"/>
                <a:gridCol w="409988"/>
                <a:gridCol w="341643"/>
                <a:gridCol w="341656"/>
                <a:gridCol w="341656"/>
                <a:gridCol w="341656"/>
              </a:tblGrid>
              <a:tr h="283122">
                <a:tc>
                  <a:txBody>
                    <a:bodyPr/>
                    <a:lstStyle/>
                    <a:p>
                      <a:endParaRPr lang="en-US" sz="1200" b="0" dirty="0">
                        <a:latin typeface="Calibri"/>
                        <a:cs typeface="Calibri"/>
                      </a:endParaRPr>
                    </a:p>
                  </a:txBody>
                  <a:tcPr/>
                </a:tc>
                <a:tc>
                  <a:txBody>
                    <a:bodyPr/>
                    <a:lstStyle/>
                    <a:p>
                      <a:r>
                        <a:rPr lang="en-US" sz="1200" b="0" dirty="0" err="1" smtClean="0">
                          <a:latin typeface="Calibri"/>
                          <a:cs typeface="Calibri"/>
                        </a:rPr>
                        <a:t>σ</a:t>
                      </a:r>
                      <a:endParaRPr lang="en-US" sz="1200" b="0" dirty="0">
                        <a:latin typeface="Calibri"/>
                        <a:cs typeface="Calibri"/>
                      </a:endParaRPr>
                    </a:p>
                  </a:txBody>
                  <a:tcPr/>
                </a:tc>
                <a:tc>
                  <a:txBody>
                    <a:bodyPr/>
                    <a:lstStyle/>
                    <a:p>
                      <a:r>
                        <a:rPr lang="en-US" sz="1200" b="0" dirty="0" err="1" smtClean="0">
                          <a:latin typeface="Calibri"/>
                          <a:cs typeface="Calibri"/>
                        </a:rPr>
                        <a:t>Σ</a:t>
                      </a:r>
                      <a:endParaRPr lang="en-US" sz="1200" b="0" dirty="0">
                        <a:latin typeface="Calibri"/>
                        <a:cs typeface="Calibri"/>
                      </a:endParaRPr>
                    </a:p>
                  </a:txBody>
                  <a:tcPr/>
                </a:tc>
                <a:tc>
                  <a:txBody>
                    <a:bodyPr/>
                    <a:lstStyle/>
                    <a:p>
                      <a:r>
                        <a:rPr lang="en-US" sz="1200" b="0" dirty="0" smtClean="0">
                          <a:latin typeface="Calibri"/>
                          <a:cs typeface="Calibri"/>
                        </a:rPr>
                        <a:t>T</a:t>
                      </a:r>
                      <a:endParaRPr lang="en-US" sz="1200" b="0" dirty="0">
                        <a:latin typeface="Calibri"/>
                        <a:cs typeface="Calibri"/>
                      </a:endParaRPr>
                    </a:p>
                  </a:txBody>
                  <a:tcPr/>
                </a:tc>
                <a:tc>
                  <a:txBody>
                    <a:bodyPr/>
                    <a:lstStyle/>
                    <a:p>
                      <a:r>
                        <a:rPr lang="en-US" sz="1200" b="0" dirty="0" smtClean="0">
                          <a:latin typeface="Calibri"/>
                          <a:cs typeface="Calibri"/>
                        </a:rPr>
                        <a:t>P</a:t>
                      </a:r>
                      <a:endParaRPr lang="en-US" sz="1200" b="0" dirty="0">
                        <a:latin typeface="Calibri"/>
                        <a:cs typeface="Calibri"/>
                      </a:endParaRPr>
                    </a:p>
                  </a:txBody>
                  <a:tcPr/>
                </a:tc>
                <a:tc>
                  <a:txBody>
                    <a:bodyPr/>
                    <a:lstStyle/>
                    <a:p>
                      <a:r>
                        <a:rPr lang="en-US" sz="1200" b="0" dirty="0" smtClean="0">
                          <a:latin typeface="Calibri"/>
                          <a:cs typeface="Calibri"/>
                        </a:rPr>
                        <a:t>E</a:t>
                      </a:r>
                      <a:endParaRPr lang="en-US" sz="1200" b="0" dirty="0">
                        <a:latin typeface="Calibri"/>
                        <a:cs typeface="Calibri"/>
                      </a:endParaRPr>
                    </a:p>
                  </a:txBody>
                  <a:tcPr/>
                </a:tc>
                <a:tc>
                  <a:txBody>
                    <a:bodyPr/>
                    <a:lstStyle/>
                    <a:p>
                      <a:r>
                        <a:rPr lang="en-US" sz="1200" b="0" dirty="0" smtClean="0">
                          <a:latin typeface="Calibri"/>
                          <a:cs typeface="Calibri"/>
                        </a:rPr>
                        <a:t>F</a:t>
                      </a:r>
                      <a:endParaRPr lang="en-US" sz="1200" b="0" dirty="0">
                        <a:latin typeface="Calibri"/>
                        <a:cs typeface="Calibri"/>
                      </a:endParaRPr>
                    </a:p>
                  </a:txBody>
                  <a:tcPr/>
                </a:tc>
                <a:tc>
                  <a:txBody>
                    <a:bodyPr/>
                    <a:lstStyle/>
                    <a:p>
                      <a:r>
                        <a:rPr lang="en-US" sz="1200" b="0" dirty="0" smtClean="0">
                          <a:latin typeface="Calibri"/>
                          <a:cs typeface="Calibri"/>
                        </a:rPr>
                        <a:t>G</a:t>
                      </a:r>
                      <a:endParaRPr lang="en-US" sz="1200" b="0" dirty="0">
                        <a:latin typeface="Calibri"/>
                        <a:cs typeface="Calibri"/>
                      </a:endParaRPr>
                    </a:p>
                  </a:txBody>
                  <a:tcPr/>
                </a:tc>
                <a:tc>
                  <a:txBody>
                    <a:bodyPr/>
                    <a:lstStyle/>
                    <a:p>
                      <a:r>
                        <a:rPr lang="en-US" sz="1200" b="0" dirty="0" smtClean="0">
                          <a:latin typeface="Calibri"/>
                          <a:cs typeface="Calibri"/>
                        </a:rPr>
                        <a:t>H</a:t>
                      </a:r>
                      <a:endParaRPr lang="en-US" sz="1200" b="0" dirty="0">
                        <a:latin typeface="Calibri"/>
                        <a:cs typeface="Calibri"/>
                      </a:endParaRPr>
                    </a:p>
                  </a:txBody>
                  <a:tcPr/>
                </a:tc>
                <a:tc>
                  <a:txBody>
                    <a:bodyPr/>
                    <a:lstStyle/>
                    <a:p>
                      <a:r>
                        <a:rPr lang="en-US" sz="1200" b="0" dirty="0" err="1" smtClean="0">
                          <a:latin typeface="Calibri"/>
                          <a:cs typeface="Calibri"/>
                        </a:rPr>
                        <a:t>T</a:t>
                      </a:r>
                      <a:r>
                        <a:rPr lang="en-US" sz="1200" b="0" baseline="-25000" dirty="0" err="1" smtClean="0">
                          <a:latin typeface="Calibri"/>
                          <a:cs typeface="Calibri"/>
                        </a:rPr>
                        <a:t>x</a:t>
                      </a:r>
                      <a:endParaRPr lang="en-US" sz="1200" b="0" baseline="-25000" dirty="0">
                        <a:latin typeface="Calibri"/>
                        <a:cs typeface="Calibri"/>
                      </a:endParaRPr>
                    </a:p>
                  </a:txBody>
                  <a:tcPr/>
                </a:tc>
                <a:tc>
                  <a:txBody>
                    <a:bodyPr/>
                    <a:lstStyle/>
                    <a:p>
                      <a:r>
                        <a:rPr lang="en-US" sz="1200" b="0" dirty="0" err="1" smtClean="0">
                          <a:latin typeface="Calibri"/>
                          <a:cs typeface="Calibri"/>
                        </a:rPr>
                        <a:t>T</a:t>
                      </a:r>
                      <a:r>
                        <a:rPr lang="en-US" sz="1200" b="0" baseline="-25000" dirty="0" err="1" smtClean="0">
                          <a:latin typeface="Calibri"/>
                          <a:cs typeface="Calibri"/>
                        </a:rPr>
                        <a:t>z</a:t>
                      </a:r>
                      <a:endParaRPr lang="en-US" sz="1200" b="0" baseline="-25000" dirty="0">
                        <a:latin typeface="Calibri"/>
                        <a:cs typeface="Calibri"/>
                      </a:endParaRPr>
                    </a:p>
                  </a:txBody>
                  <a:tcPr/>
                </a:tc>
                <a:tc>
                  <a:txBody>
                    <a:bodyPr/>
                    <a:lstStyle/>
                    <a:p>
                      <a:r>
                        <a:rPr lang="en-US" sz="1200" b="0" dirty="0" smtClean="0">
                          <a:latin typeface="Calibri"/>
                          <a:cs typeface="Calibri"/>
                        </a:rPr>
                        <a:t>L</a:t>
                      </a:r>
                      <a:r>
                        <a:rPr lang="en-US" sz="1200" b="0" baseline="-25000" dirty="0" smtClean="0">
                          <a:latin typeface="Calibri"/>
                          <a:cs typeface="Calibri"/>
                        </a:rPr>
                        <a:t>x</a:t>
                      </a:r>
                      <a:endParaRPr lang="en-US" sz="1200" b="0" baseline="-25000" dirty="0">
                        <a:latin typeface="Calibri"/>
                        <a:cs typeface="Calibri"/>
                      </a:endParaRPr>
                    </a:p>
                  </a:txBody>
                  <a:tcPr/>
                </a:tc>
                <a:tc>
                  <a:txBody>
                    <a:bodyPr/>
                    <a:lstStyle/>
                    <a:p>
                      <a:r>
                        <a:rPr lang="en-US" sz="1200" b="0" dirty="0" err="1" smtClean="0">
                          <a:latin typeface="Calibri"/>
                          <a:cs typeface="Calibri"/>
                        </a:rPr>
                        <a:t>L</a:t>
                      </a:r>
                      <a:r>
                        <a:rPr lang="en-US" sz="1200" b="0" baseline="-25000" dirty="0" err="1" smtClean="0">
                          <a:latin typeface="Calibri"/>
                          <a:cs typeface="Calibri"/>
                        </a:rPr>
                        <a:t>z</a:t>
                      </a:r>
                      <a:endParaRPr lang="en-US" sz="1200" b="0" baseline="-25000" dirty="0">
                        <a:latin typeface="Calibri"/>
                        <a:cs typeface="Calibri"/>
                      </a:endParaRPr>
                    </a:p>
                  </a:txBody>
                  <a:tcPr/>
                </a:tc>
                <a:tc>
                  <a:txBody>
                    <a:bodyPr/>
                    <a:lstStyle/>
                    <a:p>
                      <a:r>
                        <a:rPr lang="en-US" sz="1200" b="0" dirty="0" smtClean="0">
                          <a:latin typeface="Calibri"/>
                          <a:cs typeface="Calibri"/>
                        </a:rPr>
                        <a:t>O</a:t>
                      </a:r>
                      <a:r>
                        <a:rPr lang="en-US" sz="1200" b="0" baseline="-25000" dirty="0" smtClean="0">
                          <a:latin typeface="Calibri"/>
                          <a:cs typeface="Calibri"/>
                        </a:rPr>
                        <a:t>x</a:t>
                      </a:r>
                      <a:endParaRPr lang="en-US" sz="1200" b="0" baseline="-25000" dirty="0">
                        <a:latin typeface="Calibri"/>
                        <a:cs typeface="Calibri"/>
                      </a:endParaRPr>
                    </a:p>
                  </a:txBody>
                  <a:tcPr/>
                </a:tc>
                <a:tc>
                  <a:txBody>
                    <a:bodyPr/>
                    <a:lstStyle/>
                    <a:p>
                      <a:r>
                        <a:rPr lang="en-US" sz="1200" b="0" dirty="0" smtClean="0">
                          <a:latin typeface="Calibri"/>
                          <a:cs typeface="Calibri"/>
                        </a:rPr>
                        <a:t>O</a:t>
                      </a:r>
                      <a:r>
                        <a:rPr lang="en-US" sz="1200" b="0" baseline="-25000" dirty="0" smtClean="0">
                          <a:latin typeface="Calibri"/>
                          <a:cs typeface="Calibri"/>
                        </a:rPr>
                        <a:t>z</a:t>
                      </a:r>
                      <a:endParaRPr lang="en-US" sz="1200" b="0" baseline="-25000" dirty="0">
                        <a:latin typeface="Calibri"/>
                        <a:cs typeface="Calibri"/>
                      </a:endParaRPr>
                    </a:p>
                  </a:txBody>
                  <a:tcPr/>
                </a:tc>
                <a:tc>
                  <a:txBody>
                    <a:bodyPr/>
                    <a:lstStyle/>
                    <a:p>
                      <a:r>
                        <a:rPr lang="en-US" sz="1200" b="0" dirty="0" err="1" smtClean="0">
                          <a:latin typeface="Calibri"/>
                          <a:cs typeface="Calibri"/>
                        </a:rPr>
                        <a:t>C</a:t>
                      </a:r>
                      <a:r>
                        <a:rPr lang="en-US" sz="1200" b="0" baseline="-25000" dirty="0" err="1" smtClean="0">
                          <a:latin typeface="Calibri"/>
                          <a:cs typeface="Calibri"/>
                        </a:rPr>
                        <a:t>x</a:t>
                      </a:r>
                      <a:endParaRPr lang="en-US" sz="1200" b="0" baseline="-25000" dirty="0">
                        <a:latin typeface="Calibri"/>
                        <a:cs typeface="Calibri"/>
                      </a:endParaRPr>
                    </a:p>
                  </a:txBody>
                  <a:tcPr/>
                </a:tc>
                <a:tc>
                  <a:txBody>
                    <a:bodyPr/>
                    <a:lstStyle/>
                    <a:p>
                      <a:r>
                        <a:rPr lang="en-US" sz="1200" b="0" dirty="0" err="1" smtClean="0">
                          <a:latin typeface="Calibri"/>
                          <a:cs typeface="Calibri"/>
                        </a:rPr>
                        <a:t>C</a:t>
                      </a:r>
                      <a:r>
                        <a:rPr lang="en-US" sz="1200" b="0" baseline="-25000" dirty="0" err="1" smtClean="0">
                          <a:latin typeface="Calibri"/>
                          <a:cs typeface="Calibri"/>
                        </a:rPr>
                        <a:t>z</a:t>
                      </a:r>
                      <a:endParaRPr lang="en-US" sz="1200" b="0" baseline="-25000" dirty="0">
                        <a:latin typeface="Calibri"/>
                        <a:cs typeface="Calibri"/>
                      </a:endParaRPr>
                    </a:p>
                  </a:txBody>
                  <a:tcPr/>
                </a:tc>
              </a:tr>
              <a:tr h="283122">
                <a:tc gridSpan="17">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r>
              <a:tr h="283122">
                <a:tc>
                  <a:txBody>
                    <a:bodyPr/>
                    <a:lstStyle/>
                    <a:p>
                      <a:r>
                        <a:rPr lang="en-US" sz="1200" dirty="0" smtClean="0">
                          <a:latin typeface="+mn-lt"/>
                          <a:cs typeface="Calibri"/>
                        </a:rPr>
                        <a:t>pπ</a:t>
                      </a:r>
                      <a:r>
                        <a:rPr lang="en-US" sz="1200" baseline="30000" dirty="0" smtClean="0">
                          <a:latin typeface="+mn-lt"/>
                          <a:cs typeface="Calibri"/>
                        </a:rPr>
                        <a:t>0</a:t>
                      </a:r>
                      <a:endParaRPr lang="en-US" sz="1200" baseline="30000" dirty="0">
                        <a:latin typeface="+mn-lt"/>
                        <a:cs typeface="Calibri"/>
                      </a:endParaRPr>
                    </a:p>
                  </a:txBody>
                  <a:tcPr>
                    <a:solidFill>
                      <a:srgbClr val="CCFFCC"/>
                    </a:solidFill>
                  </a:tcPr>
                </a:tc>
                <a:tc>
                  <a:txBody>
                    <a:bodyPr/>
                    <a:lstStyle/>
                    <a:p>
                      <a:pPr>
                        <a:buClrTx/>
                        <a:buSzPct val="120000"/>
                        <a:buFont typeface="Wingdings" charset="2"/>
                        <a:buNone/>
                      </a:pPr>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endParaRPr lang="en-US" sz="1200" b="1" dirty="0">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chemeClr val="tx1"/>
                          </a:solidFill>
                          <a:latin typeface="Calibri"/>
                          <a:ea typeface="Zapf Dingbats"/>
                          <a:cs typeface="Calibri"/>
                        </a:rPr>
                        <a:t>✓</a:t>
                      </a:r>
                      <a:endParaRPr lang="en-US" sz="1200" b="1" dirty="0">
                        <a:solidFill>
                          <a:schemeClr val="tx1"/>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r>
              <a:tr h="283122">
                <a:tc>
                  <a:txBody>
                    <a:bodyPr/>
                    <a:lstStyle/>
                    <a:p>
                      <a:r>
                        <a:rPr lang="en-US" sz="1200" dirty="0" err="1" smtClean="0">
                          <a:latin typeface="+mn-lt"/>
                          <a:cs typeface="Calibri"/>
                        </a:rPr>
                        <a:t>nπ</a:t>
                      </a:r>
                      <a:r>
                        <a:rPr lang="en-US" sz="1200" baseline="30000" dirty="0" smtClean="0">
                          <a:latin typeface="+mn-lt"/>
                          <a:cs typeface="Calibri"/>
                        </a:rPr>
                        <a:t>+</a:t>
                      </a:r>
                      <a:endParaRPr lang="en-US" sz="1200" baseline="30000" dirty="0">
                        <a:latin typeface="+mn-lt"/>
                        <a:cs typeface="Calibri"/>
                      </a:endParaRPr>
                    </a:p>
                  </a:txBody>
                  <a:tcPr>
                    <a:solidFill>
                      <a:srgbClr val="CCFFCC"/>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endParaRPr lang="en-US" sz="1200" b="1" dirty="0">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chemeClr val="tx1"/>
                          </a:solidFill>
                          <a:latin typeface="Calibri"/>
                          <a:ea typeface="Zapf Dingbats"/>
                          <a:cs typeface="Calibri"/>
                        </a:rPr>
                        <a:t>✓</a:t>
                      </a:r>
                      <a:endParaRPr lang="en-US" sz="1200" b="1" dirty="0">
                        <a:solidFill>
                          <a:schemeClr val="tx1"/>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endParaRPr lang="en-US" sz="1200" b="1">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a:latin typeface="Calibri"/>
                        <a:cs typeface="Calibri"/>
                      </a:endParaRPr>
                    </a:p>
                  </a:txBody>
                  <a:tcPr>
                    <a:solidFill>
                      <a:srgbClr val="FFFFFF"/>
                    </a:solidFill>
                  </a:tcPr>
                </a:tc>
              </a:tr>
              <a:tr h="283122">
                <a:tc>
                  <a:txBody>
                    <a:bodyPr/>
                    <a:lstStyle/>
                    <a:p>
                      <a:r>
                        <a:rPr lang="en-US" sz="1200" dirty="0" err="1" smtClean="0">
                          <a:latin typeface="+mn-lt"/>
                          <a:cs typeface="Calibri"/>
                        </a:rPr>
                        <a:t>pη</a:t>
                      </a:r>
                      <a:endParaRPr lang="en-US" sz="1200" dirty="0">
                        <a:latin typeface="+mn-lt"/>
                        <a:cs typeface="Calibri"/>
                      </a:endParaRPr>
                    </a:p>
                  </a:txBody>
                  <a:tcPr>
                    <a:solidFill>
                      <a:srgbClr val="CCFFCC"/>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endParaRPr lang="en-US" sz="1200" b="1">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chemeClr val="tx1"/>
                          </a:solidFill>
                          <a:latin typeface="Calibri"/>
                          <a:ea typeface="Zapf Dingbats"/>
                          <a:cs typeface="Calibri"/>
                        </a:rPr>
                        <a:t>✓</a:t>
                      </a:r>
                      <a:endParaRPr lang="en-US" sz="1200" b="1" dirty="0">
                        <a:solidFill>
                          <a:schemeClr val="tx1"/>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r>
              <a:tr h="283122">
                <a:tc>
                  <a:txBody>
                    <a:bodyPr/>
                    <a:lstStyle/>
                    <a:p>
                      <a:r>
                        <a:rPr lang="en-US" sz="1200" dirty="0" err="1" smtClean="0">
                          <a:latin typeface="+mn-lt"/>
                          <a:cs typeface="Calibri"/>
                        </a:rPr>
                        <a:t>pη</a:t>
                      </a:r>
                      <a:r>
                        <a:rPr lang="en-US" sz="1200" dirty="0" smtClean="0">
                          <a:latin typeface="+mn-lt"/>
                          <a:cs typeface="Calibri"/>
                        </a:rPr>
                        <a:t>’</a:t>
                      </a:r>
                      <a:endParaRPr lang="en-US" sz="1200" dirty="0">
                        <a:latin typeface="+mn-lt"/>
                        <a:cs typeface="Calibri"/>
                      </a:endParaRPr>
                    </a:p>
                  </a:txBody>
                  <a:tcPr>
                    <a:solidFill>
                      <a:srgbClr val="CCFFCC"/>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endParaRPr lang="en-US" sz="1200" b="1">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chemeClr val="tx1"/>
                          </a:solidFill>
                          <a:latin typeface="Calibri"/>
                          <a:ea typeface="Zapf Dingbats"/>
                          <a:cs typeface="Calibri"/>
                        </a:rPr>
                        <a:t>✓</a:t>
                      </a:r>
                      <a:endParaRPr lang="en-US" sz="1200" b="1" dirty="0">
                        <a:solidFill>
                          <a:schemeClr val="tx1"/>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endParaRPr lang="en-US" sz="1200" b="1">
                        <a:latin typeface="Calibri"/>
                        <a:cs typeface="Calibri"/>
                      </a:endParaRPr>
                    </a:p>
                  </a:txBody>
                  <a:tcPr>
                    <a:solidFill>
                      <a:srgbClr val="FFFFFF"/>
                    </a:solidFill>
                  </a:tcPr>
                </a:tc>
                <a:tc>
                  <a:txBody>
                    <a:bodyPr/>
                    <a:lstStyle/>
                    <a:p>
                      <a:endParaRPr lang="en-US" sz="1200" b="1">
                        <a:latin typeface="Calibri"/>
                        <a:cs typeface="Calibri"/>
                      </a:endParaRPr>
                    </a:p>
                  </a:txBody>
                  <a:tcPr>
                    <a:solidFill>
                      <a:srgbClr val="FFFFFF"/>
                    </a:solidFill>
                  </a:tcPr>
                </a:tc>
                <a:tc>
                  <a:txBody>
                    <a:bodyPr/>
                    <a:lstStyle/>
                    <a:p>
                      <a:endParaRPr lang="en-US" sz="1200" b="1">
                        <a:latin typeface="Calibri"/>
                        <a:cs typeface="Calibri"/>
                      </a:endParaRPr>
                    </a:p>
                  </a:txBody>
                  <a:tcPr>
                    <a:solidFill>
                      <a:srgbClr val="FFFFFF"/>
                    </a:solidFill>
                  </a:tcPr>
                </a:tc>
                <a:tc>
                  <a:txBody>
                    <a:bodyPr/>
                    <a:lstStyle/>
                    <a:p>
                      <a:endParaRPr lang="en-US" sz="1200" b="1">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r>
              <a:tr h="283122">
                <a:tc>
                  <a:txBody>
                    <a:bodyPr/>
                    <a:lstStyle/>
                    <a:p>
                      <a:r>
                        <a:rPr lang="en-US" sz="1200" dirty="0" err="1" smtClean="0">
                          <a:latin typeface="+mn-lt"/>
                          <a:cs typeface="Calibri"/>
                        </a:rPr>
                        <a:t>pω</a:t>
                      </a:r>
                      <a:endParaRPr lang="en-US" sz="1200" dirty="0">
                        <a:latin typeface="+mn-lt"/>
                        <a:cs typeface="Calibri"/>
                      </a:endParaRPr>
                    </a:p>
                  </a:txBody>
                  <a:tcPr>
                    <a:solidFill>
                      <a:srgbClr val="CCFFCC"/>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endParaRPr lang="en-US" sz="1200" b="1">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chemeClr val="tx1"/>
                          </a:solidFill>
                          <a:latin typeface="Calibri"/>
                          <a:ea typeface="Zapf Dingbats"/>
                          <a:cs typeface="Calibri"/>
                        </a:rPr>
                        <a:t>✓</a:t>
                      </a:r>
                      <a:endParaRPr lang="en-US" sz="1200" b="1" dirty="0">
                        <a:solidFill>
                          <a:schemeClr val="tx1"/>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a:latin typeface="Calibri"/>
                        <a:cs typeface="Calibri"/>
                      </a:endParaRPr>
                    </a:p>
                  </a:txBody>
                  <a:tcPr>
                    <a:solidFill>
                      <a:srgbClr val="FFFFFF"/>
                    </a:solidFill>
                  </a:tcPr>
                </a:tc>
                <a:tc>
                  <a:txBody>
                    <a:bodyPr/>
                    <a:lstStyle/>
                    <a:p>
                      <a:endParaRPr lang="en-US" sz="1200" b="1">
                        <a:latin typeface="Calibri"/>
                        <a:cs typeface="Calibri"/>
                      </a:endParaRPr>
                    </a:p>
                  </a:txBody>
                  <a:tcPr>
                    <a:solidFill>
                      <a:srgbClr val="FFFFFF"/>
                    </a:solidFill>
                  </a:tcPr>
                </a:tc>
                <a:tc>
                  <a:txBody>
                    <a:bodyPr/>
                    <a:lstStyle/>
                    <a:p>
                      <a:endParaRPr lang="en-US" sz="1200" b="1">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r>
              <a:tr h="285206">
                <a:tc>
                  <a:txBody>
                    <a:bodyPr/>
                    <a:lstStyle/>
                    <a:p>
                      <a:r>
                        <a:rPr lang="en-US" sz="1200" dirty="0" smtClean="0">
                          <a:latin typeface="+mn-lt"/>
                          <a:cs typeface="Calibri"/>
                        </a:rPr>
                        <a:t>K</a:t>
                      </a:r>
                      <a:r>
                        <a:rPr lang="en-US" sz="1200" baseline="30000" dirty="0" smtClean="0">
                          <a:latin typeface="+mn-lt"/>
                          <a:cs typeface="Calibri"/>
                        </a:rPr>
                        <a:t>+</a:t>
                      </a:r>
                      <a:r>
                        <a:rPr lang="en-US" sz="1200" dirty="0" smtClean="0">
                          <a:latin typeface="+mn-lt"/>
                          <a:cs typeface="Calibri"/>
                        </a:rPr>
                        <a:t>Λ</a:t>
                      </a:r>
                      <a:endParaRPr lang="en-US" sz="1200" dirty="0">
                        <a:latin typeface="+mn-lt"/>
                        <a:cs typeface="Calibri"/>
                      </a:endParaRPr>
                    </a:p>
                  </a:txBody>
                  <a:tcPr>
                    <a:solidFill>
                      <a:srgbClr val="FFFBB0"/>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chemeClr val="tx1"/>
                          </a:solidFill>
                          <a:latin typeface="Calibri"/>
                          <a:ea typeface="Zapf Dingbats"/>
                          <a:cs typeface="Calibri"/>
                        </a:rPr>
                        <a:t>✓</a:t>
                      </a:r>
                      <a:endParaRPr lang="en-US" sz="1200" b="1" dirty="0">
                        <a:solidFill>
                          <a:schemeClr val="tx1"/>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FFFBB0"/>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FFFBB0"/>
                    </a:solidFill>
                  </a:tcPr>
                </a:tc>
              </a:tr>
              <a:tr h="283122">
                <a:tc>
                  <a:txBody>
                    <a:bodyPr/>
                    <a:lstStyle/>
                    <a:p>
                      <a:r>
                        <a:rPr lang="en-US" sz="1200" dirty="0" smtClean="0">
                          <a:latin typeface="+mn-lt"/>
                          <a:cs typeface="Calibri"/>
                        </a:rPr>
                        <a:t>K</a:t>
                      </a:r>
                      <a:r>
                        <a:rPr lang="en-US" sz="1200" baseline="30000" dirty="0" smtClean="0">
                          <a:latin typeface="+mn-lt"/>
                          <a:cs typeface="Calibri"/>
                        </a:rPr>
                        <a:t>+</a:t>
                      </a:r>
                      <a:r>
                        <a:rPr lang="en-US" sz="1200" dirty="0" smtClean="0">
                          <a:latin typeface="+mn-lt"/>
                          <a:cs typeface="Calibri"/>
                        </a:rPr>
                        <a:t>Σ</a:t>
                      </a:r>
                      <a:r>
                        <a:rPr lang="en-US" sz="1200" baseline="30000" dirty="0" smtClean="0">
                          <a:latin typeface="+mn-lt"/>
                          <a:cs typeface="Calibri"/>
                        </a:rPr>
                        <a:t>0</a:t>
                      </a:r>
                      <a:endParaRPr lang="en-US" sz="1200" baseline="30000" dirty="0">
                        <a:latin typeface="+mn-lt"/>
                        <a:cs typeface="Calibri"/>
                      </a:endParaRPr>
                    </a:p>
                  </a:txBody>
                  <a:tcPr>
                    <a:solidFill>
                      <a:srgbClr val="FFFBB0"/>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chemeClr val="tx1"/>
                          </a:solidFill>
                          <a:latin typeface="Calibri"/>
                          <a:ea typeface="Zapf Dingbats"/>
                          <a:cs typeface="Calibri"/>
                        </a:rPr>
                        <a:t>✓</a:t>
                      </a:r>
                      <a:endParaRPr lang="en-US" sz="1200" b="1" dirty="0">
                        <a:solidFill>
                          <a:schemeClr val="tx1"/>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FFFBB0"/>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FFFBB0"/>
                    </a:solidFill>
                  </a:tcPr>
                </a:tc>
              </a:tr>
              <a:tr h="269218">
                <a:tc>
                  <a:txBody>
                    <a:bodyPr/>
                    <a:lstStyle/>
                    <a:p>
                      <a:r>
                        <a:rPr lang="en-US" sz="1200" dirty="0" smtClean="0">
                          <a:latin typeface="+mn-lt"/>
                          <a:cs typeface="Calibri"/>
                        </a:rPr>
                        <a:t>K</a:t>
                      </a:r>
                      <a:r>
                        <a:rPr lang="en-US" sz="1200" baseline="30000" dirty="0" smtClean="0">
                          <a:latin typeface="+mn-lt"/>
                          <a:cs typeface="Calibri"/>
                        </a:rPr>
                        <a:t>0*</a:t>
                      </a:r>
                      <a:r>
                        <a:rPr lang="en-US" sz="1200" dirty="0" err="1" smtClean="0">
                          <a:latin typeface="+mn-lt"/>
                          <a:cs typeface="Calibri"/>
                        </a:rPr>
                        <a:t>Σ</a:t>
                      </a:r>
                      <a:r>
                        <a:rPr lang="en-US" sz="1200" baseline="30000" dirty="0" smtClean="0">
                          <a:latin typeface="+mn-lt"/>
                          <a:cs typeface="Calibri"/>
                        </a:rPr>
                        <a:t>+</a:t>
                      </a:r>
                      <a:endParaRPr lang="en-US" sz="1200" baseline="30000" dirty="0">
                        <a:latin typeface="+mn-lt"/>
                        <a:cs typeface="Calibri"/>
                      </a:endParaRPr>
                    </a:p>
                  </a:txBody>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000000"/>
                          </a:solidFill>
                          <a:latin typeface="+mn-lt"/>
                          <a:ea typeface="Zapf Dingbats"/>
                          <a:cs typeface="Calibri"/>
                        </a:rPr>
                        <a:t>✓</a:t>
                      </a:r>
                      <a:endParaRPr lang="en-US" sz="1200" b="1" dirty="0" smtClean="0">
                        <a:solidFill>
                          <a:srgbClr val="000000"/>
                        </a:solidFill>
                        <a:latin typeface="+mn-lt"/>
                        <a:cs typeface="Calibri"/>
                      </a:endParaRPr>
                    </a:p>
                  </a:txBody>
                  <a:tcPr/>
                </a:tc>
                <a:tc>
                  <a:txBody>
                    <a:bodyPr/>
                    <a:lstStyle/>
                    <a:p>
                      <a:endParaRPr lang="en-US" sz="1200" b="1" dirty="0">
                        <a:latin typeface="Calibri"/>
                        <a:cs typeface="Calibri"/>
                      </a:endParaRPr>
                    </a:p>
                  </a:txBody>
                  <a:tcPr/>
                </a:tc>
                <a:tc>
                  <a:txBody>
                    <a:bodyPr/>
                    <a:lstStyle/>
                    <a:p>
                      <a:endParaRPr lang="en-US" sz="1200" b="1" dirty="0">
                        <a:latin typeface="Calibri"/>
                        <a:cs typeface="Calibri"/>
                      </a:endParaRPr>
                    </a:p>
                  </a:txBody>
                  <a:tcPr/>
                </a:tc>
                <a:tc>
                  <a:txBody>
                    <a:bodyPr/>
                    <a:lstStyle/>
                    <a:p>
                      <a:endParaRPr lang="en-US" sz="1200" b="1" dirty="0">
                        <a:solidFill>
                          <a:srgbClr val="000000"/>
                        </a:solidFill>
                        <a:latin typeface="Calibri"/>
                        <a:cs typeface="Calibri"/>
                      </a:endParaRPr>
                    </a:p>
                  </a:txBody>
                  <a:tcPr/>
                </a:tc>
                <a:tc>
                  <a:txBody>
                    <a:bodyPr/>
                    <a:lstStyle/>
                    <a:p>
                      <a:endParaRPr lang="en-US" sz="1200" b="1" dirty="0">
                        <a:latin typeface="Calibri"/>
                        <a:cs typeface="Calibri"/>
                      </a:endParaRPr>
                    </a:p>
                  </a:txBody>
                  <a:tcPr/>
                </a:tc>
                <a:tc>
                  <a:txBody>
                    <a:bodyPr/>
                    <a:lstStyle/>
                    <a:p>
                      <a:endParaRPr lang="en-US" sz="1200" b="1">
                        <a:latin typeface="Calibri"/>
                        <a:cs typeface="Calibri"/>
                      </a:endParaRPr>
                    </a:p>
                  </a:txBody>
                  <a:tcPr/>
                </a:tc>
                <a:tc>
                  <a:txBody>
                    <a:bodyPr/>
                    <a:lstStyle/>
                    <a:p>
                      <a:endParaRPr lang="en-US" sz="1200" b="1" dirty="0">
                        <a:latin typeface="Calibri"/>
                        <a:cs typeface="Calibri"/>
                      </a:endParaRPr>
                    </a:p>
                  </a:txBody>
                  <a:tcPr/>
                </a:tc>
                <a:tc>
                  <a:txBody>
                    <a:bodyPr/>
                    <a:lstStyle/>
                    <a:p>
                      <a:endParaRPr lang="en-US" sz="1200" b="1" dirty="0">
                        <a:latin typeface="Calibri"/>
                        <a:cs typeface="Calibri"/>
                      </a:endParaRPr>
                    </a:p>
                  </a:txBody>
                  <a:tcPr/>
                </a:tc>
                <a:tc>
                  <a:txBody>
                    <a:bodyPr/>
                    <a:lstStyle/>
                    <a:p>
                      <a:endParaRPr lang="en-US" sz="1200" b="1" dirty="0">
                        <a:latin typeface="Calibri"/>
                        <a:cs typeface="Calibri"/>
                      </a:endParaRPr>
                    </a:p>
                  </a:txBody>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tc>
                <a:tc>
                  <a:txBody>
                    <a:bodyPr/>
                    <a:lstStyle/>
                    <a:p>
                      <a:endParaRPr lang="en-US" sz="1200" b="1" dirty="0">
                        <a:solidFill>
                          <a:srgbClr val="000000"/>
                        </a:solidFill>
                        <a:latin typeface="Calibri"/>
                        <a:cs typeface="Calibri"/>
                      </a:endParaRPr>
                    </a:p>
                  </a:txBody>
                  <a:tcPr/>
                </a:tc>
                <a:tc>
                  <a:txBody>
                    <a:bodyPr/>
                    <a:lstStyle/>
                    <a:p>
                      <a:endParaRPr lang="en-US" sz="1200" b="1" dirty="0">
                        <a:solidFill>
                          <a:srgbClr val="000000"/>
                        </a:solidFill>
                        <a:latin typeface="Calibri"/>
                        <a:cs typeface="Calibri"/>
                      </a:endParaRPr>
                    </a:p>
                  </a:txBody>
                  <a:tcPr/>
                </a:tc>
                <a:tc>
                  <a:txBody>
                    <a:bodyPr/>
                    <a:lstStyle/>
                    <a:p>
                      <a:endParaRPr lang="en-US" sz="1200" b="1" dirty="0"/>
                    </a:p>
                  </a:txBody>
                  <a:tcPr/>
                </a:tc>
                <a:tc>
                  <a:txBody>
                    <a:bodyPr/>
                    <a:lstStyle/>
                    <a:p>
                      <a:endParaRPr lang="en-US" sz="1200" b="1" dirty="0"/>
                    </a:p>
                  </a:txBody>
                  <a:tcPr/>
                </a:tc>
              </a:tr>
              <a:tr h="283122">
                <a:tc gridSpan="17">
                  <a:txBody>
                    <a:bodyPr/>
                    <a:lstStyle/>
                    <a:p>
                      <a:endParaRPr lang="en-US" sz="1200" baseline="30000" dirty="0">
                        <a:latin typeface="+mn-lt"/>
                        <a:cs typeface="Calibri"/>
                      </a:endParaRPr>
                    </a:p>
                  </a:txBody>
                  <a:tcPr>
                    <a:solidFill>
                      <a:schemeClr val="bg1"/>
                    </a:solidFill>
                  </a:tcPr>
                </a:tc>
                <a:tc hMerge="1">
                  <a:txBody>
                    <a:bodyPr/>
                    <a:lstStyle/>
                    <a:p>
                      <a:endParaRPr lang="en-US" sz="1200" dirty="0">
                        <a:solidFill>
                          <a:srgbClr val="FF0000"/>
                        </a:solidFill>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c hMerge="1">
                  <a:txBody>
                    <a:bodyPr/>
                    <a:lstStyle/>
                    <a:p>
                      <a:endParaRPr lang="en-US" sz="1200" dirty="0">
                        <a:latin typeface="Calibri"/>
                        <a:cs typeface="Calibri"/>
                      </a:endParaRPr>
                    </a:p>
                  </a:txBody>
                  <a:tcPr>
                    <a:solidFill>
                      <a:schemeClr val="bg1"/>
                    </a:solidFill>
                  </a:tcPr>
                </a:tc>
                <a:tc hMerge="1">
                  <a:txBody>
                    <a:bodyPr/>
                    <a:lstStyle/>
                    <a:p>
                      <a:endParaRPr lang="en-US" sz="1200" dirty="0">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c hMerge="1">
                  <a:txBody>
                    <a:bodyPr/>
                    <a:lstStyle/>
                    <a:p>
                      <a:endParaRPr lang="en-US" sz="1200" dirty="0">
                        <a:latin typeface="Calibri"/>
                        <a:cs typeface="Calibri"/>
                      </a:endParaRPr>
                    </a:p>
                  </a:txBody>
                  <a:tcPr>
                    <a:solidFill>
                      <a:schemeClr val="bg1"/>
                    </a:solidFill>
                  </a:tcPr>
                </a:tc>
                <a:tc hMerge="1">
                  <a:txBody>
                    <a:bodyPr/>
                    <a:lstStyle/>
                    <a:p>
                      <a:endParaRPr lang="en-US" sz="1200" dirty="0">
                        <a:latin typeface="Calibri"/>
                        <a:cs typeface="Calibri"/>
                      </a:endParaRPr>
                    </a:p>
                  </a:txBody>
                  <a:tcPr>
                    <a:solidFill>
                      <a:schemeClr val="bg1"/>
                    </a:solidFill>
                  </a:tcPr>
                </a:tc>
                <a:tc hMerge="1">
                  <a:txBody>
                    <a:bodyPr/>
                    <a:lstStyle/>
                    <a:p>
                      <a:endParaRPr lang="en-US" sz="1200" dirty="0">
                        <a:latin typeface="Calibri"/>
                        <a:cs typeface="Calibri"/>
                      </a:endParaRPr>
                    </a:p>
                  </a:txBody>
                  <a:tcPr>
                    <a:solidFill>
                      <a:schemeClr val="bg1"/>
                    </a:solidFill>
                  </a:tcPr>
                </a:tc>
                <a:tc hMerge="1">
                  <a:txBody>
                    <a:bodyPr/>
                    <a:lstStyle/>
                    <a:p>
                      <a:endParaRPr lang="en-US" sz="1200" dirty="0">
                        <a:latin typeface="Calibri"/>
                        <a:cs typeface="Calibri"/>
                      </a:endParaRPr>
                    </a:p>
                  </a:txBody>
                  <a:tcPr>
                    <a:solidFill>
                      <a:schemeClr val="bg1"/>
                    </a:solidFill>
                  </a:tcPr>
                </a:tc>
                <a:tc hMerge="1">
                  <a:txBody>
                    <a:bodyPr/>
                    <a:lstStyle/>
                    <a:p>
                      <a:endParaRPr lang="en-US" sz="1200" dirty="0">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r>
              <a:tr h="283122">
                <a:tc>
                  <a:txBody>
                    <a:bodyPr/>
                    <a:lstStyle/>
                    <a:p>
                      <a:r>
                        <a:rPr lang="en-US" sz="1200" dirty="0" err="1" smtClean="0">
                          <a:latin typeface="+mn-lt"/>
                          <a:cs typeface="Times New Roman"/>
                        </a:rPr>
                        <a:t>pπ</a:t>
                      </a:r>
                      <a:r>
                        <a:rPr lang="en-US" sz="1200" baseline="30000" dirty="0" smtClean="0">
                          <a:latin typeface="+mn-lt"/>
                          <a:cs typeface="Times New Roman"/>
                        </a:rPr>
                        <a:t>-</a:t>
                      </a:r>
                      <a:endParaRPr lang="en-US" sz="1200" baseline="30000" dirty="0">
                        <a:latin typeface="+mn-lt"/>
                        <a:cs typeface="Times New Roman"/>
                      </a:endParaRPr>
                    </a:p>
                  </a:txBody>
                  <a:tcPr>
                    <a:solidFill>
                      <a:srgbClr val="CCFFCC"/>
                    </a:solidFill>
                  </a:tcPr>
                </a:tc>
                <a:tc>
                  <a:txBody>
                    <a:bodyPr/>
                    <a:lstStyle/>
                    <a:p>
                      <a:pPr>
                        <a:buClrTx/>
                        <a:buSzPct val="120000"/>
                        <a:buFont typeface="Wingdings" charset="2"/>
                        <a:buNone/>
                      </a:pPr>
                      <a:r>
                        <a:rPr lang="en-US" sz="1200" b="1" dirty="0" smtClean="0">
                          <a:solidFill>
                            <a:srgbClr val="FF0000"/>
                          </a:solidFill>
                          <a:latin typeface="Zapf Dingbats"/>
                          <a:ea typeface="Zapf Dingbats"/>
                          <a:cs typeface="Zapf Dingbats"/>
                        </a:rPr>
                        <a:t>✔</a:t>
                      </a:r>
                      <a:endParaRPr lang="en-US" sz="1200" b="1" dirty="0">
                        <a:solidFill>
                          <a:srgbClr val="FF0000"/>
                        </a:solidFill>
                        <a:latin typeface="Times New Roman"/>
                        <a:cs typeface="Times New Roman"/>
                      </a:endParaRPr>
                    </a:p>
                  </a:txBody>
                  <a:tcPr>
                    <a:solidFill>
                      <a:srgbClr val="CCFFCC"/>
                    </a:solidFill>
                  </a:tcPr>
                </a:tc>
                <a:tc>
                  <a:txBody>
                    <a:bodyPr/>
                    <a:lstStyle/>
                    <a:p>
                      <a:r>
                        <a:rPr lang="en-US" sz="1200" b="1" dirty="0" smtClean="0">
                          <a:latin typeface="Zapf Dingbats"/>
                          <a:ea typeface="Zapf Dingbats"/>
                          <a:cs typeface="Zapf Dingbats"/>
                        </a:rPr>
                        <a:t>✓</a:t>
                      </a:r>
                      <a:endParaRPr lang="en-US" sz="1200" b="1" dirty="0"/>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endParaRPr lang="en-US" sz="1200" b="1" dirty="0">
                        <a:solidFill>
                          <a:srgbClr val="0000FF"/>
                        </a:solidFill>
                        <a:latin typeface="Times New Roman"/>
                        <a:cs typeface="Times New Roman"/>
                      </a:endParaRPr>
                    </a:p>
                  </a:txBody>
                  <a:tcPr>
                    <a:solidFill>
                      <a:srgbClr val="CCFFCC"/>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endParaRPr lang="en-US" sz="1200" b="1" dirty="0">
                        <a:solidFill>
                          <a:srgbClr val="00D700"/>
                        </a:solidFill>
                      </a:endParaRPr>
                    </a:p>
                  </a:txBody>
                  <a:tcPr>
                    <a:noFill/>
                  </a:tcPr>
                </a:tc>
                <a:tc>
                  <a:txBody>
                    <a:bodyPr/>
                    <a:lstStyle/>
                    <a:p>
                      <a:endParaRPr lang="en-US" sz="1200" b="1" dirty="0">
                        <a:solidFill>
                          <a:srgbClr val="00D700"/>
                        </a:solidFill>
                      </a:endParaRPr>
                    </a:p>
                  </a:txBody>
                  <a:tcPr>
                    <a:noFill/>
                  </a:tcPr>
                </a:tc>
                <a:tc>
                  <a:txBody>
                    <a:bodyPr/>
                    <a:lstStyle/>
                    <a:p>
                      <a:endParaRPr lang="en-US" sz="1200" b="1" dirty="0">
                        <a:solidFill>
                          <a:srgbClr val="00D700"/>
                        </a:solidFill>
                      </a:endParaRPr>
                    </a:p>
                  </a:txBody>
                  <a:tcPr>
                    <a:noFill/>
                  </a:tcPr>
                </a:tc>
                <a:tc>
                  <a:txBody>
                    <a:bodyPr/>
                    <a:lstStyle/>
                    <a:p>
                      <a:endParaRPr lang="en-US" sz="1200" b="1" dirty="0">
                        <a:solidFill>
                          <a:srgbClr val="00D700"/>
                        </a:solidFill>
                      </a:endParaRPr>
                    </a:p>
                  </a:txBody>
                  <a:tcPr>
                    <a:noFill/>
                  </a:tcPr>
                </a:tc>
                <a:tc>
                  <a:txBody>
                    <a:bodyPr/>
                    <a:lstStyle/>
                    <a:p>
                      <a:endParaRPr lang="en-US" sz="1200" b="1" dirty="0"/>
                    </a:p>
                  </a:txBody>
                  <a:tcPr>
                    <a:noFill/>
                  </a:tcPr>
                </a:tc>
                <a:tc>
                  <a:txBody>
                    <a:bodyPr/>
                    <a:lstStyle/>
                    <a:p>
                      <a:endParaRPr lang="en-US" sz="1200" b="1" dirty="0"/>
                    </a:p>
                  </a:txBody>
                  <a:tcPr>
                    <a:noFill/>
                  </a:tcPr>
                </a:tc>
                <a:tc>
                  <a:txBody>
                    <a:bodyPr/>
                    <a:lstStyle/>
                    <a:p>
                      <a:endParaRPr lang="en-US" sz="1200" b="1" dirty="0">
                        <a:latin typeface="Times New Roman"/>
                        <a:cs typeface="Times New Roman"/>
                      </a:endParaRPr>
                    </a:p>
                  </a:txBody>
                  <a:tcPr>
                    <a:noFill/>
                  </a:tcPr>
                </a:tc>
                <a:tc>
                  <a:txBody>
                    <a:bodyPr/>
                    <a:lstStyle/>
                    <a:p>
                      <a:endParaRPr lang="en-US" sz="1200" b="1" dirty="0">
                        <a:latin typeface="Times New Roman"/>
                        <a:cs typeface="Times New Roman"/>
                      </a:endParaRPr>
                    </a:p>
                  </a:txBody>
                  <a:tcPr>
                    <a:noFill/>
                  </a:tcPr>
                </a:tc>
              </a:tr>
              <a:tr h="283122">
                <a:tc>
                  <a:txBody>
                    <a:bodyPr/>
                    <a:lstStyle/>
                    <a:p>
                      <a:r>
                        <a:rPr lang="en-US" sz="1200" baseline="0" dirty="0" err="1" smtClean="0">
                          <a:latin typeface="+mn-lt"/>
                          <a:cs typeface="Times New Roman"/>
                        </a:rPr>
                        <a:t>pρ</a:t>
                      </a:r>
                      <a:r>
                        <a:rPr lang="en-US" sz="1200" baseline="30000" dirty="0" smtClean="0">
                          <a:latin typeface="+mn-lt"/>
                          <a:cs typeface="Times New Roman"/>
                        </a:rPr>
                        <a:t>-</a:t>
                      </a:r>
                      <a:endParaRPr lang="en-US" sz="1200" baseline="30000" dirty="0">
                        <a:latin typeface="+mn-lt"/>
                        <a:cs typeface="Times New Roman"/>
                      </a:endParaRPr>
                    </a:p>
                  </a:txBody>
                  <a:tcPr>
                    <a:solidFill>
                      <a:srgbClr val="CCFFCC"/>
                    </a:solidFill>
                  </a:tcPr>
                </a:tc>
                <a:tc>
                  <a:txBody>
                    <a:bodyPr/>
                    <a:lstStyle/>
                    <a:p>
                      <a:r>
                        <a:rPr lang="en-US" sz="1200" b="1" dirty="0" smtClean="0">
                          <a:latin typeface="Zapf Dingbats"/>
                          <a:ea typeface="Zapf Dingbats"/>
                          <a:cs typeface="Zapf Dingbats"/>
                        </a:rPr>
                        <a:t>✓</a:t>
                      </a:r>
                      <a:endParaRPr lang="en-US" sz="1200" b="1" dirty="0"/>
                    </a:p>
                  </a:txBody>
                  <a:tcPr>
                    <a:solidFill>
                      <a:srgbClr val="CCFFCC"/>
                    </a:solidFill>
                  </a:tcPr>
                </a:tc>
                <a:tc>
                  <a:txBody>
                    <a:bodyPr/>
                    <a:lstStyle/>
                    <a:p>
                      <a:r>
                        <a:rPr lang="en-US" sz="1200" b="1" dirty="0" smtClean="0">
                          <a:latin typeface="Zapf Dingbats"/>
                          <a:ea typeface="Zapf Dingbats"/>
                          <a:cs typeface="Zapf Dingbats"/>
                        </a:rPr>
                        <a:t>✓</a:t>
                      </a:r>
                      <a:endParaRPr lang="en-US" sz="1200" b="1" dirty="0"/>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endParaRPr lang="en-US" sz="1200" b="1" dirty="0">
                        <a:solidFill>
                          <a:srgbClr val="0000FF"/>
                        </a:solidFill>
                        <a:latin typeface="Times New Roman"/>
                        <a:cs typeface="Times New Roman"/>
                      </a:endParaRPr>
                    </a:p>
                  </a:txBody>
                  <a:tcPr>
                    <a:solidFill>
                      <a:srgbClr val="CCFFCC"/>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endParaRPr lang="en-US" sz="1200" b="1" dirty="0">
                        <a:solidFill>
                          <a:srgbClr val="00D700"/>
                        </a:solidFill>
                      </a:endParaRPr>
                    </a:p>
                  </a:txBody>
                  <a:tcPr>
                    <a:noFill/>
                  </a:tcPr>
                </a:tc>
                <a:tc>
                  <a:txBody>
                    <a:bodyPr/>
                    <a:lstStyle/>
                    <a:p>
                      <a:endParaRPr lang="en-US" sz="1200" b="1" dirty="0">
                        <a:solidFill>
                          <a:srgbClr val="00D700"/>
                        </a:solidFill>
                      </a:endParaRPr>
                    </a:p>
                  </a:txBody>
                  <a:tcPr>
                    <a:noFill/>
                  </a:tcPr>
                </a:tc>
                <a:tc>
                  <a:txBody>
                    <a:bodyPr/>
                    <a:lstStyle/>
                    <a:p>
                      <a:endParaRPr lang="en-US" sz="1200" b="1" dirty="0">
                        <a:solidFill>
                          <a:srgbClr val="00D700"/>
                        </a:solidFill>
                      </a:endParaRPr>
                    </a:p>
                  </a:txBody>
                  <a:tcPr>
                    <a:noFill/>
                  </a:tcPr>
                </a:tc>
                <a:tc>
                  <a:txBody>
                    <a:bodyPr/>
                    <a:lstStyle/>
                    <a:p>
                      <a:endParaRPr lang="en-US" sz="1200" b="1" dirty="0">
                        <a:solidFill>
                          <a:srgbClr val="00D700"/>
                        </a:solidFill>
                      </a:endParaRPr>
                    </a:p>
                  </a:txBody>
                  <a:tcPr>
                    <a:noFill/>
                  </a:tcPr>
                </a:tc>
                <a:tc>
                  <a:txBody>
                    <a:bodyPr/>
                    <a:lstStyle/>
                    <a:p>
                      <a:endParaRPr lang="en-US" sz="1200" b="1" dirty="0"/>
                    </a:p>
                  </a:txBody>
                  <a:tcPr>
                    <a:noFill/>
                  </a:tcPr>
                </a:tc>
                <a:tc>
                  <a:txBody>
                    <a:bodyPr/>
                    <a:lstStyle/>
                    <a:p>
                      <a:endParaRPr lang="en-US" sz="1200" b="1" dirty="0"/>
                    </a:p>
                  </a:txBody>
                  <a:tcPr>
                    <a:noFill/>
                  </a:tcPr>
                </a:tc>
                <a:tc>
                  <a:txBody>
                    <a:bodyPr/>
                    <a:lstStyle/>
                    <a:p>
                      <a:endParaRPr lang="en-US" sz="1200" b="1" dirty="0"/>
                    </a:p>
                  </a:txBody>
                  <a:tcPr>
                    <a:noFill/>
                  </a:tcPr>
                </a:tc>
                <a:tc>
                  <a:txBody>
                    <a:bodyPr/>
                    <a:lstStyle/>
                    <a:p>
                      <a:endParaRPr lang="en-US" sz="1200" b="1" dirty="0"/>
                    </a:p>
                  </a:txBody>
                  <a:tcPr>
                    <a:noFill/>
                  </a:tcPr>
                </a:tc>
              </a:tr>
              <a:tr h="283122">
                <a:tc>
                  <a:txBody>
                    <a:bodyPr/>
                    <a:lstStyle/>
                    <a:p>
                      <a:r>
                        <a:rPr lang="en-US" sz="1200" baseline="0" dirty="0" smtClean="0">
                          <a:latin typeface="+mn-lt"/>
                          <a:cs typeface="Times New Roman"/>
                        </a:rPr>
                        <a:t>K</a:t>
                      </a:r>
                      <a:r>
                        <a:rPr lang="en-US" sz="1200" baseline="30000" dirty="0" smtClean="0">
                          <a:latin typeface="+mn-lt"/>
                          <a:cs typeface="Times New Roman"/>
                        </a:rPr>
                        <a:t>-</a:t>
                      </a:r>
                      <a:r>
                        <a:rPr lang="en-US" sz="1200" baseline="0" dirty="0" smtClean="0">
                          <a:latin typeface="+mn-lt"/>
                          <a:cs typeface="Times New Roman"/>
                        </a:rPr>
                        <a:t>Σ</a:t>
                      </a:r>
                      <a:r>
                        <a:rPr lang="en-US" sz="1200" baseline="30000" dirty="0" smtClean="0">
                          <a:latin typeface="+mn-lt"/>
                          <a:cs typeface="Times New Roman"/>
                        </a:rPr>
                        <a:t>+</a:t>
                      </a:r>
                      <a:endParaRPr lang="en-US" sz="1200" baseline="30000" dirty="0">
                        <a:latin typeface="+mn-lt"/>
                        <a:cs typeface="Times New Roman"/>
                      </a:endParaRPr>
                    </a:p>
                  </a:txBody>
                  <a:tcPr>
                    <a:solidFill>
                      <a:srgbClr val="CCFFCC"/>
                    </a:solidFill>
                  </a:tcPr>
                </a:tc>
                <a:tc>
                  <a:txBody>
                    <a:bodyPr/>
                    <a:lstStyle/>
                    <a:p>
                      <a:r>
                        <a:rPr lang="en-US" sz="1200" b="1" dirty="0" smtClean="0">
                          <a:latin typeface="Zapf Dingbats"/>
                          <a:ea typeface="Zapf Dingbats"/>
                          <a:cs typeface="Zapf Dingbats"/>
                        </a:rPr>
                        <a:t>✓</a:t>
                      </a:r>
                      <a:endParaRPr lang="en-US" sz="1200" b="1" dirty="0"/>
                    </a:p>
                  </a:txBody>
                  <a:tcPr>
                    <a:solidFill>
                      <a:srgbClr val="CCFFCC"/>
                    </a:solidFill>
                  </a:tcPr>
                </a:tc>
                <a:tc>
                  <a:txBody>
                    <a:bodyPr/>
                    <a:lstStyle/>
                    <a:p>
                      <a:r>
                        <a:rPr lang="en-US" sz="1200" b="1" dirty="0" smtClean="0">
                          <a:latin typeface="Zapf Dingbats"/>
                          <a:ea typeface="Zapf Dingbats"/>
                          <a:cs typeface="Zapf Dingbats"/>
                        </a:rPr>
                        <a:t>✓</a:t>
                      </a:r>
                      <a:endParaRPr lang="en-US" sz="1200" b="1" dirty="0"/>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endParaRPr lang="en-US" sz="1200" b="1" dirty="0">
                        <a:solidFill>
                          <a:srgbClr val="0000FF"/>
                        </a:solidFill>
                      </a:endParaRPr>
                    </a:p>
                  </a:txBody>
                  <a:tcPr>
                    <a:solidFill>
                      <a:srgbClr val="CCFFCC"/>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endParaRPr lang="en-US" sz="1200" b="1" dirty="0">
                        <a:solidFill>
                          <a:srgbClr val="00D700"/>
                        </a:solidFill>
                      </a:endParaRPr>
                    </a:p>
                  </a:txBody>
                  <a:tcPr>
                    <a:noFill/>
                  </a:tcPr>
                </a:tc>
                <a:tc>
                  <a:txBody>
                    <a:bodyPr/>
                    <a:lstStyle/>
                    <a:p>
                      <a:endParaRPr lang="en-US" sz="1200" b="1" dirty="0">
                        <a:solidFill>
                          <a:srgbClr val="00D700"/>
                        </a:solidFill>
                      </a:endParaRPr>
                    </a:p>
                  </a:txBody>
                  <a:tcPr>
                    <a:noFill/>
                  </a:tcPr>
                </a:tc>
                <a:tc>
                  <a:txBody>
                    <a:bodyPr/>
                    <a:lstStyle/>
                    <a:p>
                      <a:endParaRPr lang="en-US" sz="1200" b="1" dirty="0">
                        <a:solidFill>
                          <a:srgbClr val="00D700"/>
                        </a:solidFill>
                      </a:endParaRPr>
                    </a:p>
                  </a:txBody>
                  <a:tcPr>
                    <a:noFill/>
                  </a:tcPr>
                </a:tc>
                <a:tc>
                  <a:txBody>
                    <a:bodyPr/>
                    <a:lstStyle/>
                    <a:p>
                      <a:endParaRPr lang="en-US" sz="1200" b="1" dirty="0">
                        <a:solidFill>
                          <a:srgbClr val="00D700"/>
                        </a:solidFill>
                      </a:endParaRPr>
                    </a:p>
                  </a:txBody>
                  <a:tcPr>
                    <a:noFill/>
                  </a:tcPr>
                </a:tc>
                <a:tc>
                  <a:txBody>
                    <a:bodyPr/>
                    <a:lstStyle/>
                    <a:p>
                      <a:endParaRPr lang="en-US" sz="1200" b="1" dirty="0"/>
                    </a:p>
                  </a:txBody>
                  <a:tcPr>
                    <a:noFill/>
                  </a:tcPr>
                </a:tc>
                <a:tc>
                  <a:txBody>
                    <a:bodyPr/>
                    <a:lstStyle/>
                    <a:p>
                      <a:endParaRPr lang="en-US" sz="1200" b="1" dirty="0"/>
                    </a:p>
                  </a:txBody>
                  <a:tcPr>
                    <a:noFill/>
                  </a:tcPr>
                </a:tc>
                <a:tc>
                  <a:txBody>
                    <a:bodyPr/>
                    <a:lstStyle/>
                    <a:p>
                      <a:endParaRPr lang="en-US" sz="1200" b="1" dirty="0"/>
                    </a:p>
                  </a:txBody>
                  <a:tcPr>
                    <a:noFill/>
                  </a:tcPr>
                </a:tc>
                <a:tc>
                  <a:txBody>
                    <a:bodyPr/>
                    <a:lstStyle/>
                    <a:p>
                      <a:endParaRPr lang="en-US" sz="1200" b="1" dirty="0"/>
                    </a:p>
                  </a:txBody>
                  <a:tcPr>
                    <a:noFill/>
                  </a:tcPr>
                </a:tc>
              </a:tr>
              <a:tr h="283122">
                <a:tc>
                  <a:txBody>
                    <a:bodyPr/>
                    <a:lstStyle/>
                    <a:p>
                      <a:r>
                        <a:rPr lang="en-US" sz="1200" dirty="0" smtClean="0">
                          <a:latin typeface="+mn-lt"/>
                          <a:cs typeface="Times New Roman"/>
                        </a:rPr>
                        <a:t>K</a:t>
                      </a:r>
                      <a:r>
                        <a:rPr lang="en-US" sz="1200" baseline="30000" dirty="0" smtClean="0">
                          <a:latin typeface="+mn-lt"/>
                          <a:cs typeface="Times New Roman"/>
                        </a:rPr>
                        <a:t>0</a:t>
                      </a:r>
                      <a:r>
                        <a:rPr lang="en-US" sz="1200" dirty="0" smtClean="0">
                          <a:latin typeface="+mn-lt"/>
                          <a:cs typeface="Times New Roman"/>
                        </a:rPr>
                        <a:t>Λ</a:t>
                      </a:r>
                      <a:endParaRPr lang="en-US" sz="1200" dirty="0">
                        <a:latin typeface="+mn-lt"/>
                        <a:cs typeface="Times New Roman"/>
                      </a:endParaRPr>
                    </a:p>
                  </a:txBody>
                  <a:tcPr>
                    <a:solidFill>
                      <a:srgbClr val="FFFBB0"/>
                    </a:solidFill>
                  </a:tcPr>
                </a:tc>
                <a:tc>
                  <a:txBody>
                    <a:bodyPr/>
                    <a:lstStyle/>
                    <a:p>
                      <a:r>
                        <a:rPr lang="en-US" sz="1200" b="1" dirty="0" smtClean="0">
                          <a:latin typeface="Zapf Dingbats"/>
                          <a:ea typeface="Zapf Dingbats"/>
                          <a:cs typeface="Zapf Dingbats"/>
                        </a:rPr>
                        <a:t>✓</a:t>
                      </a:r>
                      <a:endParaRPr lang="en-US" sz="1200" b="1" dirty="0"/>
                    </a:p>
                  </a:txBody>
                  <a:tcPr>
                    <a:solidFill>
                      <a:srgbClr val="FFFBB0"/>
                    </a:solidFill>
                  </a:tcPr>
                </a:tc>
                <a:tc>
                  <a:txBody>
                    <a:bodyPr/>
                    <a:lstStyle/>
                    <a:p>
                      <a:r>
                        <a:rPr lang="en-US" sz="1200" b="1" dirty="0" smtClean="0">
                          <a:latin typeface="Zapf Dingbats"/>
                          <a:ea typeface="Zapf Dingbats"/>
                          <a:cs typeface="Zapf Dingbats"/>
                        </a:rPr>
                        <a:t>✓</a:t>
                      </a:r>
                      <a:endParaRPr lang="en-US" sz="1200" b="1" dirty="0"/>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latin typeface="Zapf Dingbats"/>
                          <a:ea typeface="Zapf Dingbats"/>
                          <a:cs typeface="Zapf Dingbats"/>
                        </a:rPr>
                        <a:t>✓</a:t>
                      </a:r>
                      <a:endParaRPr lang="en-US" sz="1200" b="1" dirty="0"/>
                    </a:p>
                  </a:txBody>
                  <a:tcPr>
                    <a:solidFill>
                      <a:srgbClr val="FFFBB0"/>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FFFBB0"/>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FFFBB0"/>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FFFBB0"/>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FFFBB0"/>
                    </a:solidFill>
                  </a:tcPr>
                </a:tc>
              </a:tr>
              <a:tr h="283122">
                <a:tc>
                  <a:txBody>
                    <a:bodyPr/>
                    <a:lstStyle/>
                    <a:p>
                      <a:r>
                        <a:rPr lang="en-US" sz="1200" dirty="0" smtClean="0">
                          <a:latin typeface="+mn-lt"/>
                          <a:cs typeface="Times New Roman"/>
                        </a:rPr>
                        <a:t>K</a:t>
                      </a:r>
                      <a:r>
                        <a:rPr lang="en-US" sz="1200" baseline="30000" dirty="0" smtClean="0">
                          <a:latin typeface="+mn-lt"/>
                          <a:cs typeface="Times New Roman"/>
                        </a:rPr>
                        <a:t>0</a:t>
                      </a:r>
                      <a:r>
                        <a:rPr lang="en-US" sz="1200" dirty="0" smtClean="0">
                          <a:latin typeface="+mn-lt"/>
                          <a:cs typeface="Times New Roman"/>
                        </a:rPr>
                        <a:t>Σ</a:t>
                      </a:r>
                      <a:r>
                        <a:rPr lang="en-US" sz="1200" baseline="30000" dirty="0" smtClean="0">
                          <a:latin typeface="+mn-lt"/>
                          <a:cs typeface="Times New Roman"/>
                        </a:rPr>
                        <a:t>0</a:t>
                      </a:r>
                      <a:endParaRPr lang="en-US" sz="1200" baseline="30000" dirty="0">
                        <a:latin typeface="+mn-lt"/>
                        <a:cs typeface="Times New Roman"/>
                      </a:endParaRPr>
                    </a:p>
                  </a:txBody>
                  <a:tcPr>
                    <a:solidFill>
                      <a:srgbClr val="FFFBB0"/>
                    </a:solidFill>
                  </a:tcPr>
                </a:tc>
                <a:tc>
                  <a:txBody>
                    <a:bodyPr/>
                    <a:lstStyle/>
                    <a:p>
                      <a:r>
                        <a:rPr lang="en-US" sz="1200" b="1" dirty="0" smtClean="0">
                          <a:latin typeface="Zapf Dingbats"/>
                          <a:ea typeface="Zapf Dingbats"/>
                          <a:cs typeface="Zapf Dingbats"/>
                        </a:rPr>
                        <a:t>✓</a:t>
                      </a:r>
                      <a:endParaRPr lang="en-US" sz="1200" b="1" dirty="0"/>
                    </a:p>
                  </a:txBody>
                  <a:tcPr>
                    <a:solidFill>
                      <a:srgbClr val="FFFBB0"/>
                    </a:solidFill>
                  </a:tcPr>
                </a:tc>
                <a:tc>
                  <a:txBody>
                    <a:bodyPr/>
                    <a:lstStyle/>
                    <a:p>
                      <a:r>
                        <a:rPr lang="en-US" sz="1200" b="1" dirty="0" smtClean="0">
                          <a:latin typeface="Zapf Dingbats"/>
                          <a:ea typeface="Zapf Dingbats"/>
                          <a:cs typeface="Zapf Dingbats"/>
                        </a:rPr>
                        <a:t>✓</a:t>
                      </a:r>
                      <a:endParaRPr lang="en-US" sz="1200" b="1" dirty="0"/>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latin typeface="Zapf Dingbats"/>
                          <a:ea typeface="Zapf Dingbats"/>
                          <a:cs typeface="Zapf Dingbats"/>
                        </a:rPr>
                        <a:t>✓</a:t>
                      </a:r>
                      <a:endParaRPr lang="en-US" sz="1200" b="1" dirty="0"/>
                    </a:p>
                  </a:txBody>
                  <a:tcPr>
                    <a:solidFill>
                      <a:srgbClr val="FFFBB0"/>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FFFBB0"/>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FFFBB0"/>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FFFBB0"/>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FFFBB0"/>
                    </a:solidFill>
                  </a:tcPr>
                </a:tc>
              </a:tr>
              <a:tr h="283122">
                <a:tc>
                  <a:txBody>
                    <a:bodyPr/>
                    <a:lstStyle/>
                    <a:p>
                      <a:r>
                        <a:rPr lang="en-US" sz="1200" dirty="0" smtClean="0">
                          <a:latin typeface="+mn-lt"/>
                          <a:cs typeface="Times New Roman"/>
                        </a:rPr>
                        <a:t>K</a:t>
                      </a:r>
                      <a:r>
                        <a:rPr lang="en-US" sz="1200" baseline="30000" dirty="0" smtClean="0">
                          <a:latin typeface="+mn-lt"/>
                          <a:cs typeface="Times New Roman"/>
                        </a:rPr>
                        <a:t>0*</a:t>
                      </a:r>
                      <a:r>
                        <a:rPr lang="en-US" sz="1200" dirty="0" smtClean="0">
                          <a:latin typeface="+mn-lt"/>
                          <a:cs typeface="Times New Roman"/>
                        </a:rPr>
                        <a:t>Σ</a:t>
                      </a:r>
                      <a:r>
                        <a:rPr lang="en-US" sz="1200" baseline="30000" dirty="0" smtClean="0">
                          <a:latin typeface="+mn-lt"/>
                          <a:cs typeface="Times New Roman"/>
                        </a:rPr>
                        <a:t>0</a:t>
                      </a:r>
                      <a:endParaRPr lang="en-US" sz="1200" baseline="30000" dirty="0">
                        <a:latin typeface="+mn-lt"/>
                        <a:cs typeface="Times New Roman"/>
                      </a:endParaRPr>
                    </a:p>
                  </a:txBody>
                  <a:tcPr/>
                </a:tc>
                <a:tc>
                  <a:txBody>
                    <a:bodyPr/>
                    <a:lstStyle/>
                    <a:p>
                      <a:r>
                        <a:rPr lang="en-US" sz="1200" b="1" dirty="0" smtClean="0">
                          <a:latin typeface="Zapf Dingbats"/>
                          <a:ea typeface="Zapf Dingbats"/>
                          <a:cs typeface="Zapf Dingbats"/>
                        </a:rPr>
                        <a:t>✓</a:t>
                      </a:r>
                      <a:endParaRPr lang="en-US" sz="1200" b="1" dirty="0"/>
                    </a:p>
                  </a:txBody>
                  <a:tcPr/>
                </a:tc>
                <a:tc>
                  <a:txBody>
                    <a:bodyPr/>
                    <a:lstStyle/>
                    <a:p>
                      <a:r>
                        <a:rPr lang="en-US" sz="1200" b="1" dirty="0" smtClean="0">
                          <a:latin typeface="Zapf Dingbats"/>
                          <a:ea typeface="Zapf Dingbats"/>
                          <a:cs typeface="Zapf Dingbats"/>
                        </a:rPr>
                        <a:t>✓</a:t>
                      </a:r>
                      <a:endParaRPr lang="en-US" sz="1200" b="1" dirty="0"/>
                    </a:p>
                  </a:txBody>
                  <a:tcPr/>
                </a:tc>
                <a:tc>
                  <a:txBody>
                    <a:bodyPr/>
                    <a:lstStyle/>
                    <a:p>
                      <a:endParaRPr lang="en-US" sz="1200" b="1" dirty="0"/>
                    </a:p>
                  </a:txBody>
                  <a:tcPr/>
                </a:tc>
                <a:tc>
                  <a:txBody>
                    <a:bodyPr/>
                    <a:lstStyle/>
                    <a:p>
                      <a:endParaRPr lang="en-US" sz="1200" b="1"/>
                    </a:p>
                  </a:txBody>
                  <a:tcPr/>
                </a:tc>
                <a:tc>
                  <a:txBody>
                    <a:bodyPr/>
                    <a:lstStyle/>
                    <a:p>
                      <a:endParaRPr lang="en-US" sz="1200" b="1" dirty="0"/>
                    </a:p>
                  </a:txBody>
                  <a:tcPr/>
                </a:tc>
                <a:tc>
                  <a:txBody>
                    <a:bodyPr/>
                    <a:lstStyle/>
                    <a:p>
                      <a:endParaRPr lang="en-US" sz="1200" b="1"/>
                    </a:p>
                  </a:txBody>
                  <a:tcPr/>
                </a:tc>
                <a:tc>
                  <a:txBody>
                    <a:bodyPr/>
                    <a:lstStyle/>
                    <a:p>
                      <a:endParaRPr lang="en-US" sz="1200" b="1" dirty="0"/>
                    </a:p>
                  </a:txBody>
                  <a:tcPr/>
                </a:tc>
                <a:tc>
                  <a:txBody>
                    <a:bodyPr/>
                    <a:lstStyle/>
                    <a:p>
                      <a:endParaRPr lang="en-US" sz="1200" b="1"/>
                    </a:p>
                  </a:txBody>
                  <a:tcPr/>
                </a:tc>
                <a:tc>
                  <a:txBody>
                    <a:bodyPr/>
                    <a:lstStyle/>
                    <a:p>
                      <a:endParaRPr lang="en-US" sz="1200" b="1" dirty="0"/>
                    </a:p>
                  </a:txBody>
                  <a:tcPr/>
                </a:tc>
                <a:tc>
                  <a:txBody>
                    <a:bodyPr/>
                    <a:lstStyle/>
                    <a:p>
                      <a:endParaRPr lang="en-US" sz="1200" b="1" dirty="0"/>
                    </a:p>
                  </a:txBody>
                  <a:tcPr/>
                </a:tc>
                <a:tc>
                  <a:txBody>
                    <a:bodyPr/>
                    <a:lstStyle/>
                    <a:p>
                      <a:endParaRPr lang="en-US" sz="1200" b="1" dirty="0"/>
                    </a:p>
                  </a:txBody>
                  <a:tcPr/>
                </a:tc>
                <a:tc>
                  <a:txBody>
                    <a:bodyPr/>
                    <a:lstStyle/>
                    <a:p>
                      <a:endParaRPr lang="en-US" sz="1200" b="1" dirty="0"/>
                    </a:p>
                  </a:txBody>
                  <a:tcPr/>
                </a:tc>
                <a:tc>
                  <a:txBody>
                    <a:bodyPr/>
                    <a:lstStyle/>
                    <a:p>
                      <a:endParaRPr lang="en-US" sz="1200" b="1"/>
                    </a:p>
                  </a:txBody>
                  <a:tcPr/>
                </a:tc>
                <a:tc>
                  <a:txBody>
                    <a:bodyPr/>
                    <a:lstStyle/>
                    <a:p>
                      <a:endParaRPr lang="en-US" sz="1200" b="1"/>
                    </a:p>
                  </a:txBody>
                  <a:tcPr/>
                </a:tc>
                <a:tc>
                  <a:txBody>
                    <a:bodyPr/>
                    <a:lstStyle/>
                    <a:p>
                      <a:endParaRPr lang="en-US" sz="1200" b="1" dirty="0"/>
                    </a:p>
                  </a:txBody>
                  <a:tcPr/>
                </a:tc>
                <a:tc>
                  <a:txBody>
                    <a:bodyPr/>
                    <a:lstStyle/>
                    <a:p>
                      <a:endParaRPr lang="en-US" sz="1200" b="1" dirty="0"/>
                    </a:p>
                  </a:txBody>
                  <a:tcPr/>
                </a:tc>
              </a:tr>
            </a:tbl>
          </a:graphicData>
        </a:graphic>
      </p:graphicFrame>
      <p:sp>
        <p:nvSpPr>
          <p:cNvPr id="8" name="TextBox 7"/>
          <p:cNvSpPr txBox="1"/>
          <p:nvPr/>
        </p:nvSpPr>
        <p:spPr>
          <a:xfrm>
            <a:off x="1328928" y="1585375"/>
            <a:ext cx="1522998"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srgbClr val="800000"/>
                </a:solidFill>
                <a:latin typeface="Calibri"/>
                <a:ea typeface="ＭＳ Ｐゴシック" charset="-128"/>
                <a:cs typeface="ＭＳ Ｐゴシック" charset="-128"/>
              </a:rPr>
              <a:t>Proton targets</a:t>
            </a:r>
          </a:p>
        </p:txBody>
      </p:sp>
      <p:sp>
        <p:nvSpPr>
          <p:cNvPr id="9" name="TextBox 8"/>
          <p:cNvSpPr txBox="1"/>
          <p:nvPr/>
        </p:nvSpPr>
        <p:spPr>
          <a:xfrm>
            <a:off x="1350264" y="4124359"/>
            <a:ext cx="1672253"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srgbClr val="800000"/>
                </a:solidFill>
                <a:latin typeface="Calibri"/>
                <a:ea typeface="ＭＳ Ｐゴシック" charset="-128"/>
                <a:cs typeface="ＭＳ Ｐゴシック" charset="-128"/>
              </a:rPr>
              <a:t>Neutron targets</a:t>
            </a:r>
          </a:p>
        </p:txBody>
      </p:sp>
      <p:sp>
        <p:nvSpPr>
          <p:cNvPr id="12" name="Rectangle 11"/>
          <p:cNvSpPr>
            <a:spLocks/>
          </p:cNvSpPr>
          <p:nvPr/>
        </p:nvSpPr>
        <p:spPr>
          <a:xfrm>
            <a:off x="3791712" y="1924451"/>
            <a:ext cx="3060191" cy="141404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r>
              <a:rPr lang="en-US" sz="1800" dirty="0" smtClean="0">
                <a:solidFill>
                  <a:prstClr val="black"/>
                </a:solidFill>
                <a:latin typeface="Tahoma"/>
                <a:cs typeface="Tahoma"/>
              </a:rPr>
              <a:t>Data taking completed</a:t>
            </a:r>
          </a:p>
          <a:p>
            <a:pPr defTabSz="457200" eaLnBrk="1" fontAlgn="auto" hangingPunct="1">
              <a:spcBef>
                <a:spcPts val="0"/>
              </a:spcBef>
              <a:spcAft>
                <a:spcPts val="0"/>
              </a:spcAft>
            </a:pPr>
            <a:r>
              <a:rPr lang="en-US" sz="1800" dirty="0" smtClean="0">
                <a:solidFill>
                  <a:prstClr val="black"/>
                </a:solidFill>
                <a:latin typeface="Tahoma"/>
                <a:cs typeface="Tahoma"/>
              </a:rPr>
              <a:t>with g9b-FROST</a:t>
            </a:r>
            <a:endParaRPr lang="en-US" sz="1800" dirty="0">
              <a:solidFill>
                <a:prstClr val="black"/>
              </a:solidFill>
              <a:latin typeface="Tahoma"/>
              <a:cs typeface="Tahoma"/>
            </a:endParaRPr>
          </a:p>
        </p:txBody>
      </p:sp>
      <p:sp>
        <p:nvSpPr>
          <p:cNvPr id="10" name="Rectangle 9"/>
          <p:cNvSpPr/>
          <p:nvPr/>
        </p:nvSpPr>
        <p:spPr>
          <a:xfrm>
            <a:off x="3779520" y="4481499"/>
            <a:ext cx="3072383" cy="8382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r>
              <a:rPr lang="en-US" sz="1600" dirty="0" smtClean="0">
                <a:solidFill>
                  <a:srgbClr val="000000"/>
                </a:solidFill>
                <a:latin typeface="Tahoma"/>
                <a:cs typeface="Tahoma"/>
              </a:rPr>
              <a:t>Just completed </a:t>
            </a:r>
          </a:p>
          <a:p>
            <a:pPr defTabSz="457200" eaLnBrk="1" fontAlgn="auto" hangingPunct="1">
              <a:spcBef>
                <a:spcPts val="0"/>
              </a:spcBef>
              <a:spcAft>
                <a:spcPts val="0"/>
              </a:spcAft>
            </a:pPr>
            <a:r>
              <a:rPr lang="en-US" sz="1600" dirty="0" smtClean="0">
                <a:solidFill>
                  <a:srgbClr val="000000"/>
                </a:solidFill>
                <a:latin typeface="Tahoma"/>
                <a:cs typeface="Tahoma"/>
              </a:rPr>
              <a:t>with G14-HD run</a:t>
            </a:r>
            <a:endParaRPr lang="en-US" sz="1600" dirty="0">
              <a:solidFill>
                <a:srgbClr val="000000"/>
              </a:solidFill>
              <a:latin typeface="Tahoma"/>
              <a:cs typeface="Tahoma"/>
            </a:endParaRPr>
          </a:p>
        </p:txBody>
      </p:sp>
      <p:pic>
        <p:nvPicPr>
          <p:cNvPr id="13" name="Picture 2"/>
          <p:cNvPicPr>
            <a:picLocks noChangeAspect="1" noChangeArrowheads="1"/>
          </p:cNvPicPr>
          <p:nvPr/>
        </p:nvPicPr>
        <p:blipFill>
          <a:blip r:embed="rId3" cstate="print"/>
          <a:srcRect/>
          <a:stretch>
            <a:fillRect/>
          </a:stretch>
        </p:blipFill>
        <p:spPr bwMode="auto">
          <a:xfrm>
            <a:off x="6068504" y="932688"/>
            <a:ext cx="2999296" cy="272491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4" name="TextBox 13"/>
          <p:cNvSpPr txBox="1"/>
          <p:nvPr/>
        </p:nvSpPr>
        <p:spPr>
          <a:xfrm>
            <a:off x="803183" y="872693"/>
            <a:ext cx="5327099"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smtClean="0">
                <a:solidFill>
                  <a:srgbClr val="000000"/>
                </a:solidFill>
                <a:cs typeface="Arial" pitchFamily="34" charset="0"/>
              </a:rPr>
              <a:t>Final 6 </a:t>
            </a:r>
            <a:r>
              <a:rPr lang="en-US" sz="1800" dirty="0" err="1" smtClean="0">
                <a:solidFill>
                  <a:srgbClr val="000000"/>
                </a:solidFill>
                <a:cs typeface="Arial" pitchFamily="34" charset="0"/>
              </a:rPr>
              <a:t>GeV</a:t>
            </a:r>
            <a:r>
              <a:rPr lang="en-US" sz="1800" dirty="0" smtClean="0">
                <a:solidFill>
                  <a:srgbClr val="000000"/>
                </a:solidFill>
                <a:cs typeface="Arial" pitchFamily="34" charset="0"/>
              </a:rPr>
              <a:t> N* run w/ </a:t>
            </a:r>
            <a:r>
              <a:rPr lang="en-US" sz="1800" dirty="0" err="1" smtClean="0">
                <a:solidFill>
                  <a:srgbClr val="000000"/>
                </a:solidFill>
                <a:cs typeface="Arial" pitchFamily="34" charset="0"/>
              </a:rPr>
              <a:t>HDIce</a:t>
            </a:r>
            <a:r>
              <a:rPr lang="en-US" sz="1800" dirty="0" smtClean="0">
                <a:solidFill>
                  <a:srgbClr val="000000"/>
                </a:solidFill>
                <a:cs typeface="Arial" pitchFamily="34" charset="0"/>
              </a:rPr>
              <a:t> target just completed</a:t>
            </a:r>
            <a:endParaRPr lang="en-US" sz="1800" dirty="0">
              <a:solidFill>
                <a:srgbClr val="000000"/>
              </a:solidFill>
              <a:cs typeface="Arial" pitchFamily="34" charset="0"/>
            </a:endParaRPr>
          </a:p>
        </p:txBody>
      </p:sp>
      <p:pic>
        <p:nvPicPr>
          <p:cNvPr id="80384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81400" y="3810000"/>
            <a:ext cx="5518091" cy="2560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991496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3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592"/>
            <a:ext cx="8229600" cy="842958"/>
          </a:xfrm>
        </p:spPr>
        <p:txBody>
          <a:bodyPr>
            <a:normAutofit fontScale="90000"/>
          </a:bodyPr>
          <a:lstStyle/>
          <a:p>
            <a:r>
              <a:rPr lang="en-US" i="0" dirty="0" smtClean="0"/>
              <a:t>CLAS impact on N* </a:t>
            </a:r>
            <a:r>
              <a:rPr lang="en-US" i="0" dirty="0"/>
              <a:t>s</a:t>
            </a:r>
            <a:r>
              <a:rPr lang="en-US" i="0" dirty="0" smtClean="0"/>
              <a:t>tates in PDG 2012 </a:t>
            </a:r>
            <a:endParaRPr lang="en-US" i="0" dirty="0"/>
          </a:p>
        </p:txBody>
      </p:sp>
      <p:graphicFrame>
        <p:nvGraphicFramePr>
          <p:cNvPr id="7" name="Table 6"/>
          <p:cNvGraphicFramePr>
            <a:graphicFrameLocks noGrp="1"/>
          </p:cNvGraphicFramePr>
          <p:nvPr>
            <p:extLst>
              <p:ext uri="{D42A27DB-BD31-4B8C-83A1-F6EECF244321}">
                <p14:modId xmlns:p14="http://schemas.microsoft.com/office/powerpoint/2010/main" xmlns="" val="830485485"/>
              </p:ext>
            </p:extLst>
          </p:nvPr>
        </p:nvGraphicFramePr>
        <p:xfrm>
          <a:off x="291022" y="1220389"/>
          <a:ext cx="8686800" cy="5196090"/>
        </p:xfrm>
        <a:graphic>
          <a:graphicData uri="http://schemas.openxmlformats.org/drawingml/2006/table">
            <a:tbl>
              <a:tblPr firstRow="1" bandRow="1">
                <a:tableStyleId>{073A0DAA-6AF3-43AB-8588-CEC1D06C72B9}</a:tableStyleId>
              </a:tblPr>
              <a:tblGrid>
                <a:gridCol w="1447800"/>
                <a:gridCol w="1511005"/>
                <a:gridCol w="1384595"/>
                <a:gridCol w="1447800"/>
                <a:gridCol w="1447800"/>
                <a:gridCol w="1447800"/>
              </a:tblGrid>
              <a:tr h="520230">
                <a:tc>
                  <a:txBody>
                    <a:bodyPr/>
                    <a:lstStyle/>
                    <a:p>
                      <a:r>
                        <a:rPr lang="en-US" dirty="0" smtClean="0">
                          <a:latin typeface="Arial" pitchFamily="34" charset="0"/>
                          <a:cs typeface="Arial" pitchFamily="34" charset="0"/>
                        </a:rPr>
                        <a:t>State</a:t>
                      </a:r>
                    </a:p>
                    <a:p>
                      <a:r>
                        <a:rPr lang="en-US" dirty="0" err="1" smtClean="0">
                          <a:latin typeface="Arial" pitchFamily="34" charset="0"/>
                          <a:cs typeface="Arial" pitchFamily="34" charset="0"/>
                        </a:rPr>
                        <a:t>N((mass)J</a:t>
                      </a:r>
                      <a:r>
                        <a:rPr lang="en-US" baseline="30000" dirty="0" err="1" smtClean="0">
                          <a:latin typeface="Arial" pitchFamily="34" charset="0"/>
                          <a:cs typeface="Arial" pitchFamily="34" charset="0"/>
                        </a:rPr>
                        <a:t>P</a:t>
                      </a:r>
                      <a:endParaRPr lang="en-US" baseline="30000" dirty="0">
                        <a:latin typeface="Arial" pitchFamily="34" charset="0"/>
                        <a:cs typeface="Arial" pitchFamily="34" charset="0"/>
                      </a:endParaRPr>
                    </a:p>
                  </a:txBody>
                  <a:tcPr/>
                </a:tc>
                <a:tc>
                  <a:txBody>
                    <a:bodyPr/>
                    <a:lstStyle/>
                    <a:p>
                      <a:r>
                        <a:rPr lang="en-US" smtClean="0">
                          <a:latin typeface="Arial" pitchFamily="34" charset="0"/>
                          <a:cs typeface="Arial" pitchFamily="34" charset="0"/>
                        </a:rPr>
                        <a:t>Status</a:t>
                      </a:r>
                    </a:p>
                    <a:p>
                      <a:r>
                        <a:rPr lang="en-US" smtClean="0">
                          <a:latin typeface="Arial" pitchFamily="34" charset="0"/>
                          <a:cs typeface="Arial" pitchFamily="34" charset="0"/>
                        </a:rPr>
                        <a:t>PDG 2010</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Status</a:t>
                      </a:r>
                    </a:p>
                    <a:p>
                      <a:r>
                        <a:rPr lang="en-US" dirty="0" smtClean="0">
                          <a:latin typeface="Arial" pitchFamily="34" charset="0"/>
                          <a:cs typeface="Arial" pitchFamily="34" charset="0"/>
                        </a:rPr>
                        <a:t>PDG 2012</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KΛ</a:t>
                      </a:r>
                    </a:p>
                    <a:p>
                      <a:r>
                        <a:rPr lang="en-US" dirty="0" smtClean="0">
                          <a:latin typeface="Arial" pitchFamily="34" charset="0"/>
                          <a:cs typeface="Arial" pitchFamily="34" charset="0"/>
                        </a:rPr>
                        <a:t>2012</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KΣ</a:t>
                      </a:r>
                    </a:p>
                    <a:p>
                      <a:r>
                        <a:rPr lang="en-US" dirty="0" smtClean="0">
                          <a:latin typeface="Arial" pitchFamily="34" charset="0"/>
                          <a:cs typeface="Arial" pitchFamily="34" charset="0"/>
                        </a:rPr>
                        <a:t>2012</a:t>
                      </a:r>
                      <a:endParaRPr lang="en-US" dirty="0">
                        <a:latin typeface="Arial" pitchFamily="34" charset="0"/>
                        <a:cs typeface="Arial"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 </a:t>
                      </a:r>
                      <a:r>
                        <a:rPr lang="en-US" dirty="0" err="1" smtClean="0">
                          <a:latin typeface="Arial" pitchFamily="34" charset="0"/>
                          <a:cs typeface="Arial" pitchFamily="34" charset="0"/>
                        </a:rPr>
                        <a:t>Nγ</a:t>
                      </a:r>
                      <a:endParaRPr lang="en-US" dirty="0" smtClean="0">
                        <a:latin typeface="Arial" pitchFamily="34" charset="0"/>
                        <a:cs typeface="Arial" pitchFamily="34" charset="0"/>
                      </a:endParaRPr>
                    </a:p>
                    <a:p>
                      <a:r>
                        <a:rPr lang="en-US" dirty="0" smtClean="0">
                          <a:latin typeface="Arial" pitchFamily="34" charset="0"/>
                          <a:cs typeface="Arial" pitchFamily="34" charset="0"/>
                        </a:rPr>
                        <a:t>2012</a:t>
                      </a:r>
                      <a:endParaRPr lang="en-US" dirty="0">
                        <a:latin typeface="Arial" pitchFamily="34" charset="0"/>
                        <a:cs typeface="Arial" pitchFamily="34" charset="0"/>
                      </a:endParaRPr>
                    </a:p>
                  </a:txBody>
                  <a:tcPr/>
                </a:tc>
              </a:tr>
              <a:tr h="520230">
                <a:tc>
                  <a:txBody>
                    <a:bodyPr/>
                    <a:lstStyle/>
                    <a:p>
                      <a:r>
                        <a:rPr lang="en-US" dirty="0" smtClean="0">
                          <a:latin typeface="Arial" pitchFamily="34" charset="0"/>
                          <a:cs typeface="Arial" pitchFamily="34" charset="0"/>
                        </a:rPr>
                        <a:t>N(1710)1/2</a:t>
                      </a:r>
                      <a:r>
                        <a:rPr lang="en-US" baseline="30000" dirty="0" smtClean="0">
                          <a:latin typeface="Arial" pitchFamily="34" charset="0"/>
                          <a:cs typeface="Arial" pitchFamily="34" charset="0"/>
                        </a:rPr>
                        <a:t>+</a:t>
                      </a:r>
                      <a:endParaRPr lang="en-US" baseline="30000" dirty="0">
                        <a:latin typeface="Arial" pitchFamily="34" charset="0"/>
                        <a:cs typeface="Arial" pitchFamily="34" charset="0"/>
                      </a:endParaRPr>
                    </a:p>
                  </a:txBody>
                  <a:tcPr/>
                </a:tc>
                <a:tc>
                  <a:txBody>
                    <a:bodyPr/>
                    <a:lstStyle/>
                    <a:p>
                      <a:pPr algn="ctr"/>
                      <a:r>
                        <a:rPr lang="en-US" dirty="0" smtClean="0">
                          <a:latin typeface="Arial" pitchFamily="34" charset="0"/>
                          <a:cs typeface="Arial" pitchFamily="34" charset="0"/>
                        </a:rPr>
                        <a:t>***</a:t>
                      </a:r>
                    </a:p>
                    <a:p>
                      <a:pPr algn="ctr"/>
                      <a:r>
                        <a:rPr lang="en-US" dirty="0" smtClean="0">
                          <a:latin typeface="Arial" pitchFamily="34" charset="0"/>
                          <a:cs typeface="Arial" pitchFamily="34" charset="0"/>
                        </a:rPr>
                        <a:t>not</a:t>
                      </a:r>
                      <a:r>
                        <a:rPr lang="en-US" baseline="0" dirty="0" smtClean="0">
                          <a:latin typeface="Arial" pitchFamily="34" charset="0"/>
                          <a:cs typeface="Arial" pitchFamily="34" charset="0"/>
                        </a:rPr>
                        <a:t> seen</a:t>
                      </a:r>
                      <a:r>
                        <a:rPr lang="en-US" dirty="0" smtClean="0">
                          <a:latin typeface="Arial" pitchFamily="34" charset="0"/>
                          <a:cs typeface="Arial" pitchFamily="34" charset="0"/>
                        </a:rPr>
                        <a:t> in GW analysis</a:t>
                      </a:r>
                      <a:endParaRPr lang="en-US" dirty="0">
                        <a:latin typeface="Arial" pitchFamily="34" charset="0"/>
                        <a:cs typeface="Arial" pitchFamily="34" charset="0"/>
                      </a:endParaRPr>
                    </a:p>
                  </a:txBody>
                  <a:tcPr/>
                </a:tc>
                <a:tc>
                  <a:txBody>
                    <a:bodyPr/>
                    <a:lstStyle/>
                    <a:p>
                      <a:pPr algn="ctr"/>
                      <a:r>
                        <a:rPr lang="en-US" dirty="0" smtClean="0">
                          <a:latin typeface="Arial" pitchFamily="34" charset="0"/>
                          <a:cs typeface="Arial" pitchFamily="34" charset="0"/>
                        </a:rPr>
                        <a:t>***</a:t>
                      </a:r>
                      <a:endParaRPr lang="en-US" dirty="0">
                        <a:latin typeface="Arial" pitchFamily="34" charset="0"/>
                        <a:cs typeface="Arial" pitchFamily="34" charset="0"/>
                      </a:endParaRPr>
                    </a:p>
                  </a:txBody>
                  <a:tcPr/>
                </a:tc>
                <a:tc>
                  <a:txBody>
                    <a:bodyPr/>
                    <a:lstStyle/>
                    <a:p>
                      <a:pPr algn="ctr"/>
                      <a:r>
                        <a:rPr lang="en-US" dirty="0" smtClean="0">
                          <a:solidFill>
                            <a:srgbClr val="FF0000"/>
                          </a:solidFill>
                          <a:latin typeface="Arial" pitchFamily="34" charset="0"/>
                          <a:cs typeface="Arial" pitchFamily="34" charset="0"/>
                        </a:rPr>
                        <a:t>***</a:t>
                      </a:r>
                      <a:endParaRPr lang="en-US" dirty="0">
                        <a:solidFill>
                          <a:srgbClr val="FF0000"/>
                        </a:solidFill>
                        <a:latin typeface="Arial" pitchFamily="34" charset="0"/>
                        <a:cs typeface="Arial" pitchFamily="34" charset="0"/>
                      </a:endParaRPr>
                    </a:p>
                  </a:txBody>
                  <a:tcPr/>
                </a:tc>
                <a:tc>
                  <a:txBody>
                    <a:bodyPr/>
                    <a:lstStyle/>
                    <a:p>
                      <a:pPr algn="ctr"/>
                      <a:r>
                        <a:rPr lang="en-US" dirty="0" smtClean="0">
                          <a:solidFill>
                            <a:srgbClr val="FF0000"/>
                          </a:solidFill>
                          <a:latin typeface="Arial" pitchFamily="34" charset="0"/>
                          <a:cs typeface="Arial" pitchFamily="34" charset="0"/>
                        </a:rPr>
                        <a:t>**</a:t>
                      </a:r>
                      <a:endParaRPr lang="en-US" dirty="0">
                        <a:solidFill>
                          <a:srgbClr val="FF0000"/>
                        </a:solidFill>
                        <a:latin typeface="Arial" pitchFamily="34" charset="0"/>
                        <a:cs typeface="Arial" pitchFamily="34" charset="0"/>
                      </a:endParaRPr>
                    </a:p>
                  </a:txBody>
                  <a:tcPr/>
                </a:tc>
                <a:tc>
                  <a:txBody>
                    <a:bodyPr/>
                    <a:lstStyle/>
                    <a:p>
                      <a:pPr algn="ctr"/>
                      <a:r>
                        <a:rPr lang="en-US" dirty="0" smtClean="0">
                          <a:solidFill>
                            <a:schemeClr val="tx1"/>
                          </a:solidFill>
                          <a:latin typeface="Arial" pitchFamily="34" charset="0"/>
                          <a:cs typeface="Arial" pitchFamily="34" charset="0"/>
                        </a:rPr>
                        <a:t>***</a:t>
                      </a:r>
                      <a:endParaRPr lang="en-US" dirty="0">
                        <a:solidFill>
                          <a:schemeClr val="tx1"/>
                        </a:solidFill>
                        <a:latin typeface="Arial" pitchFamily="34" charset="0"/>
                        <a:cs typeface="Arial" pitchFamily="34" charset="0"/>
                      </a:endParaRPr>
                    </a:p>
                  </a:txBody>
                  <a:tcPr/>
                </a:tc>
              </a:tr>
              <a:tr h="5202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N(1880)1/2</a:t>
                      </a:r>
                      <a:r>
                        <a:rPr lang="en-US" baseline="30000" dirty="0" smtClean="0">
                          <a:latin typeface="Arial" pitchFamily="34" charset="0"/>
                          <a:cs typeface="Arial" pitchFamily="34" charset="0"/>
                        </a:rPr>
                        <a:t>+</a:t>
                      </a:r>
                    </a:p>
                  </a:txBody>
                  <a:tcPr/>
                </a:tc>
                <a:tc>
                  <a:txBody>
                    <a:bodyPr/>
                    <a:lstStyle/>
                    <a:p>
                      <a:pPr algn="ctr"/>
                      <a:r>
                        <a:rPr lang="en-US" baseline="0" dirty="0" smtClean="0">
                          <a:latin typeface="Arial" pitchFamily="34" charset="0"/>
                          <a:cs typeface="Arial" pitchFamily="34" charset="0"/>
                        </a:rPr>
                        <a:t> </a:t>
                      </a:r>
                      <a:endParaRPr lang="en-US" dirty="0">
                        <a:latin typeface="Arial" pitchFamily="34" charset="0"/>
                        <a:cs typeface="Arial" pitchFamily="34" charset="0"/>
                      </a:endParaRPr>
                    </a:p>
                  </a:txBody>
                  <a:tcPr/>
                </a:tc>
                <a:tc>
                  <a:txBody>
                    <a:bodyPr/>
                    <a:lstStyle/>
                    <a:p>
                      <a:pPr algn="ctr"/>
                      <a:r>
                        <a:rPr lang="en-US" dirty="0" smtClean="0">
                          <a:solidFill>
                            <a:srgbClr val="008000"/>
                          </a:solidFill>
                          <a:latin typeface="Arial" pitchFamily="34" charset="0"/>
                          <a:cs typeface="Arial" pitchFamily="34" charset="0"/>
                        </a:rPr>
                        <a:t>**</a:t>
                      </a:r>
                      <a:endParaRPr lang="en-US" dirty="0">
                        <a:solidFill>
                          <a:srgbClr val="008000"/>
                        </a:solidFill>
                        <a:latin typeface="Arial" pitchFamily="34" charset="0"/>
                        <a:cs typeface="Arial" pitchFamily="34" charset="0"/>
                      </a:endParaRPr>
                    </a:p>
                  </a:txBody>
                  <a:tcPr/>
                </a:tc>
                <a:tc>
                  <a:txBody>
                    <a:bodyPr/>
                    <a:lstStyle/>
                    <a:p>
                      <a:pPr algn="ctr"/>
                      <a:r>
                        <a:rPr lang="en-US" dirty="0" smtClean="0">
                          <a:solidFill>
                            <a:srgbClr val="FF0000"/>
                          </a:solidFill>
                          <a:latin typeface="Arial" pitchFamily="34" charset="0"/>
                          <a:cs typeface="Arial" pitchFamily="34" charset="0"/>
                        </a:rPr>
                        <a:t>**</a:t>
                      </a:r>
                      <a:endParaRPr lang="en-US" dirty="0">
                        <a:solidFill>
                          <a:srgbClr val="FF0000"/>
                        </a:solidFill>
                        <a:latin typeface="Arial" pitchFamily="34" charset="0"/>
                        <a:cs typeface="Arial" pitchFamily="34" charset="0"/>
                      </a:endParaRPr>
                    </a:p>
                  </a:txBody>
                  <a:tcPr/>
                </a:tc>
                <a:tc>
                  <a:txBody>
                    <a:bodyPr/>
                    <a:lstStyle/>
                    <a:p>
                      <a:pPr algn="ctr"/>
                      <a:r>
                        <a:rPr lang="en-US" dirty="0" smtClean="0">
                          <a:solidFill>
                            <a:srgbClr val="FF0000"/>
                          </a:solidFill>
                          <a:latin typeface="Arial" pitchFamily="34" charset="0"/>
                          <a:cs typeface="Arial" pitchFamily="34" charset="0"/>
                        </a:rPr>
                        <a:t>*</a:t>
                      </a:r>
                      <a:endParaRPr lang="en-US" dirty="0">
                        <a:solidFill>
                          <a:srgbClr val="FF0000"/>
                        </a:solidFill>
                        <a:latin typeface="Arial" pitchFamily="34" charset="0"/>
                        <a:cs typeface="Arial" pitchFamily="34" charset="0"/>
                      </a:endParaRPr>
                    </a:p>
                  </a:txBody>
                  <a:tcPr/>
                </a:tc>
                <a:tc>
                  <a:txBody>
                    <a:bodyPr/>
                    <a:lstStyle/>
                    <a:p>
                      <a:pPr algn="ctr"/>
                      <a:r>
                        <a:rPr lang="en-US" dirty="0" smtClean="0">
                          <a:solidFill>
                            <a:srgbClr val="FF0000"/>
                          </a:solidFill>
                          <a:latin typeface="Arial" pitchFamily="34" charset="0"/>
                          <a:cs typeface="Arial" pitchFamily="34" charset="0"/>
                        </a:rPr>
                        <a:t>**</a:t>
                      </a:r>
                      <a:endParaRPr lang="en-US" dirty="0">
                        <a:solidFill>
                          <a:srgbClr val="FF0000"/>
                        </a:solidFill>
                        <a:latin typeface="Arial" pitchFamily="34" charset="0"/>
                        <a:cs typeface="Arial" pitchFamily="34" charset="0"/>
                      </a:endParaRPr>
                    </a:p>
                  </a:txBody>
                  <a:tcPr/>
                </a:tc>
              </a:tr>
              <a:tr h="5202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N(1895)1/2</a:t>
                      </a:r>
                      <a:r>
                        <a:rPr lang="en-US" baseline="30000" dirty="0" smtClean="0">
                          <a:latin typeface="Arial" pitchFamily="34" charset="0"/>
                          <a:cs typeface="Arial" pitchFamily="34" charset="0"/>
                        </a:rPr>
                        <a:t>-</a:t>
                      </a:r>
                    </a:p>
                  </a:txBody>
                  <a:tcPr/>
                </a:tc>
                <a:tc>
                  <a:txBody>
                    <a:bodyPr/>
                    <a:lstStyle/>
                    <a:p>
                      <a:pPr algn="ctr"/>
                      <a:endParaRPr lang="en-US" dirty="0">
                        <a:latin typeface="Arial" pitchFamily="34" charset="0"/>
                        <a:cs typeface="Arial" pitchFamily="34" charset="0"/>
                      </a:endParaRPr>
                    </a:p>
                  </a:txBody>
                  <a:tcPr/>
                </a:tc>
                <a:tc>
                  <a:txBody>
                    <a:bodyPr/>
                    <a:lstStyle/>
                    <a:p>
                      <a:pPr algn="ctr"/>
                      <a:r>
                        <a:rPr lang="en-US" dirty="0" smtClean="0">
                          <a:solidFill>
                            <a:srgbClr val="008000"/>
                          </a:solidFill>
                          <a:latin typeface="Arial" pitchFamily="34" charset="0"/>
                          <a:cs typeface="Arial" pitchFamily="34" charset="0"/>
                        </a:rPr>
                        <a:t>**</a:t>
                      </a:r>
                      <a:endParaRPr lang="en-US" dirty="0">
                        <a:solidFill>
                          <a:srgbClr val="008000"/>
                        </a:solidFill>
                        <a:latin typeface="Arial" pitchFamily="34" charset="0"/>
                        <a:cs typeface="Arial" pitchFamily="34" charset="0"/>
                      </a:endParaRPr>
                    </a:p>
                  </a:txBody>
                  <a:tcPr/>
                </a:tc>
                <a:tc>
                  <a:txBody>
                    <a:bodyPr/>
                    <a:lstStyle/>
                    <a:p>
                      <a:pPr algn="ctr"/>
                      <a:r>
                        <a:rPr lang="en-US" dirty="0" smtClean="0">
                          <a:solidFill>
                            <a:srgbClr val="FF0000"/>
                          </a:solidFill>
                          <a:latin typeface="Arial" pitchFamily="34" charset="0"/>
                          <a:cs typeface="Arial" pitchFamily="34" charset="0"/>
                        </a:rPr>
                        <a:t>**</a:t>
                      </a:r>
                      <a:endParaRPr lang="en-US" dirty="0">
                        <a:solidFill>
                          <a:srgbClr val="FF0000"/>
                        </a:solidFill>
                        <a:latin typeface="Arial" pitchFamily="34" charset="0"/>
                        <a:cs typeface="Arial" pitchFamily="34" charset="0"/>
                      </a:endParaRPr>
                    </a:p>
                  </a:txBody>
                  <a:tcPr/>
                </a:tc>
                <a:tc>
                  <a:txBody>
                    <a:bodyPr/>
                    <a:lstStyle/>
                    <a:p>
                      <a:pPr algn="ctr"/>
                      <a:r>
                        <a:rPr lang="en-US" dirty="0" smtClean="0">
                          <a:solidFill>
                            <a:srgbClr val="FF0000"/>
                          </a:solidFill>
                          <a:latin typeface="Arial" pitchFamily="34" charset="0"/>
                          <a:cs typeface="Arial" pitchFamily="34" charset="0"/>
                        </a:rPr>
                        <a:t>*</a:t>
                      </a:r>
                      <a:endParaRPr lang="en-US" dirty="0">
                        <a:solidFill>
                          <a:srgbClr val="FF0000"/>
                        </a:solidFill>
                        <a:latin typeface="Arial" pitchFamily="34" charset="0"/>
                        <a:cs typeface="Arial" pitchFamily="34" charset="0"/>
                      </a:endParaRPr>
                    </a:p>
                  </a:txBody>
                  <a:tcPr/>
                </a:tc>
                <a:tc>
                  <a:txBody>
                    <a:bodyPr/>
                    <a:lstStyle/>
                    <a:p>
                      <a:pPr algn="ctr"/>
                      <a:r>
                        <a:rPr lang="en-US" dirty="0" smtClean="0">
                          <a:solidFill>
                            <a:srgbClr val="FF0000"/>
                          </a:solidFill>
                          <a:latin typeface="Arial" pitchFamily="34" charset="0"/>
                          <a:cs typeface="Arial" pitchFamily="34" charset="0"/>
                        </a:rPr>
                        <a:t>***</a:t>
                      </a:r>
                      <a:endParaRPr lang="en-US" dirty="0">
                        <a:solidFill>
                          <a:srgbClr val="FF0000"/>
                        </a:solidFill>
                        <a:latin typeface="Arial" pitchFamily="34" charset="0"/>
                        <a:cs typeface="Arial" pitchFamily="34" charset="0"/>
                      </a:endParaRPr>
                    </a:p>
                  </a:txBody>
                  <a:tcPr/>
                </a:tc>
              </a:tr>
              <a:tr h="5202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N(1900)3/2</a:t>
                      </a:r>
                      <a:r>
                        <a:rPr lang="en-US" baseline="30000" dirty="0" smtClean="0">
                          <a:latin typeface="Arial" pitchFamily="34" charset="0"/>
                          <a:cs typeface="Arial" pitchFamily="34" charset="0"/>
                        </a:rPr>
                        <a:t>+</a:t>
                      </a:r>
                    </a:p>
                  </a:txBody>
                  <a:tcPr/>
                </a:tc>
                <a:tc>
                  <a:txBody>
                    <a:bodyPr/>
                    <a:lstStyle/>
                    <a:p>
                      <a:pPr algn="ctr"/>
                      <a:r>
                        <a:rPr lang="en-US" dirty="0" smtClean="0">
                          <a:latin typeface="Arial" pitchFamily="34" charset="0"/>
                          <a:cs typeface="Arial" pitchFamily="34" charset="0"/>
                        </a:rPr>
                        <a:t>**</a:t>
                      </a:r>
                      <a:endParaRPr lang="en-US" dirty="0">
                        <a:latin typeface="Arial" pitchFamily="34" charset="0"/>
                        <a:cs typeface="Arial" pitchFamily="34" charset="0"/>
                      </a:endParaRPr>
                    </a:p>
                  </a:txBody>
                  <a:tcPr/>
                </a:tc>
                <a:tc>
                  <a:txBody>
                    <a:bodyPr/>
                    <a:lstStyle/>
                    <a:p>
                      <a:pPr algn="ctr"/>
                      <a:r>
                        <a:rPr lang="en-US" dirty="0" smtClean="0">
                          <a:solidFill>
                            <a:srgbClr val="008000"/>
                          </a:solidFill>
                          <a:latin typeface="Arial" pitchFamily="34" charset="0"/>
                          <a:cs typeface="Arial" pitchFamily="34" charset="0"/>
                        </a:rPr>
                        <a:t>***</a:t>
                      </a:r>
                      <a:endParaRPr lang="en-US" dirty="0">
                        <a:solidFill>
                          <a:srgbClr val="008000"/>
                        </a:solidFill>
                        <a:latin typeface="Arial" pitchFamily="34" charset="0"/>
                        <a:cs typeface="Arial" pitchFamily="34" charset="0"/>
                      </a:endParaRPr>
                    </a:p>
                  </a:txBody>
                  <a:tcPr/>
                </a:tc>
                <a:tc>
                  <a:txBody>
                    <a:bodyPr/>
                    <a:lstStyle/>
                    <a:p>
                      <a:pPr algn="ctr"/>
                      <a:r>
                        <a:rPr lang="en-US" dirty="0" smtClean="0">
                          <a:solidFill>
                            <a:srgbClr val="FF0000"/>
                          </a:solidFill>
                          <a:latin typeface="Arial" pitchFamily="34" charset="0"/>
                          <a:cs typeface="Arial" pitchFamily="34" charset="0"/>
                        </a:rPr>
                        <a:t>***</a:t>
                      </a:r>
                      <a:endParaRPr lang="en-US" dirty="0">
                        <a:solidFill>
                          <a:srgbClr val="FF0000"/>
                        </a:solidFill>
                        <a:latin typeface="Arial" pitchFamily="34" charset="0"/>
                        <a:cs typeface="Arial" pitchFamily="34" charset="0"/>
                      </a:endParaRPr>
                    </a:p>
                  </a:txBody>
                  <a:tcPr/>
                </a:tc>
                <a:tc>
                  <a:txBody>
                    <a:bodyPr/>
                    <a:lstStyle/>
                    <a:p>
                      <a:pPr algn="ctr"/>
                      <a:r>
                        <a:rPr lang="en-US" dirty="0" smtClean="0">
                          <a:solidFill>
                            <a:srgbClr val="FF0000"/>
                          </a:solidFill>
                          <a:latin typeface="Arial" pitchFamily="34" charset="0"/>
                          <a:cs typeface="Arial" pitchFamily="34" charset="0"/>
                        </a:rPr>
                        <a:t>**</a:t>
                      </a:r>
                      <a:endParaRPr lang="en-US" dirty="0">
                        <a:solidFill>
                          <a:srgbClr val="FF0000"/>
                        </a:solidFill>
                        <a:latin typeface="Arial" pitchFamily="34" charset="0"/>
                        <a:cs typeface="Arial" pitchFamily="34" charset="0"/>
                      </a:endParaRPr>
                    </a:p>
                  </a:txBody>
                  <a:tcPr/>
                </a:tc>
                <a:tc>
                  <a:txBody>
                    <a:bodyPr/>
                    <a:lstStyle/>
                    <a:p>
                      <a:pPr algn="ctr"/>
                      <a:r>
                        <a:rPr lang="en-US" dirty="0" smtClean="0">
                          <a:solidFill>
                            <a:srgbClr val="FF0000"/>
                          </a:solidFill>
                          <a:latin typeface="Arial" pitchFamily="34" charset="0"/>
                          <a:cs typeface="Arial" pitchFamily="34" charset="0"/>
                        </a:rPr>
                        <a:t>***</a:t>
                      </a:r>
                      <a:endParaRPr lang="en-US" dirty="0">
                        <a:solidFill>
                          <a:srgbClr val="FF0000"/>
                        </a:solidFill>
                        <a:latin typeface="Arial" pitchFamily="34" charset="0"/>
                        <a:cs typeface="Arial" pitchFamily="34" charset="0"/>
                      </a:endParaRPr>
                    </a:p>
                  </a:txBody>
                  <a:tcPr/>
                </a:tc>
              </a:tr>
              <a:tr h="5202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N(1875)3/2</a:t>
                      </a:r>
                      <a:r>
                        <a:rPr lang="en-US" baseline="30000" dirty="0" smtClean="0">
                          <a:latin typeface="Arial" pitchFamily="34" charset="0"/>
                          <a:cs typeface="Arial" pitchFamily="34" charset="0"/>
                        </a:rPr>
                        <a:t>-</a:t>
                      </a:r>
                    </a:p>
                  </a:txBody>
                  <a:tcPr/>
                </a:tc>
                <a:tc>
                  <a:txBody>
                    <a:bodyPr/>
                    <a:lstStyle/>
                    <a:p>
                      <a:pPr algn="ctr"/>
                      <a:endParaRPr lang="en-US" dirty="0">
                        <a:latin typeface="Arial" pitchFamily="34" charset="0"/>
                        <a:cs typeface="Arial" pitchFamily="34" charset="0"/>
                      </a:endParaRPr>
                    </a:p>
                  </a:txBody>
                  <a:tcPr/>
                </a:tc>
                <a:tc>
                  <a:txBody>
                    <a:bodyPr/>
                    <a:lstStyle/>
                    <a:p>
                      <a:pPr algn="ctr"/>
                      <a:r>
                        <a:rPr lang="en-US" dirty="0" smtClean="0">
                          <a:solidFill>
                            <a:srgbClr val="008000"/>
                          </a:solidFill>
                          <a:latin typeface="Arial" pitchFamily="34" charset="0"/>
                          <a:cs typeface="Arial" pitchFamily="34" charset="0"/>
                        </a:rPr>
                        <a:t>***</a:t>
                      </a:r>
                      <a:endParaRPr lang="en-US" dirty="0">
                        <a:solidFill>
                          <a:srgbClr val="008000"/>
                        </a:solidFill>
                        <a:latin typeface="Arial" pitchFamily="34" charset="0"/>
                        <a:cs typeface="Arial" pitchFamily="34" charset="0"/>
                      </a:endParaRPr>
                    </a:p>
                  </a:txBody>
                  <a:tcPr/>
                </a:tc>
                <a:tc>
                  <a:txBody>
                    <a:bodyPr/>
                    <a:lstStyle/>
                    <a:p>
                      <a:pPr algn="ctr"/>
                      <a:r>
                        <a:rPr lang="en-US" dirty="0" smtClean="0">
                          <a:solidFill>
                            <a:srgbClr val="FF0000"/>
                          </a:solidFill>
                          <a:latin typeface="Arial" pitchFamily="34" charset="0"/>
                          <a:cs typeface="Arial" pitchFamily="34" charset="0"/>
                        </a:rPr>
                        <a:t>***</a:t>
                      </a:r>
                      <a:endParaRPr lang="en-US" dirty="0">
                        <a:solidFill>
                          <a:srgbClr val="FF0000"/>
                        </a:solidFill>
                        <a:latin typeface="Arial" pitchFamily="34" charset="0"/>
                        <a:cs typeface="Arial" pitchFamily="34" charset="0"/>
                      </a:endParaRPr>
                    </a:p>
                  </a:txBody>
                  <a:tcPr/>
                </a:tc>
                <a:tc>
                  <a:txBody>
                    <a:bodyPr/>
                    <a:lstStyle/>
                    <a:p>
                      <a:pPr algn="ctr"/>
                      <a:r>
                        <a:rPr lang="en-US" dirty="0" smtClean="0">
                          <a:solidFill>
                            <a:srgbClr val="FF0000"/>
                          </a:solidFill>
                          <a:latin typeface="Arial" pitchFamily="34" charset="0"/>
                          <a:cs typeface="Arial" pitchFamily="34" charset="0"/>
                        </a:rPr>
                        <a:t>**</a:t>
                      </a:r>
                      <a:endParaRPr lang="en-US" dirty="0">
                        <a:solidFill>
                          <a:srgbClr val="FF0000"/>
                        </a:solidFill>
                        <a:latin typeface="Arial" pitchFamily="34" charset="0"/>
                        <a:cs typeface="Arial" pitchFamily="34" charset="0"/>
                      </a:endParaRPr>
                    </a:p>
                  </a:txBody>
                  <a:tcPr/>
                </a:tc>
                <a:tc>
                  <a:txBody>
                    <a:bodyPr/>
                    <a:lstStyle/>
                    <a:p>
                      <a:pPr algn="ctr"/>
                      <a:r>
                        <a:rPr lang="en-US" dirty="0" smtClean="0">
                          <a:solidFill>
                            <a:srgbClr val="FF0000"/>
                          </a:solidFill>
                          <a:latin typeface="Arial" pitchFamily="34" charset="0"/>
                          <a:cs typeface="Arial" pitchFamily="34" charset="0"/>
                        </a:rPr>
                        <a:t>***</a:t>
                      </a:r>
                      <a:endParaRPr lang="en-US" dirty="0">
                        <a:solidFill>
                          <a:srgbClr val="FF0000"/>
                        </a:solidFill>
                        <a:latin typeface="Arial" pitchFamily="34" charset="0"/>
                        <a:cs typeface="Arial" pitchFamily="34" charset="0"/>
                      </a:endParaRPr>
                    </a:p>
                  </a:txBody>
                  <a:tcPr/>
                </a:tc>
              </a:tr>
              <a:tr h="5202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N(2150)3/2</a:t>
                      </a:r>
                      <a:r>
                        <a:rPr lang="en-US" baseline="30000" dirty="0" smtClean="0">
                          <a:latin typeface="Arial" pitchFamily="34" charset="0"/>
                          <a:cs typeface="Arial" pitchFamily="34" charset="0"/>
                        </a:rPr>
                        <a:t>-</a:t>
                      </a:r>
                    </a:p>
                  </a:txBody>
                  <a:tcPr/>
                </a:tc>
                <a:tc>
                  <a:txBody>
                    <a:bodyPr/>
                    <a:lstStyle/>
                    <a:p>
                      <a:pPr algn="ctr"/>
                      <a:endParaRPr lang="en-US" dirty="0">
                        <a:latin typeface="Arial" pitchFamily="34" charset="0"/>
                        <a:cs typeface="Arial" pitchFamily="34" charset="0"/>
                      </a:endParaRPr>
                    </a:p>
                  </a:txBody>
                  <a:tcPr/>
                </a:tc>
                <a:tc>
                  <a:txBody>
                    <a:bodyPr/>
                    <a:lstStyle/>
                    <a:p>
                      <a:pPr algn="ctr"/>
                      <a:r>
                        <a:rPr lang="en-US" dirty="0" smtClean="0">
                          <a:solidFill>
                            <a:srgbClr val="008000"/>
                          </a:solidFill>
                          <a:latin typeface="Arial" pitchFamily="34" charset="0"/>
                          <a:cs typeface="Arial" pitchFamily="34" charset="0"/>
                        </a:rPr>
                        <a:t>**</a:t>
                      </a:r>
                      <a:endParaRPr lang="en-US" dirty="0">
                        <a:solidFill>
                          <a:srgbClr val="008000"/>
                        </a:solidFill>
                        <a:latin typeface="Arial" pitchFamily="34" charset="0"/>
                        <a:cs typeface="Arial" pitchFamily="34" charset="0"/>
                      </a:endParaRPr>
                    </a:p>
                  </a:txBody>
                  <a:tcPr/>
                </a:tc>
                <a:tc>
                  <a:txBody>
                    <a:bodyPr/>
                    <a:lstStyle/>
                    <a:p>
                      <a:pPr algn="ctr"/>
                      <a:r>
                        <a:rPr lang="en-US" dirty="0" smtClean="0">
                          <a:solidFill>
                            <a:srgbClr val="FF0000"/>
                          </a:solidFill>
                          <a:latin typeface="Arial" pitchFamily="34" charset="0"/>
                          <a:cs typeface="Arial" pitchFamily="34" charset="0"/>
                        </a:rPr>
                        <a:t>**</a:t>
                      </a:r>
                      <a:endParaRPr lang="en-US" dirty="0">
                        <a:solidFill>
                          <a:srgbClr val="FF0000"/>
                        </a:solidFill>
                        <a:latin typeface="Arial" pitchFamily="34" charset="0"/>
                        <a:cs typeface="Arial" pitchFamily="34" charset="0"/>
                      </a:endParaRPr>
                    </a:p>
                  </a:txBody>
                  <a:tcPr/>
                </a:tc>
                <a:tc>
                  <a:txBody>
                    <a:bodyPr/>
                    <a:lstStyle/>
                    <a:p>
                      <a:pPr algn="ctr"/>
                      <a:endParaRPr lang="en-US" dirty="0">
                        <a:solidFill>
                          <a:srgbClr val="FF0000"/>
                        </a:solidFill>
                        <a:latin typeface="Arial" pitchFamily="34" charset="0"/>
                        <a:cs typeface="Arial" pitchFamily="34" charset="0"/>
                      </a:endParaRPr>
                    </a:p>
                  </a:txBody>
                  <a:tcPr/>
                </a:tc>
                <a:tc>
                  <a:txBody>
                    <a:bodyPr/>
                    <a:lstStyle/>
                    <a:p>
                      <a:pPr algn="ctr"/>
                      <a:r>
                        <a:rPr lang="en-US" dirty="0" smtClean="0">
                          <a:solidFill>
                            <a:srgbClr val="FF0000"/>
                          </a:solidFill>
                          <a:latin typeface="Arial" pitchFamily="34" charset="0"/>
                          <a:cs typeface="Arial" pitchFamily="34" charset="0"/>
                        </a:rPr>
                        <a:t>**</a:t>
                      </a:r>
                      <a:endParaRPr lang="en-US" dirty="0">
                        <a:solidFill>
                          <a:srgbClr val="FF0000"/>
                        </a:solidFill>
                        <a:latin typeface="Arial" pitchFamily="34" charset="0"/>
                        <a:cs typeface="Arial" pitchFamily="34" charset="0"/>
                      </a:endParaRPr>
                    </a:p>
                  </a:txBody>
                  <a:tcPr/>
                </a:tc>
              </a:tr>
              <a:tr h="5202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N(2000)5/2</a:t>
                      </a:r>
                      <a:r>
                        <a:rPr lang="en-US" baseline="30000" dirty="0" smtClean="0">
                          <a:latin typeface="Arial" pitchFamily="34" charset="0"/>
                          <a:cs typeface="Arial" pitchFamily="34" charset="0"/>
                        </a:rPr>
                        <a:t>+</a:t>
                      </a:r>
                    </a:p>
                  </a:txBody>
                  <a:tcPr/>
                </a:tc>
                <a:tc>
                  <a:txBody>
                    <a:bodyPr/>
                    <a:lstStyle/>
                    <a:p>
                      <a:pPr algn="ctr"/>
                      <a:r>
                        <a:rPr lang="en-US" dirty="0" smtClean="0">
                          <a:latin typeface="Arial" pitchFamily="34" charset="0"/>
                          <a:cs typeface="Arial" pitchFamily="34" charset="0"/>
                        </a:rPr>
                        <a:t>*</a:t>
                      </a:r>
                      <a:endParaRPr lang="en-US" dirty="0">
                        <a:latin typeface="Arial" pitchFamily="34" charset="0"/>
                        <a:cs typeface="Arial" pitchFamily="34" charset="0"/>
                      </a:endParaRPr>
                    </a:p>
                  </a:txBody>
                  <a:tcPr/>
                </a:tc>
                <a:tc>
                  <a:txBody>
                    <a:bodyPr/>
                    <a:lstStyle/>
                    <a:p>
                      <a:pPr algn="ctr"/>
                      <a:r>
                        <a:rPr lang="en-US" dirty="0" smtClean="0">
                          <a:solidFill>
                            <a:srgbClr val="008000"/>
                          </a:solidFill>
                          <a:latin typeface="Arial" pitchFamily="34" charset="0"/>
                          <a:cs typeface="Arial" pitchFamily="34" charset="0"/>
                        </a:rPr>
                        <a:t>***</a:t>
                      </a:r>
                      <a:endParaRPr lang="en-US" dirty="0">
                        <a:solidFill>
                          <a:srgbClr val="008000"/>
                        </a:solidFill>
                        <a:latin typeface="Arial" pitchFamily="34" charset="0"/>
                        <a:cs typeface="Arial" pitchFamily="34" charset="0"/>
                      </a:endParaRPr>
                    </a:p>
                  </a:txBody>
                  <a:tcPr/>
                </a:tc>
                <a:tc>
                  <a:txBody>
                    <a:bodyPr/>
                    <a:lstStyle/>
                    <a:p>
                      <a:pPr algn="ctr"/>
                      <a:r>
                        <a:rPr lang="en-US" dirty="0" smtClean="0">
                          <a:solidFill>
                            <a:srgbClr val="FF0000"/>
                          </a:solidFill>
                          <a:latin typeface="Arial" pitchFamily="34" charset="0"/>
                          <a:cs typeface="Arial" pitchFamily="34" charset="0"/>
                        </a:rPr>
                        <a:t>**</a:t>
                      </a:r>
                      <a:endParaRPr lang="en-US" dirty="0">
                        <a:solidFill>
                          <a:srgbClr val="FF0000"/>
                        </a:solidFill>
                        <a:latin typeface="Arial" pitchFamily="34" charset="0"/>
                        <a:cs typeface="Arial" pitchFamily="34" charset="0"/>
                      </a:endParaRPr>
                    </a:p>
                  </a:txBody>
                  <a:tcPr/>
                </a:tc>
                <a:tc>
                  <a:txBody>
                    <a:bodyPr/>
                    <a:lstStyle/>
                    <a:p>
                      <a:pPr algn="ctr"/>
                      <a:r>
                        <a:rPr lang="en-US" dirty="0" smtClean="0">
                          <a:solidFill>
                            <a:srgbClr val="FF0000"/>
                          </a:solidFill>
                          <a:latin typeface="Arial" pitchFamily="34" charset="0"/>
                          <a:cs typeface="Arial" pitchFamily="34" charset="0"/>
                        </a:rPr>
                        <a:t>*</a:t>
                      </a:r>
                      <a:endParaRPr lang="en-US" dirty="0">
                        <a:solidFill>
                          <a:srgbClr val="FF0000"/>
                        </a:solidFill>
                        <a:latin typeface="Arial" pitchFamily="34" charset="0"/>
                        <a:cs typeface="Arial" pitchFamily="34" charset="0"/>
                      </a:endParaRPr>
                    </a:p>
                  </a:txBody>
                  <a:tcPr/>
                </a:tc>
                <a:tc>
                  <a:txBody>
                    <a:bodyPr/>
                    <a:lstStyle/>
                    <a:p>
                      <a:pPr algn="ctr"/>
                      <a:r>
                        <a:rPr lang="en-US" dirty="0" smtClean="0">
                          <a:solidFill>
                            <a:srgbClr val="FF0000"/>
                          </a:solidFill>
                          <a:latin typeface="Arial" pitchFamily="34" charset="0"/>
                          <a:cs typeface="Arial" pitchFamily="34" charset="0"/>
                        </a:rPr>
                        <a:t>**</a:t>
                      </a:r>
                      <a:endParaRPr lang="en-US" dirty="0">
                        <a:solidFill>
                          <a:srgbClr val="FF0000"/>
                        </a:solidFill>
                        <a:latin typeface="Arial" pitchFamily="34" charset="0"/>
                        <a:cs typeface="Arial" pitchFamily="34" charset="0"/>
                      </a:endParaRPr>
                    </a:p>
                  </a:txBody>
                  <a:tcPr/>
                </a:tc>
              </a:tr>
              <a:tr h="5202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N(2060)5/2</a:t>
                      </a:r>
                      <a:r>
                        <a:rPr lang="en-US" baseline="30000" dirty="0" smtClean="0">
                          <a:latin typeface="Arial" pitchFamily="34" charset="0"/>
                          <a:cs typeface="Arial" pitchFamily="34" charset="0"/>
                        </a:rPr>
                        <a:t>-</a:t>
                      </a:r>
                    </a:p>
                  </a:txBody>
                  <a:tcPr/>
                </a:tc>
                <a:tc>
                  <a:txBody>
                    <a:bodyPr/>
                    <a:lstStyle/>
                    <a:p>
                      <a:pPr algn="ctr"/>
                      <a:endParaRPr lang="en-US" dirty="0">
                        <a:latin typeface="Arial" pitchFamily="34" charset="0"/>
                        <a:cs typeface="Arial" pitchFamily="34" charset="0"/>
                      </a:endParaRPr>
                    </a:p>
                  </a:txBody>
                  <a:tcPr/>
                </a:tc>
                <a:tc>
                  <a:txBody>
                    <a:bodyPr/>
                    <a:lstStyle/>
                    <a:p>
                      <a:pPr algn="ctr"/>
                      <a:r>
                        <a:rPr lang="en-US" dirty="0" smtClean="0">
                          <a:solidFill>
                            <a:srgbClr val="008000"/>
                          </a:solidFill>
                          <a:latin typeface="Arial" pitchFamily="34" charset="0"/>
                          <a:cs typeface="Arial" pitchFamily="34" charset="0"/>
                        </a:rPr>
                        <a:t>***</a:t>
                      </a:r>
                      <a:endParaRPr lang="en-US" dirty="0">
                        <a:solidFill>
                          <a:srgbClr val="008000"/>
                        </a:solidFill>
                        <a:latin typeface="Arial" pitchFamily="34" charset="0"/>
                        <a:cs typeface="Arial" pitchFamily="34" charset="0"/>
                      </a:endParaRPr>
                    </a:p>
                  </a:txBody>
                  <a:tcPr/>
                </a:tc>
                <a:tc>
                  <a:txBody>
                    <a:bodyPr/>
                    <a:lstStyle/>
                    <a:p>
                      <a:pPr algn="ctr"/>
                      <a:endParaRPr lang="en-US" dirty="0">
                        <a:solidFill>
                          <a:srgbClr val="FF0000"/>
                        </a:solidFill>
                        <a:latin typeface="Arial" pitchFamily="34" charset="0"/>
                        <a:cs typeface="Arial" pitchFamily="34" charset="0"/>
                      </a:endParaRPr>
                    </a:p>
                  </a:txBody>
                  <a:tcPr/>
                </a:tc>
                <a:tc>
                  <a:txBody>
                    <a:bodyPr/>
                    <a:lstStyle/>
                    <a:p>
                      <a:pPr algn="ctr"/>
                      <a:r>
                        <a:rPr lang="en-US" dirty="0" smtClean="0">
                          <a:solidFill>
                            <a:srgbClr val="FF0000"/>
                          </a:solidFill>
                          <a:latin typeface="Arial" pitchFamily="34" charset="0"/>
                          <a:cs typeface="Arial" pitchFamily="34" charset="0"/>
                        </a:rPr>
                        <a:t>**</a:t>
                      </a:r>
                      <a:endParaRPr lang="en-US" dirty="0">
                        <a:solidFill>
                          <a:srgbClr val="FF0000"/>
                        </a:solidFill>
                        <a:latin typeface="Arial" pitchFamily="34" charset="0"/>
                        <a:cs typeface="Arial" pitchFamily="34" charset="0"/>
                      </a:endParaRPr>
                    </a:p>
                  </a:txBody>
                  <a:tcPr/>
                </a:tc>
                <a:tc>
                  <a:txBody>
                    <a:bodyPr/>
                    <a:lstStyle/>
                    <a:p>
                      <a:pPr algn="ctr"/>
                      <a:r>
                        <a:rPr lang="en-US" dirty="0" smtClean="0">
                          <a:solidFill>
                            <a:srgbClr val="FF0000"/>
                          </a:solidFill>
                          <a:latin typeface="Arial" pitchFamily="34" charset="0"/>
                          <a:cs typeface="Arial" pitchFamily="34" charset="0"/>
                        </a:rPr>
                        <a:t>***</a:t>
                      </a:r>
                      <a:endParaRPr lang="en-US" dirty="0">
                        <a:solidFill>
                          <a:srgbClr val="FF0000"/>
                        </a:solidFill>
                        <a:latin typeface="Arial" pitchFamily="34" charset="0"/>
                        <a:cs typeface="Arial" pitchFamily="34" charset="0"/>
                      </a:endParaRPr>
                    </a:p>
                  </a:txBody>
                  <a:tcPr/>
                </a:tc>
              </a:tr>
            </a:tbl>
          </a:graphicData>
        </a:graphic>
      </p:graphicFrame>
      <p:sp>
        <p:nvSpPr>
          <p:cNvPr id="8" name="TextBox 7"/>
          <p:cNvSpPr txBox="1"/>
          <p:nvPr/>
        </p:nvSpPr>
        <p:spPr>
          <a:xfrm>
            <a:off x="1630198" y="806400"/>
            <a:ext cx="6288901" cy="369332"/>
          </a:xfrm>
          <a:prstGeom prst="rect">
            <a:avLst/>
          </a:prstGeom>
          <a:solidFill>
            <a:schemeClr val="accent6">
              <a:lumMod val="20000"/>
              <a:lumOff val="80000"/>
            </a:schemeClr>
          </a:solidFill>
          <a:ln>
            <a:solidFill>
              <a:schemeClr val="tx1"/>
            </a:solidFill>
          </a:ln>
        </p:spPr>
        <p:txBody>
          <a:bodyPr wrap="none" rtlCol="0">
            <a:spAutoFit/>
          </a:bodyPr>
          <a:lstStyle/>
          <a:p>
            <a:pPr algn="l" defTabSz="457200" eaLnBrk="1" fontAlgn="auto" hangingPunct="1">
              <a:spcBef>
                <a:spcPts val="0"/>
              </a:spcBef>
              <a:spcAft>
                <a:spcPts val="0"/>
              </a:spcAft>
            </a:pPr>
            <a:r>
              <a:rPr lang="en-US" sz="1800" dirty="0" smtClean="0">
                <a:solidFill>
                  <a:srgbClr val="000000"/>
                </a:solidFill>
                <a:cs typeface="Arial" pitchFamily="34" charset="0"/>
              </a:rPr>
              <a:t>Results based on Bonn-</a:t>
            </a:r>
            <a:r>
              <a:rPr lang="en-US" sz="1800" dirty="0" err="1" smtClean="0">
                <a:solidFill>
                  <a:srgbClr val="000000"/>
                </a:solidFill>
                <a:cs typeface="Arial" pitchFamily="34" charset="0"/>
              </a:rPr>
              <a:t>Gatchina</a:t>
            </a:r>
            <a:r>
              <a:rPr lang="en-US" sz="1800" dirty="0" smtClean="0">
                <a:solidFill>
                  <a:srgbClr val="000000"/>
                </a:solidFill>
                <a:cs typeface="Arial" pitchFamily="34" charset="0"/>
              </a:rPr>
              <a:t> coupled-channel analysis </a:t>
            </a:r>
            <a:endParaRPr lang="en-US" sz="1800" dirty="0">
              <a:solidFill>
                <a:srgbClr val="000000"/>
              </a:solidFill>
              <a:cs typeface="Arial" pitchFamily="34" charset="0"/>
            </a:endParaRPr>
          </a:p>
        </p:txBody>
      </p:sp>
      <p:cxnSp>
        <p:nvCxnSpPr>
          <p:cNvPr id="6" name="Straight Connector 5"/>
          <p:cNvCxnSpPr/>
          <p:nvPr/>
        </p:nvCxnSpPr>
        <p:spPr bwMode="auto">
          <a:xfrm>
            <a:off x="4646140" y="1232746"/>
            <a:ext cx="0" cy="5196090"/>
          </a:xfrm>
          <a:prstGeom prst="line">
            <a:avLst/>
          </a:prstGeom>
          <a:solidFill>
            <a:schemeClr val="accent1"/>
          </a:solidFill>
          <a:ln w="57150" cap="flat" cmpd="sng" algn="ctr">
            <a:solidFill>
              <a:srgbClr val="0033CC"/>
            </a:solidFill>
            <a:prstDash val="solid"/>
            <a:round/>
            <a:headEnd type="none" w="med" len="med"/>
            <a:tailEnd type="none" w="med" len="med"/>
          </a:ln>
          <a:effectLst/>
        </p:spPr>
      </p:cxnSp>
      <p:sp>
        <p:nvSpPr>
          <p:cNvPr id="9" name="Text Box 5"/>
          <p:cNvSpPr txBox="1">
            <a:spLocks noChangeArrowheads="1"/>
          </p:cNvSpPr>
          <p:nvPr/>
        </p:nvSpPr>
        <p:spPr bwMode="auto">
          <a:xfrm>
            <a:off x="2926452" y="2667000"/>
            <a:ext cx="4001287" cy="2613536"/>
          </a:xfrm>
          <a:prstGeom prst="rect">
            <a:avLst/>
          </a:prstGeom>
          <a:solidFill>
            <a:schemeClr val="bg1"/>
          </a:solidFill>
          <a:ln w="12700" algn="ctr">
            <a:solidFill>
              <a:srgbClr val="FF0000"/>
            </a:solidFill>
            <a:miter lim="800000"/>
            <a:headEnd/>
            <a:tailEnd/>
          </a:ln>
        </p:spPr>
        <p:txBody>
          <a:bodyPr wrap="none" lIns="90487" tIns="44450" rIns="90487" bIns="44450">
            <a:spAutoFit/>
          </a:bodyPr>
          <a:lstStyle/>
          <a:p>
            <a:pPr marL="228600" indent="-228600" algn="l">
              <a:buFont typeface="Times" pitchFamily="50" charset="0"/>
              <a:buNone/>
            </a:pPr>
            <a:r>
              <a:rPr lang="en-US" sz="2400" b="1" dirty="0" smtClean="0">
                <a:solidFill>
                  <a:srgbClr val="FF0000"/>
                </a:solidFill>
              </a:rPr>
              <a:t>Contributions from:</a:t>
            </a:r>
          </a:p>
          <a:p>
            <a:pPr marL="342900" indent="-342900" algn="l">
              <a:buFont typeface="Arial" pitchFamily="34" charset="0"/>
              <a:buChar char="•"/>
            </a:pPr>
            <a:r>
              <a:rPr lang="en-US" sz="2000" dirty="0" smtClean="0">
                <a:solidFill>
                  <a:srgbClr val="FF0000"/>
                </a:solidFill>
              </a:rPr>
              <a:t>Beam Energy</a:t>
            </a:r>
          </a:p>
          <a:p>
            <a:pPr marL="342900" indent="-342900" algn="l">
              <a:buFont typeface="Arial" pitchFamily="34" charset="0"/>
              <a:buChar char="•"/>
            </a:pPr>
            <a:r>
              <a:rPr lang="en-US" sz="2000" dirty="0" smtClean="0">
                <a:solidFill>
                  <a:srgbClr val="FF0000"/>
                </a:solidFill>
              </a:rPr>
              <a:t>Polarized Electrons</a:t>
            </a:r>
          </a:p>
          <a:p>
            <a:pPr marL="342900" indent="-342900" algn="l">
              <a:buFont typeface="Arial" pitchFamily="34" charset="0"/>
              <a:buChar char="•"/>
            </a:pPr>
            <a:r>
              <a:rPr lang="en-US" sz="2000" dirty="0" smtClean="0">
                <a:solidFill>
                  <a:srgbClr val="FF0000"/>
                </a:solidFill>
              </a:rPr>
              <a:t>Accelerator Beam Quality</a:t>
            </a:r>
          </a:p>
          <a:p>
            <a:pPr marL="342900" indent="-342900" algn="l">
              <a:buFont typeface="Arial" pitchFamily="34" charset="0"/>
              <a:buChar char="•"/>
            </a:pPr>
            <a:r>
              <a:rPr lang="en-US" sz="2000" dirty="0" smtClean="0">
                <a:solidFill>
                  <a:srgbClr val="FF0000"/>
                </a:solidFill>
              </a:rPr>
              <a:t>Innovative Target Designs</a:t>
            </a:r>
          </a:p>
          <a:p>
            <a:pPr marL="342900" indent="-342900" algn="l">
              <a:buFont typeface="Arial" pitchFamily="34" charset="0"/>
              <a:buChar char="•"/>
            </a:pPr>
            <a:r>
              <a:rPr lang="en-US" sz="2000" dirty="0" smtClean="0">
                <a:solidFill>
                  <a:srgbClr val="FF0000"/>
                </a:solidFill>
              </a:rPr>
              <a:t>CLAS Detector</a:t>
            </a:r>
          </a:p>
          <a:p>
            <a:pPr marL="342900" indent="-342900" algn="l">
              <a:buFont typeface="Arial" pitchFamily="34" charset="0"/>
              <a:buChar char="•"/>
            </a:pPr>
            <a:r>
              <a:rPr lang="en-US" sz="2000" dirty="0" smtClean="0">
                <a:solidFill>
                  <a:srgbClr val="FF0000"/>
                </a:solidFill>
              </a:rPr>
              <a:t>Combined Theory/Experiment </a:t>
            </a:r>
            <a:br>
              <a:rPr lang="en-US" sz="2000" dirty="0" smtClean="0">
                <a:solidFill>
                  <a:srgbClr val="FF0000"/>
                </a:solidFill>
              </a:rPr>
            </a:br>
            <a:r>
              <a:rPr lang="en-US" sz="2000" dirty="0" smtClean="0">
                <a:solidFill>
                  <a:srgbClr val="FF0000"/>
                </a:solidFill>
              </a:rPr>
              <a:t>Analysis Effort</a:t>
            </a:r>
          </a:p>
        </p:txBody>
      </p:sp>
      <p:sp>
        <p:nvSpPr>
          <p:cNvPr id="10" name="Text Box 5"/>
          <p:cNvSpPr txBox="1">
            <a:spLocks noChangeArrowheads="1"/>
          </p:cNvSpPr>
          <p:nvPr/>
        </p:nvSpPr>
        <p:spPr bwMode="auto">
          <a:xfrm>
            <a:off x="5320955" y="5554747"/>
            <a:ext cx="3594445" cy="1074653"/>
          </a:xfrm>
          <a:prstGeom prst="rect">
            <a:avLst/>
          </a:prstGeom>
          <a:solidFill>
            <a:schemeClr val="bg1"/>
          </a:solidFill>
          <a:ln w="12700" algn="ctr">
            <a:solidFill>
              <a:srgbClr val="FF0000"/>
            </a:solidFill>
            <a:miter lim="800000"/>
            <a:headEnd/>
            <a:tailEnd/>
          </a:ln>
        </p:spPr>
        <p:txBody>
          <a:bodyPr wrap="none" lIns="90487" tIns="44450" rIns="90487" bIns="44450">
            <a:spAutoFit/>
          </a:bodyPr>
          <a:lstStyle/>
          <a:p>
            <a:pPr marL="228600" indent="-228600" algn="l">
              <a:buFont typeface="Times" pitchFamily="50" charset="0"/>
              <a:buNone/>
            </a:pPr>
            <a:r>
              <a:rPr lang="en-US" sz="2400" b="1" dirty="0" smtClean="0">
                <a:solidFill>
                  <a:srgbClr val="FF0000"/>
                </a:solidFill>
              </a:rPr>
              <a:t>Contributions from:</a:t>
            </a:r>
          </a:p>
          <a:p>
            <a:pPr marL="342900" indent="-342900" algn="l">
              <a:buFont typeface="Arial" pitchFamily="34" charset="0"/>
              <a:buChar char="•"/>
            </a:pPr>
            <a:r>
              <a:rPr lang="en-US" sz="2000" dirty="0" smtClean="0">
                <a:solidFill>
                  <a:srgbClr val="FF0000"/>
                </a:solidFill>
              </a:rPr>
              <a:t>You get the idea – no more</a:t>
            </a:r>
            <a:br>
              <a:rPr lang="en-US" sz="2000" dirty="0" smtClean="0">
                <a:solidFill>
                  <a:srgbClr val="FF0000"/>
                </a:solidFill>
              </a:rPr>
            </a:br>
            <a:r>
              <a:rPr lang="en-US" sz="2000" dirty="0" smtClean="0">
                <a:solidFill>
                  <a:srgbClr val="FF0000"/>
                </a:solidFill>
              </a:rPr>
              <a:t>details from this point on</a:t>
            </a:r>
          </a:p>
        </p:txBody>
      </p:sp>
    </p:spTree>
    <p:extLst>
      <p:ext uri="{BB962C8B-B14F-4D97-AF65-F5344CB8AC3E}">
        <p14:creationId xmlns:p14="http://schemas.microsoft.com/office/powerpoint/2010/main" xmlns="" val="203963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4" name="Rectangle 2"/>
          <p:cNvSpPr>
            <a:spLocks noGrp="1" noChangeArrowheads="1"/>
          </p:cNvSpPr>
          <p:nvPr>
            <p:ph type="title"/>
          </p:nvPr>
        </p:nvSpPr>
        <p:spPr>
          <a:xfrm>
            <a:off x="0" y="17463"/>
            <a:ext cx="9144000" cy="736600"/>
          </a:xfrm>
        </p:spPr>
        <p:txBody>
          <a:bodyPr/>
          <a:lstStyle/>
          <a:p>
            <a:r>
              <a:rPr lang="en-US" sz="2400" dirty="0" smtClean="0"/>
              <a:t>Transition </a:t>
            </a:r>
            <a:r>
              <a:rPr lang="en-US" sz="2400" dirty="0"/>
              <a:t>Form Factors are Elucidating Nucleon Structure</a:t>
            </a:r>
          </a:p>
        </p:txBody>
      </p:sp>
      <p:sp>
        <p:nvSpPr>
          <p:cNvPr id="1272845" name="Rectangle 13"/>
          <p:cNvSpPr>
            <a:spLocks noChangeArrowheads="1"/>
          </p:cNvSpPr>
          <p:nvPr/>
        </p:nvSpPr>
        <p:spPr bwMode="auto">
          <a:xfrm>
            <a:off x="334839" y="694131"/>
            <a:ext cx="8223404" cy="64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7" tIns="44450" rIns="90487" bIns="44450">
            <a:spAutoFit/>
          </a:bodyPr>
          <a:lstStyle/>
          <a:p>
            <a:pPr>
              <a:lnSpc>
                <a:spcPct val="80000"/>
              </a:lnSpc>
              <a:spcBef>
                <a:spcPct val="20000"/>
              </a:spcBef>
              <a:buSzPct val="150000"/>
            </a:pPr>
            <a:r>
              <a:rPr lang="en-US" sz="2000" b="1" dirty="0" smtClean="0"/>
              <a:t>(</a:t>
            </a:r>
            <a:r>
              <a:rPr lang="en-US" sz="2000" b="1" dirty="0" err="1" smtClean="0"/>
              <a:t>e,e</a:t>
            </a:r>
            <a:r>
              <a:rPr lang="en-US" sz="2000" b="1" dirty="0" smtClean="0"/>
              <a:t>’) to the Roper saw </a:t>
            </a:r>
            <a:r>
              <a:rPr lang="en-US" sz="2000" b="1" dirty="0"/>
              <a:t>“through” the pion cloud to the CQM </a:t>
            </a:r>
            <a:r>
              <a:rPr lang="en-US" sz="2000" b="1" dirty="0" smtClean="0"/>
              <a:t>core, </a:t>
            </a:r>
          </a:p>
          <a:p>
            <a:pPr>
              <a:lnSpc>
                <a:spcPct val="80000"/>
              </a:lnSpc>
              <a:spcBef>
                <a:spcPct val="20000"/>
              </a:spcBef>
              <a:buSzPct val="150000"/>
            </a:pPr>
            <a:r>
              <a:rPr lang="en-US" sz="2000" b="1" dirty="0" smtClean="0"/>
              <a:t>explaining a long-standing mystery</a:t>
            </a:r>
            <a:endParaRPr lang="en-US" sz="1600" b="1" dirty="0" smtClean="0"/>
          </a:p>
        </p:txBody>
      </p:sp>
      <p:pic>
        <p:nvPicPr>
          <p:cNvPr id="49" name="Picture 48"/>
          <p:cNvPicPr>
            <a:picLocks noChangeAspect="1"/>
          </p:cNvPicPr>
          <p:nvPr/>
        </p:nvPicPr>
        <p:blipFill>
          <a:blip r:embed="rId2" cstate="print"/>
          <a:stretch>
            <a:fillRect/>
          </a:stretch>
        </p:blipFill>
        <p:spPr>
          <a:xfrm>
            <a:off x="151728" y="1294701"/>
            <a:ext cx="8789326" cy="3603899"/>
          </a:xfrm>
          <a:prstGeom prst="rect">
            <a:avLst/>
          </a:prstGeom>
        </p:spPr>
      </p:pic>
      <p:sp>
        <p:nvSpPr>
          <p:cNvPr id="50" name="TextBox 49"/>
          <p:cNvSpPr txBox="1"/>
          <p:nvPr/>
        </p:nvSpPr>
        <p:spPr>
          <a:xfrm>
            <a:off x="6324600" y="3515380"/>
            <a:ext cx="2570207" cy="523220"/>
          </a:xfrm>
          <a:prstGeom prst="rect">
            <a:avLst/>
          </a:prstGeom>
          <a:noFill/>
        </p:spPr>
        <p:txBody>
          <a:bodyPr wrap="square" rtlCol="0">
            <a:spAutoFit/>
          </a:bodyPr>
          <a:lstStyle/>
          <a:p>
            <a:pPr algn="l" defTabSz="457200" eaLnBrk="1" fontAlgn="auto" hangingPunct="1">
              <a:spcBef>
                <a:spcPts val="0"/>
              </a:spcBef>
              <a:spcAft>
                <a:spcPts val="0"/>
              </a:spcAft>
            </a:pPr>
            <a:r>
              <a:rPr lang="en-US" sz="1400" i="1" dirty="0">
                <a:solidFill>
                  <a:prstClr val="black"/>
                </a:solidFill>
                <a:latin typeface="Calibri"/>
              </a:rPr>
              <a:t>CLAS data: I.G. </a:t>
            </a:r>
            <a:r>
              <a:rPr lang="en-US" sz="1400" i="1" dirty="0" err="1">
                <a:solidFill>
                  <a:prstClr val="black"/>
                </a:solidFill>
                <a:latin typeface="Calibri"/>
              </a:rPr>
              <a:t>Aznauryan</a:t>
            </a:r>
            <a:r>
              <a:rPr lang="en-US" sz="1400" i="1" dirty="0">
                <a:solidFill>
                  <a:prstClr val="black"/>
                </a:solidFill>
                <a:latin typeface="Calibri"/>
              </a:rPr>
              <a:t> et al., Phys.Rev.C80:055203,2009</a:t>
            </a:r>
            <a:r>
              <a:rPr lang="en-US" sz="1400" b="1" dirty="0">
                <a:solidFill>
                  <a:prstClr val="black"/>
                </a:solidFill>
                <a:latin typeface="Calibri"/>
              </a:rPr>
              <a:t> </a:t>
            </a:r>
            <a:endParaRPr lang="en-US" sz="1400" dirty="0">
              <a:solidFill>
                <a:prstClr val="black"/>
              </a:solidFill>
              <a:latin typeface="Calibri"/>
            </a:endParaRPr>
          </a:p>
        </p:txBody>
      </p:sp>
      <p:sp>
        <p:nvSpPr>
          <p:cNvPr id="10" name="TextBox 9"/>
          <p:cNvSpPr txBox="1"/>
          <p:nvPr/>
        </p:nvSpPr>
        <p:spPr>
          <a:xfrm>
            <a:off x="4812676" y="6504801"/>
            <a:ext cx="4331324" cy="276999"/>
          </a:xfrm>
          <a:prstGeom prst="rect">
            <a:avLst/>
          </a:prstGeom>
          <a:noFill/>
        </p:spPr>
        <p:txBody>
          <a:bodyPr wrap="square" rtlCol="0">
            <a:spAutoFit/>
          </a:bodyPr>
          <a:lstStyle/>
          <a:p>
            <a:pPr algn="l" defTabSz="457200" eaLnBrk="1" fontAlgn="auto" hangingPunct="1">
              <a:spcBef>
                <a:spcPts val="0"/>
              </a:spcBef>
              <a:spcAft>
                <a:spcPts val="0"/>
              </a:spcAft>
            </a:pPr>
            <a:r>
              <a:rPr lang="en-US" sz="1200" i="1" dirty="0">
                <a:solidFill>
                  <a:prstClr val="black"/>
                </a:solidFill>
                <a:latin typeface="Calibri"/>
              </a:rPr>
              <a:t>G. </a:t>
            </a:r>
            <a:r>
              <a:rPr lang="en-US" sz="1200" i="1" dirty="0" err="1">
                <a:solidFill>
                  <a:prstClr val="black"/>
                </a:solidFill>
                <a:latin typeface="Calibri"/>
              </a:rPr>
              <a:t>Ramalho</a:t>
            </a:r>
            <a:r>
              <a:rPr lang="en-US" sz="1200" i="1" dirty="0">
                <a:solidFill>
                  <a:prstClr val="black"/>
                </a:solidFill>
                <a:latin typeface="Calibri"/>
              </a:rPr>
              <a:t> and K. Tsushima, </a:t>
            </a:r>
            <a:r>
              <a:rPr lang="en-US" sz="1200" dirty="0">
                <a:solidFill>
                  <a:schemeClr val="tx1"/>
                </a:solidFill>
              </a:rPr>
              <a:t>Phys.Rev.D81, 074020 (</a:t>
            </a:r>
            <a:r>
              <a:rPr lang="en-US" sz="1200" dirty="0" smtClean="0">
                <a:solidFill>
                  <a:schemeClr val="tx1"/>
                </a:solidFill>
              </a:rPr>
              <a:t>2010)</a:t>
            </a:r>
            <a:endParaRPr lang="en-US" sz="1200" i="1" dirty="0">
              <a:solidFill>
                <a:schemeClr val="tx1"/>
              </a:solidFill>
              <a:latin typeface="Calibri"/>
            </a:endParaRPr>
          </a:p>
        </p:txBody>
      </p:sp>
      <p:sp>
        <p:nvSpPr>
          <p:cNvPr id="11" name="TextBox 10"/>
          <p:cNvSpPr txBox="1"/>
          <p:nvPr/>
        </p:nvSpPr>
        <p:spPr>
          <a:xfrm>
            <a:off x="264674" y="5486400"/>
            <a:ext cx="8765026" cy="923330"/>
          </a:xfrm>
          <a:prstGeom prst="rect">
            <a:avLst/>
          </a:prstGeom>
          <a:noFill/>
          <a:ln w="12700">
            <a:solidFill>
              <a:srgbClr val="FF0000"/>
            </a:solidFill>
          </a:ln>
        </p:spPr>
        <p:txBody>
          <a:bodyPr wrap="square" rtlCol="0">
            <a:spAutoFit/>
          </a:bodyPr>
          <a:lstStyle/>
          <a:p>
            <a:pPr algn="l" defTabSz="457200" eaLnBrk="1" fontAlgn="auto" hangingPunct="1">
              <a:spcBef>
                <a:spcPts val="0"/>
              </a:spcBef>
              <a:spcAft>
                <a:spcPts val="0"/>
              </a:spcAft>
              <a:buClr>
                <a:srgbClr val="FF0000"/>
              </a:buClr>
            </a:pPr>
            <a:r>
              <a:rPr lang="en-US" sz="1800" dirty="0" smtClean="0">
                <a:solidFill>
                  <a:prstClr val="black"/>
                </a:solidFill>
                <a:latin typeface="Calibri"/>
              </a:rPr>
              <a:t>The first radial excitation in </a:t>
            </a:r>
            <a:r>
              <a:rPr lang="en-US" sz="1800" dirty="0">
                <a:solidFill>
                  <a:prstClr val="black"/>
                </a:solidFill>
                <a:latin typeface="Calibri"/>
              </a:rPr>
              <a:t>a covariant valence quark-</a:t>
            </a:r>
            <a:r>
              <a:rPr lang="en-US" sz="1800" dirty="0" err="1">
                <a:solidFill>
                  <a:prstClr val="black"/>
                </a:solidFill>
                <a:latin typeface="Calibri"/>
              </a:rPr>
              <a:t>diquark</a:t>
            </a:r>
            <a:r>
              <a:rPr lang="en-US" sz="1800" dirty="0">
                <a:solidFill>
                  <a:prstClr val="black"/>
                </a:solidFill>
                <a:latin typeface="Calibri"/>
              </a:rPr>
              <a:t> model </a:t>
            </a:r>
            <a:r>
              <a:rPr lang="en-US" sz="1800" dirty="0" smtClean="0">
                <a:solidFill>
                  <a:prstClr val="black"/>
                </a:solidFill>
                <a:latin typeface="Calibri"/>
              </a:rPr>
              <a:t>reproduces the data at  </a:t>
            </a:r>
            <a:r>
              <a:rPr lang="en-US" sz="1800" dirty="0">
                <a:solidFill>
                  <a:prstClr val="black"/>
                </a:solidFill>
                <a:latin typeface="Calibri"/>
              </a:rPr>
              <a:t>Q</a:t>
            </a:r>
            <a:r>
              <a:rPr lang="en-US" sz="1800" baseline="30000" dirty="0">
                <a:solidFill>
                  <a:prstClr val="black"/>
                </a:solidFill>
                <a:latin typeface="Calibri"/>
              </a:rPr>
              <a:t>2</a:t>
            </a:r>
            <a:r>
              <a:rPr lang="en-US" sz="1800" dirty="0">
                <a:solidFill>
                  <a:prstClr val="black"/>
                </a:solidFill>
                <a:latin typeface="Calibri"/>
              </a:rPr>
              <a:t>&gt;1.5GeV</a:t>
            </a:r>
            <a:r>
              <a:rPr lang="en-US" sz="1800" baseline="30000" dirty="0">
                <a:solidFill>
                  <a:prstClr val="black"/>
                </a:solidFill>
                <a:latin typeface="Calibri"/>
              </a:rPr>
              <a:t>2</a:t>
            </a:r>
            <a:r>
              <a:rPr lang="en-US" sz="1800" dirty="0">
                <a:solidFill>
                  <a:prstClr val="black"/>
                </a:solidFill>
                <a:latin typeface="Calibri"/>
              </a:rPr>
              <a:t> </a:t>
            </a:r>
            <a:r>
              <a:rPr lang="en-US" sz="1800" dirty="0" smtClean="0">
                <a:solidFill>
                  <a:prstClr val="black"/>
                </a:solidFill>
                <a:latin typeface="Calibri"/>
              </a:rPr>
              <a:t>well (</a:t>
            </a:r>
            <a:r>
              <a:rPr lang="en-US" sz="1800" dirty="0">
                <a:solidFill>
                  <a:prstClr val="black"/>
                </a:solidFill>
                <a:latin typeface="Calibri"/>
              </a:rPr>
              <a:t>solid line). The difference to the data shown as </a:t>
            </a:r>
            <a:r>
              <a:rPr lang="en-US" sz="1800" dirty="0">
                <a:solidFill>
                  <a:srgbClr val="0000FF"/>
                </a:solidFill>
                <a:latin typeface="Calibri"/>
              </a:rPr>
              <a:t>open </a:t>
            </a:r>
            <a:r>
              <a:rPr lang="en-US" sz="1800" dirty="0" smtClean="0">
                <a:solidFill>
                  <a:srgbClr val="0000FF"/>
                </a:solidFill>
                <a:latin typeface="Calibri"/>
              </a:rPr>
              <a:t>squares</a:t>
            </a:r>
            <a:r>
              <a:rPr lang="en-US" sz="1800" dirty="0" smtClean="0">
                <a:solidFill>
                  <a:prstClr val="black"/>
                </a:solidFill>
                <a:latin typeface="Calibri"/>
              </a:rPr>
              <a:t> </a:t>
            </a:r>
            <a:r>
              <a:rPr lang="en-US" sz="1800" dirty="0">
                <a:solidFill>
                  <a:prstClr val="black"/>
                </a:solidFill>
                <a:latin typeface="Calibri"/>
              </a:rPr>
              <a:t>represents meson cloud contributions (</a:t>
            </a:r>
            <a:r>
              <a:rPr lang="en-US" sz="1800" dirty="0">
                <a:solidFill>
                  <a:srgbClr val="0000FF"/>
                </a:solidFill>
                <a:latin typeface="Calibri"/>
              </a:rPr>
              <a:t>blue</a:t>
            </a:r>
            <a:r>
              <a:rPr lang="en-US" sz="1800" dirty="0" smtClean="0">
                <a:solidFill>
                  <a:srgbClr val="0000FF"/>
                </a:solidFill>
                <a:latin typeface="Calibri"/>
              </a:rPr>
              <a:t> symbols</a:t>
            </a:r>
            <a:r>
              <a:rPr lang="en-US" sz="1800" dirty="0" smtClean="0">
                <a:solidFill>
                  <a:prstClr val="black"/>
                </a:solidFill>
                <a:latin typeface="Calibri"/>
              </a:rPr>
              <a:t>) </a:t>
            </a:r>
            <a:r>
              <a:rPr lang="en-US" sz="1800" dirty="0">
                <a:solidFill>
                  <a:prstClr val="black"/>
                </a:solidFill>
                <a:latin typeface="Calibri"/>
              </a:rPr>
              <a:t>which dominate F</a:t>
            </a:r>
            <a:r>
              <a:rPr lang="en-US" sz="1800" baseline="-25000" dirty="0">
                <a:solidFill>
                  <a:prstClr val="black"/>
                </a:solidFill>
                <a:latin typeface="Calibri"/>
              </a:rPr>
              <a:t>2</a:t>
            </a:r>
            <a:r>
              <a:rPr lang="en-US" sz="1800" dirty="0">
                <a:solidFill>
                  <a:prstClr val="black"/>
                </a:solidFill>
                <a:latin typeface="Calibri"/>
              </a:rPr>
              <a:t> at low Q</a:t>
            </a:r>
            <a:r>
              <a:rPr lang="en-US" sz="1800" baseline="30000" dirty="0">
                <a:solidFill>
                  <a:prstClr val="black"/>
                </a:solidFill>
                <a:latin typeface="Calibri"/>
              </a:rPr>
              <a:t>2</a:t>
            </a:r>
            <a:r>
              <a:rPr lang="en-US" sz="1800" dirty="0">
                <a:solidFill>
                  <a:prstClr val="black"/>
                </a:solidFill>
                <a:latin typeface="Calibri"/>
              </a:rPr>
              <a:t>.</a:t>
            </a:r>
          </a:p>
        </p:txBody>
      </p:sp>
      <p:grpSp>
        <p:nvGrpSpPr>
          <p:cNvPr id="8" name="Group 7"/>
          <p:cNvGrpSpPr/>
          <p:nvPr/>
        </p:nvGrpSpPr>
        <p:grpSpPr>
          <a:xfrm>
            <a:off x="7638472" y="4648200"/>
            <a:ext cx="1353128" cy="457200"/>
            <a:chOff x="7181272" y="4648200"/>
            <a:chExt cx="1353128" cy="457200"/>
          </a:xfrm>
        </p:grpSpPr>
        <p:cxnSp>
          <p:nvCxnSpPr>
            <p:cNvPr id="9" name="Straight Connector 8"/>
            <p:cNvCxnSpPr/>
            <p:nvPr/>
          </p:nvCxnSpPr>
          <p:spPr bwMode="auto">
            <a:xfrm>
              <a:off x="7239000" y="4648200"/>
              <a:ext cx="0" cy="457200"/>
            </a:xfrm>
            <a:prstGeom prst="line">
              <a:avLst/>
            </a:prstGeom>
            <a:solidFill>
              <a:schemeClr val="accent1"/>
            </a:solidFill>
            <a:ln w="222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2" name="Rectangle 11"/>
            <p:cNvSpPr>
              <a:spLocks noChangeAspect="1"/>
            </p:cNvSpPr>
            <p:nvPr/>
          </p:nvSpPr>
          <p:spPr bwMode="auto">
            <a:xfrm>
              <a:off x="7181272" y="4834128"/>
              <a:ext cx="118872" cy="118872"/>
            </a:xfrm>
            <a:prstGeom prst="rect">
              <a:avLst/>
            </a:prstGeom>
            <a:solidFill>
              <a:schemeClr val="bg1"/>
            </a:solidFill>
            <a:ln w="31750">
              <a:solidFill>
                <a:schemeClr val="accent1"/>
              </a:solidFill>
            </a:ln>
            <a:effectLst/>
            <a:extLst/>
          </p:spPr>
          <p:txBody>
            <a:bodyPr vert="horz" wrap="square" lIns="90487" tIns="44450" rIns="90487" bIns="44450" numCol="1" rtlCol="0" anchor="t" anchorCtr="0" compatLnSpc="1">
              <a:prstTxWarp prst="textNoShape">
                <a:avLst/>
              </a:prstTxWarp>
              <a:spAutoFit/>
            </a:bodyPr>
            <a:lstStyle/>
            <a:p>
              <a:pPr marL="1371600" indent="-342900">
                <a:lnSpc>
                  <a:spcPct val="80000"/>
                </a:lnSpc>
                <a:spcBef>
                  <a:spcPct val="20000"/>
                </a:spcBef>
                <a:buSzPct val="150000"/>
              </a:pPr>
              <a:endParaRPr lang="en-US" sz="1600" smtClean="0">
                <a:solidFill>
                  <a:srgbClr val="000000"/>
                </a:solidFill>
              </a:endParaRPr>
            </a:p>
          </p:txBody>
        </p:sp>
        <p:sp>
          <p:nvSpPr>
            <p:cNvPr id="13" name="TextBox 12"/>
            <p:cNvSpPr txBox="1"/>
            <p:nvPr/>
          </p:nvSpPr>
          <p:spPr>
            <a:xfrm>
              <a:off x="7391138" y="4703616"/>
              <a:ext cx="1143262" cy="338554"/>
            </a:xfrm>
            <a:prstGeom prst="rect">
              <a:avLst/>
            </a:prstGeom>
            <a:noFill/>
          </p:spPr>
          <p:txBody>
            <a:bodyPr wrap="none" rtlCol="0">
              <a:spAutoFit/>
            </a:bodyPr>
            <a:lstStyle/>
            <a:p>
              <a:r>
                <a:rPr lang="en-US" sz="1600" dirty="0" smtClean="0">
                  <a:solidFill>
                    <a:srgbClr val="618FFD"/>
                  </a:solidFill>
                </a:rPr>
                <a:t>JLab  data</a:t>
              </a:r>
              <a:endParaRPr lang="en-US" sz="1600" dirty="0">
                <a:solidFill>
                  <a:srgbClr val="618FFD"/>
                </a:solidFill>
              </a:endParaRPr>
            </a:p>
          </p:txBody>
        </p:sp>
      </p:grpSp>
    </p:spTree>
    <p:extLst>
      <p:ext uri="{BB962C8B-B14F-4D97-AF65-F5344CB8AC3E}">
        <p14:creationId xmlns:p14="http://schemas.microsoft.com/office/powerpoint/2010/main" xmlns="" val="422692414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800" y="868362"/>
            <a:ext cx="6034088" cy="5989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0" y="101600"/>
            <a:ext cx="9067800" cy="736600"/>
          </a:xfrm>
        </p:spPr>
        <p:txBody>
          <a:bodyPr/>
          <a:lstStyle/>
          <a:p>
            <a:r>
              <a:rPr lang="en-US" sz="3600" dirty="0" smtClean="0">
                <a:latin typeface="Symbol" pitchFamily="18" charset="2"/>
              </a:rPr>
              <a:t>G</a:t>
            </a:r>
            <a:r>
              <a:rPr lang="en-US" baseline="-25000" dirty="0" smtClean="0"/>
              <a:t>1</a:t>
            </a:r>
            <a:r>
              <a:rPr lang="en-US" dirty="0" smtClean="0"/>
              <a:t>(Q</a:t>
            </a:r>
            <a:r>
              <a:rPr lang="en-US" baseline="30000" dirty="0" smtClean="0"/>
              <a:t>2</a:t>
            </a:r>
            <a:r>
              <a:rPr lang="en-US" dirty="0" smtClean="0"/>
              <a:t>) for p, n, d, and (p-n) Demonstrates the Evolution of QCD w/ Distance</a:t>
            </a:r>
            <a:endParaRPr lang="en-US" dirty="0"/>
          </a:p>
        </p:txBody>
      </p:sp>
      <p:sp>
        <p:nvSpPr>
          <p:cNvPr id="4" name="TextBox 3"/>
          <p:cNvSpPr txBox="1"/>
          <p:nvPr/>
        </p:nvSpPr>
        <p:spPr>
          <a:xfrm>
            <a:off x="532909" y="2069068"/>
            <a:ext cx="838691" cy="369332"/>
          </a:xfrm>
          <a:prstGeom prst="rect">
            <a:avLst/>
          </a:prstGeom>
          <a:noFill/>
        </p:spPr>
        <p:txBody>
          <a:bodyPr wrap="none" rtlCol="0">
            <a:spAutoFit/>
          </a:bodyPr>
          <a:lstStyle/>
          <a:p>
            <a:r>
              <a:rPr lang="en-US" sz="1800" dirty="0" smtClean="0">
                <a:solidFill>
                  <a:schemeClr val="tx1"/>
                </a:solidFill>
              </a:rPr>
              <a:t>proton</a:t>
            </a:r>
            <a:endParaRPr lang="en-US" sz="1800" dirty="0">
              <a:solidFill>
                <a:schemeClr val="tx1"/>
              </a:solidFill>
            </a:endParaRPr>
          </a:p>
        </p:txBody>
      </p:sp>
      <p:sp>
        <p:nvSpPr>
          <p:cNvPr id="6" name="TextBox 5"/>
          <p:cNvSpPr txBox="1"/>
          <p:nvPr/>
        </p:nvSpPr>
        <p:spPr>
          <a:xfrm>
            <a:off x="557069" y="4888468"/>
            <a:ext cx="966931" cy="369332"/>
          </a:xfrm>
          <a:prstGeom prst="rect">
            <a:avLst/>
          </a:prstGeom>
          <a:noFill/>
        </p:spPr>
        <p:txBody>
          <a:bodyPr wrap="none" rtlCol="0">
            <a:spAutoFit/>
          </a:bodyPr>
          <a:lstStyle/>
          <a:p>
            <a:r>
              <a:rPr lang="en-US" sz="1800" dirty="0" smtClean="0">
                <a:solidFill>
                  <a:schemeClr val="tx1"/>
                </a:solidFill>
              </a:rPr>
              <a:t>neutron</a:t>
            </a:r>
            <a:endParaRPr lang="en-US" sz="1800" dirty="0">
              <a:solidFill>
                <a:schemeClr val="tx1"/>
              </a:solidFill>
            </a:endParaRPr>
          </a:p>
        </p:txBody>
      </p:sp>
      <p:sp>
        <p:nvSpPr>
          <p:cNvPr id="7" name="TextBox 6"/>
          <p:cNvSpPr txBox="1"/>
          <p:nvPr/>
        </p:nvSpPr>
        <p:spPr>
          <a:xfrm>
            <a:off x="7543800" y="2145268"/>
            <a:ext cx="1095172" cy="369332"/>
          </a:xfrm>
          <a:prstGeom prst="rect">
            <a:avLst/>
          </a:prstGeom>
          <a:noFill/>
        </p:spPr>
        <p:txBody>
          <a:bodyPr wrap="none" rtlCol="0">
            <a:spAutoFit/>
          </a:bodyPr>
          <a:lstStyle/>
          <a:p>
            <a:r>
              <a:rPr lang="en-US" sz="1800" dirty="0" smtClean="0">
                <a:solidFill>
                  <a:schemeClr val="tx1"/>
                </a:solidFill>
              </a:rPr>
              <a:t>deuteron</a:t>
            </a:r>
            <a:endParaRPr lang="en-US" sz="1800" dirty="0">
              <a:solidFill>
                <a:schemeClr val="tx1"/>
              </a:solidFill>
            </a:endParaRPr>
          </a:p>
        </p:txBody>
      </p:sp>
      <p:sp>
        <p:nvSpPr>
          <p:cNvPr id="8" name="TextBox 7"/>
          <p:cNvSpPr txBox="1"/>
          <p:nvPr/>
        </p:nvSpPr>
        <p:spPr>
          <a:xfrm>
            <a:off x="7467600" y="4840069"/>
            <a:ext cx="1172116" cy="646331"/>
          </a:xfrm>
          <a:prstGeom prst="rect">
            <a:avLst/>
          </a:prstGeom>
          <a:noFill/>
        </p:spPr>
        <p:txBody>
          <a:bodyPr wrap="none" rtlCol="0">
            <a:spAutoFit/>
          </a:bodyPr>
          <a:lstStyle/>
          <a:p>
            <a:r>
              <a:rPr lang="en-US" sz="1800" dirty="0" smtClean="0">
                <a:solidFill>
                  <a:schemeClr val="tx1"/>
                </a:solidFill>
              </a:rPr>
              <a:t>proton</a:t>
            </a:r>
          </a:p>
          <a:p>
            <a:r>
              <a:rPr lang="en-US" sz="1800" dirty="0" smtClean="0">
                <a:solidFill>
                  <a:schemeClr val="tx1"/>
                </a:solidFill>
              </a:rPr>
              <a:t> - neutron</a:t>
            </a:r>
            <a:endParaRPr lang="en-US" sz="1800" dirty="0">
              <a:solidFill>
                <a:schemeClr val="tx1"/>
              </a:solidFill>
            </a:endParaRPr>
          </a:p>
        </p:txBody>
      </p:sp>
    </p:spTree>
    <p:extLst>
      <p:ext uri="{BB962C8B-B14F-4D97-AF65-F5344CB8AC3E}">
        <p14:creationId xmlns:p14="http://schemas.microsoft.com/office/powerpoint/2010/main" xmlns="" val="422318933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07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3500" y="862012"/>
            <a:ext cx="6286500" cy="5386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0" y="101600"/>
            <a:ext cx="9144000" cy="736600"/>
          </a:xfrm>
        </p:spPr>
        <p:txBody>
          <a:bodyPr/>
          <a:lstStyle/>
          <a:p>
            <a:r>
              <a:rPr lang="en-US" dirty="0" smtClean="0"/>
              <a:t>And </a:t>
            </a:r>
            <a:r>
              <a:rPr lang="en-US" sz="3600" dirty="0" smtClean="0">
                <a:latin typeface="Symbol" pitchFamily="18" charset="2"/>
              </a:rPr>
              <a:t>G</a:t>
            </a:r>
            <a:r>
              <a:rPr lang="en-US" baseline="-25000" dirty="0" smtClean="0"/>
              <a:t>1</a:t>
            </a:r>
            <a:r>
              <a:rPr lang="en-US" baseline="30000" dirty="0" smtClean="0"/>
              <a:t>p-n</a:t>
            </a:r>
            <a:r>
              <a:rPr lang="en-US" dirty="0" smtClean="0"/>
              <a:t> Together with the </a:t>
            </a:r>
            <a:r>
              <a:rPr lang="en-US" dirty="0" err="1" smtClean="0"/>
              <a:t>Bjorken</a:t>
            </a:r>
            <a:r>
              <a:rPr lang="en-US" dirty="0" smtClean="0"/>
              <a:t> Sum Rule Lets us Extract a Value for </a:t>
            </a:r>
            <a:r>
              <a:rPr lang="en-US" dirty="0" err="1" smtClean="0">
                <a:latin typeface="Symbol" pitchFamily="18" charset="2"/>
              </a:rPr>
              <a:t>a</a:t>
            </a:r>
            <a:r>
              <a:rPr lang="en-US" baseline="-25000" dirty="0" err="1" smtClean="0"/>
              <a:t>s</a:t>
            </a:r>
            <a:r>
              <a:rPr lang="en-US" baseline="30000" dirty="0" err="1" smtClean="0"/>
              <a:t>eff</a:t>
            </a:r>
            <a:r>
              <a:rPr lang="en-US" dirty="0" smtClean="0"/>
              <a:t>/</a:t>
            </a:r>
            <a:r>
              <a:rPr lang="en-US" dirty="0" smtClean="0">
                <a:latin typeface="Symbol" pitchFamily="18" charset="2"/>
              </a:rPr>
              <a:t>p</a:t>
            </a:r>
            <a:endParaRPr lang="en-US" dirty="0">
              <a:latin typeface="Symbol" pitchFamily="18" charset="2"/>
            </a:endParaRP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03325" y="6127750"/>
            <a:ext cx="6737350"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8151060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6400"/>
            <a:ext cx="9144000" cy="736600"/>
          </a:xfrm>
        </p:spPr>
        <p:txBody>
          <a:bodyPr/>
          <a:lstStyle/>
          <a:p>
            <a:r>
              <a:rPr lang="en-US" dirty="0" smtClean="0"/>
              <a:t>So Looking Back at the past 30 Years:</a:t>
            </a:r>
            <a:br>
              <a:rPr lang="en-US" dirty="0" smtClean="0"/>
            </a:br>
            <a:r>
              <a:rPr lang="en-US" dirty="0" smtClean="0"/>
              <a:t>How Well Have We Succeeded In Realizing Those Initial Science Goals?</a:t>
            </a:r>
            <a:endParaRPr lang="en-US" dirty="0"/>
          </a:p>
        </p:txBody>
      </p:sp>
      <p:sp>
        <p:nvSpPr>
          <p:cNvPr id="3" name="Content Placeholder 2"/>
          <p:cNvSpPr>
            <a:spLocks noGrp="1"/>
          </p:cNvSpPr>
          <p:nvPr>
            <p:ph idx="1"/>
          </p:nvPr>
        </p:nvSpPr>
        <p:spPr>
          <a:xfrm>
            <a:off x="381000" y="1676400"/>
            <a:ext cx="8915400" cy="3352800"/>
          </a:xfrm>
        </p:spPr>
        <p:txBody>
          <a:bodyPr/>
          <a:lstStyle/>
          <a:p>
            <a:pPr marL="0" marR="0" lvl="0" indent="0">
              <a:lnSpc>
                <a:spcPct val="115000"/>
              </a:lnSpc>
              <a:spcBef>
                <a:spcPts val="0"/>
              </a:spcBef>
              <a:spcAft>
                <a:spcPts val="0"/>
              </a:spcAft>
              <a:buNone/>
            </a:pPr>
            <a:r>
              <a:rPr lang="en-US" sz="2800" b="1" dirty="0" smtClean="0">
                <a:ea typeface="Arial"/>
                <a:cs typeface="Times New Roman"/>
              </a:rPr>
              <a:t>Review them by broad physics topic:</a:t>
            </a:r>
          </a:p>
          <a:p>
            <a:pPr marL="0" marR="0" lvl="0" indent="0">
              <a:lnSpc>
                <a:spcPct val="115000"/>
              </a:lnSpc>
              <a:spcBef>
                <a:spcPts val="0"/>
              </a:spcBef>
              <a:spcAft>
                <a:spcPts val="0"/>
              </a:spcAft>
              <a:buNone/>
            </a:pPr>
            <a:endParaRPr lang="en-US" sz="2800" dirty="0">
              <a:ea typeface="Arial"/>
              <a:cs typeface="Times New Roman"/>
            </a:endParaRPr>
          </a:p>
          <a:p>
            <a:pPr marL="342900" lvl="1" indent="0">
              <a:lnSpc>
                <a:spcPct val="115000"/>
              </a:lnSpc>
              <a:spcBef>
                <a:spcPts val="0"/>
              </a:spcBef>
              <a:spcAft>
                <a:spcPts val="0"/>
              </a:spcAft>
              <a:buNone/>
            </a:pPr>
            <a:r>
              <a:rPr lang="en-US" sz="2400" b="1" dirty="0" smtClean="0">
                <a:ea typeface="Arial"/>
                <a:cs typeface="Times New Roman"/>
              </a:rPr>
              <a:t>QCD and the Structure of Hadrons</a:t>
            </a:r>
          </a:p>
          <a:p>
            <a:pPr marL="342900" lvl="1" indent="0">
              <a:lnSpc>
                <a:spcPct val="115000"/>
              </a:lnSpc>
              <a:spcBef>
                <a:spcPts val="0"/>
              </a:spcBef>
              <a:spcAft>
                <a:spcPts val="0"/>
              </a:spcAft>
              <a:buNone/>
            </a:pPr>
            <a:endParaRPr lang="en-US" sz="2400" b="1" dirty="0" smtClean="0">
              <a:ea typeface="Arial"/>
              <a:cs typeface="Times New Roman"/>
            </a:endParaRPr>
          </a:p>
          <a:p>
            <a:pPr marL="342900" lvl="1" indent="0">
              <a:lnSpc>
                <a:spcPct val="115000"/>
              </a:lnSpc>
              <a:spcBef>
                <a:spcPts val="0"/>
              </a:spcBef>
              <a:spcAft>
                <a:spcPts val="0"/>
              </a:spcAft>
              <a:buNone/>
            </a:pPr>
            <a:r>
              <a:rPr lang="en-US" sz="2400" b="1" dirty="0" smtClean="0">
                <a:solidFill>
                  <a:srgbClr val="FF0000"/>
                </a:solidFill>
                <a:ea typeface="Arial"/>
                <a:cs typeface="Times New Roman"/>
              </a:rPr>
              <a:t>Nuclei:  From Structure to Exploding Stars</a:t>
            </a:r>
          </a:p>
          <a:p>
            <a:pPr marL="342900" lvl="1" indent="0">
              <a:lnSpc>
                <a:spcPct val="115000"/>
              </a:lnSpc>
              <a:spcBef>
                <a:spcPts val="0"/>
              </a:spcBef>
              <a:spcAft>
                <a:spcPts val="0"/>
              </a:spcAft>
              <a:buNone/>
            </a:pPr>
            <a:endParaRPr lang="en-US" sz="2400" b="1" dirty="0" smtClean="0">
              <a:ea typeface="Arial"/>
              <a:cs typeface="Times New Roman"/>
            </a:endParaRPr>
          </a:p>
          <a:p>
            <a:pPr marL="342900" lvl="1" indent="0">
              <a:lnSpc>
                <a:spcPct val="115000"/>
              </a:lnSpc>
              <a:spcBef>
                <a:spcPts val="0"/>
              </a:spcBef>
              <a:spcAft>
                <a:spcPts val="0"/>
              </a:spcAft>
              <a:buNone/>
            </a:pPr>
            <a:r>
              <a:rPr lang="en-US" sz="2400" b="1" dirty="0" smtClean="0">
                <a:ea typeface="Arial"/>
                <a:cs typeface="Times New Roman"/>
              </a:rPr>
              <a:t>In Search of the New Standard Model</a:t>
            </a:r>
          </a:p>
          <a:p>
            <a:pPr marL="342900" lvl="1" indent="0">
              <a:lnSpc>
                <a:spcPct val="115000"/>
              </a:lnSpc>
              <a:spcBef>
                <a:spcPts val="0"/>
              </a:spcBef>
              <a:spcAft>
                <a:spcPts val="0"/>
              </a:spcAft>
              <a:buNone/>
            </a:pPr>
            <a:endParaRPr lang="en-US" sz="2400" b="1" dirty="0">
              <a:ea typeface="Arial"/>
              <a:cs typeface="Times New Roman"/>
            </a:endParaRPr>
          </a:p>
          <a:p>
            <a:pPr marL="342900" lvl="1" indent="0">
              <a:lnSpc>
                <a:spcPct val="115000"/>
              </a:lnSpc>
              <a:spcBef>
                <a:spcPts val="0"/>
              </a:spcBef>
              <a:spcAft>
                <a:spcPts val="0"/>
              </a:spcAft>
              <a:buNone/>
            </a:pPr>
            <a:r>
              <a:rPr lang="en-US" b="1" i="1" dirty="0" smtClean="0">
                <a:ea typeface="Arial"/>
                <a:cs typeface="Times New Roman"/>
              </a:rPr>
              <a:t>Given the time, only a few examples in each area are possible – I’ve picked ones I particularly liked, with an emphasis on experiments that were made feasible by the unique capabilities of the accelerator and its experimental equipment</a:t>
            </a:r>
            <a:endParaRPr lang="en-US" i="1" dirty="0" smtClean="0">
              <a:ea typeface="Arial"/>
              <a:cs typeface="Times New Roman"/>
            </a:endParaRPr>
          </a:p>
        </p:txBody>
      </p:sp>
    </p:spTree>
    <p:extLst>
      <p:ext uri="{BB962C8B-B14F-4D97-AF65-F5344CB8AC3E}">
        <p14:creationId xmlns:p14="http://schemas.microsoft.com/office/powerpoint/2010/main" xmlns="" val="363710842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58765" y="1089923"/>
            <a:ext cx="3003550"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30381" y="1164107"/>
            <a:ext cx="2978150" cy="292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314" name="Rectangle 2"/>
          <p:cNvSpPr>
            <a:spLocks noGrp="1" noChangeArrowheads="1"/>
          </p:cNvSpPr>
          <p:nvPr>
            <p:ph type="title"/>
          </p:nvPr>
        </p:nvSpPr>
        <p:spPr>
          <a:xfrm>
            <a:off x="46033" y="55120"/>
            <a:ext cx="9016281" cy="736600"/>
          </a:xfrm>
        </p:spPr>
        <p:txBody>
          <a:bodyPr/>
          <a:lstStyle/>
          <a:p>
            <a:pPr eaLnBrk="1" hangingPunct="1"/>
            <a:r>
              <a:rPr lang="en-US" dirty="0" smtClean="0"/>
              <a:t>An Early Result:  </a:t>
            </a:r>
            <a:r>
              <a:rPr lang="en-US" dirty="0" err="1" smtClean="0"/>
              <a:t>eD</a:t>
            </a:r>
            <a:r>
              <a:rPr lang="en-US" dirty="0" smtClean="0"/>
              <a:t> Elastic Scattering</a:t>
            </a:r>
          </a:p>
        </p:txBody>
      </p:sp>
      <p:pic>
        <p:nvPicPr>
          <p:cNvPr id="13316"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049" r="1422"/>
          <a:stretch/>
        </p:blipFill>
        <p:spPr bwMode="auto">
          <a:xfrm>
            <a:off x="6400800" y="4662800"/>
            <a:ext cx="2651760" cy="2141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707" t="7424" r="15013" b="-2502"/>
          <a:stretch/>
        </p:blipFill>
        <p:spPr bwMode="auto">
          <a:xfrm>
            <a:off x="81712" y="4402736"/>
            <a:ext cx="2651760" cy="2377440"/>
          </a:xfrm>
          <a:prstGeom prst="rect">
            <a:avLst/>
          </a:prstGeom>
          <a:noFill/>
          <a:ln w="12700" algn="ctr">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1"/>
          <p:cNvSpPr txBox="1">
            <a:spLocks noChangeArrowheads="1"/>
          </p:cNvSpPr>
          <p:nvPr/>
        </p:nvSpPr>
        <p:spPr bwMode="auto">
          <a:xfrm>
            <a:off x="2810034" y="4349676"/>
            <a:ext cx="3477619" cy="2472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l" eaLnBrk="1" hangingPunct="1"/>
            <a:r>
              <a:rPr lang="en-US" sz="1600" b="1" dirty="0" smtClean="0">
                <a:solidFill>
                  <a:srgbClr val="000000"/>
                </a:solidFill>
                <a:latin typeface="Arial"/>
                <a:ea typeface="ＭＳ Ｐゴシック" pitchFamily="34" charset="-128"/>
              </a:rPr>
              <a:t>Calculations by Phillips, Wallace, </a:t>
            </a:r>
          </a:p>
          <a:p>
            <a:pPr algn="l" eaLnBrk="1" hangingPunct="1"/>
            <a:r>
              <a:rPr lang="en-US" sz="1600" b="1" dirty="0" smtClean="0">
                <a:solidFill>
                  <a:srgbClr val="000000"/>
                </a:solidFill>
                <a:latin typeface="Arial"/>
                <a:ea typeface="ＭＳ Ｐゴシック" pitchFamily="34" charset="-128"/>
              </a:rPr>
              <a:t>and Devine, and by Huang and </a:t>
            </a:r>
            <a:br>
              <a:rPr lang="en-US" sz="1600" b="1" dirty="0" smtClean="0">
                <a:solidFill>
                  <a:srgbClr val="000000"/>
                </a:solidFill>
                <a:latin typeface="Arial"/>
                <a:ea typeface="ＭＳ Ｐゴシック" pitchFamily="34" charset="-128"/>
              </a:rPr>
            </a:br>
            <a:r>
              <a:rPr lang="en-US" sz="1600" b="1" dirty="0" err="1" smtClean="0">
                <a:solidFill>
                  <a:srgbClr val="000000"/>
                </a:solidFill>
                <a:latin typeface="Arial"/>
                <a:ea typeface="ＭＳ Ｐゴシック" pitchFamily="34" charset="-128"/>
              </a:rPr>
              <a:t>Polyzou</a:t>
            </a:r>
            <a:r>
              <a:rPr lang="en-US" sz="1600" b="1" dirty="0" smtClean="0">
                <a:solidFill>
                  <a:srgbClr val="000000"/>
                </a:solidFill>
                <a:latin typeface="Arial"/>
                <a:ea typeface="ＭＳ Ｐゴシック" pitchFamily="34" charset="-128"/>
              </a:rPr>
              <a:t> describe the data to </a:t>
            </a:r>
            <a:br>
              <a:rPr lang="en-US" sz="1600" b="1" dirty="0" smtClean="0">
                <a:solidFill>
                  <a:srgbClr val="000000"/>
                </a:solidFill>
                <a:latin typeface="Arial"/>
                <a:ea typeface="ＭＳ Ｐゴシック" pitchFamily="34" charset="-128"/>
              </a:rPr>
            </a:br>
            <a:r>
              <a:rPr lang="en-US" sz="1600" b="1" dirty="0" smtClean="0">
                <a:solidFill>
                  <a:srgbClr val="000000"/>
                </a:solidFill>
                <a:latin typeface="Arial"/>
                <a:ea typeface="ＭＳ Ｐゴシック" pitchFamily="34" charset="-128"/>
              </a:rPr>
              <a:t>Q</a:t>
            </a:r>
            <a:r>
              <a:rPr lang="en-US" sz="1600" b="1" baseline="30000" dirty="0" smtClean="0">
                <a:solidFill>
                  <a:srgbClr val="000000"/>
                </a:solidFill>
                <a:latin typeface="Arial"/>
                <a:ea typeface="ＭＳ Ｐゴシック" pitchFamily="34" charset="-128"/>
              </a:rPr>
              <a:t>2</a:t>
            </a:r>
            <a:r>
              <a:rPr lang="en-US" sz="1600" b="1" dirty="0" smtClean="0">
                <a:solidFill>
                  <a:srgbClr val="000000"/>
                </a:solidFill>
                <a:latin typeface="Arial"/>
                <a:ea typeface="ＭＳ Ｐゴシック" pitchFamily="34" charset="-128"/>
              </a:rPr>
              <a:t> ~2 (GeV/c)</a:t>
            </a:r>
            <a:r>
              <a:rPr lang="en-US" sz="1600" b="1" baseline="30000" dirty="0" smtClean="0">
                <a:solidFill>
                  <a:srgbClr val="000000"/>
                </a:solidFill>
                <a:latin typeface="Arial"/>
                <a:ea typeface="ＭＳ Ｐゴシック" pitchFamily="34" charset="-128"/>
              </a:rPr>
              <a:t>2  </a:t>
            </a:r>
            <a:r>
              <a:rPr lang="en-US" sz="1600" b="1" dirty="0" smtClean="0">
                <a:solidFill>
                  <a:srgbClr val="000000"/>
                </a:solidFill>
                <a:latin typeface="Arial"/>
                <a:ea typeface="ＭＳ Ｐゴシック" pitchFamily="34" charset="-128"/>
              </a:rPr>
              <a:t>(i.e. describe </a:t>
            </a:r>
            <a:br>
              <a:rPr lang="en-US" sz="1600" b="1" dirty="0" smtClean="0">
                <a:solidFill>
                  <a:srgbClr val="000000"/>
                </a:solidFill>
                <a:latin typeface="Arial"/>
                <a:ea typeface="ＭＳ Ｐゴシック" pitchFamily="34" charset="-128"/>
              </a:rPr>
            </a:br>
            <a:r>
              <a:rPr lang="en-US" sz="1600" b="1" dirty="0" smtClean="0">
                <a:solidFill>
                  <a:srgbClr val="000000"/>
                </a:solidFill>
                <a:latin typeface="Arial"/>
                <a:ea typeface="ＭＳ Ｐゴシック" pitchFamily="34" charset="-128"/>
              </a:rPr>
              <a:t>the deuteron to distance scales</a:t>
            </a:r>
            <a:br>
              <a:rPr lang="en-US" sz="1600" b="1" dirty="0" smtClean="0">
                <a:solidFill>
                  <a:srgbClr val="000000"/>
                </a:solidFill>
                <a:latin typeface="Arial"/>
                <a:ea typeface="ＭＳ Ｐゴシック" pitchFamily="34" charset="-128"/>
              </a:rPr>
            </a:br>
            <a:r>
              <a:rPr lang="en-US" sz="1600" b="1" dirty="0" smtClean="0">
                <a:solidFill>
                  <a:srgbClr val="000000"/>
                </a:solidFill>
                <a:latin typeface="Arial"/>
                <a:ea typeface="ＭＳ Ｐゴシック" pitchFamily="34" charset="-128"/>
              </a:rPr>
              <a:t>of ~0.5 </a:t>
            </a:r>
            <a:r>
              <a:rPr lang="en-US" sz="1600" b="1" dirty="0" err="1" smtClean="0">
                <a:solidFill>
                  <a:srgbClr val="000000"/>
                </a:solidFill>
                <a:latin typeface="Arial"/>
                <a:ea typeface="ＭＳ Ｐゴシック" pitchFamily="34" charset="-128"/>
              </a:rPr>
              <a:t>fm</a:t>
            </a:r>
            <a:r>
              <a:rPr lang="en-US" sz="1600" b="1" dirty="0" smtClean="0">
                <a:solidFill>
                  <a:srgbClr val="000000"/>
                </a:solidFill>
                <a:latin typeface="Arial"/>
                <a:ea typeface="ＭＳ Ｐゴシック" pitchFamily="34" charset="-128"/>
              </a:rPr>
              <a:t>)</a:t>
            </a:r>
          </a:p>
          <a:p>
            <a:pPr algn="l" eaLnBrk="1" hangingPunct="1"/>
            <a:endParaRPr lang="en-US" sz="1600" b="1" dirty="0">
              <a:solidFill>
                <a:srgbClr val="000000"/>
              </a:solidFill>
              <a:latin typeface="Arial"/>
              <a:ea typeface="ＭＳ Ｐゴシック" pitchFamily="34" charset="-128"/>
            </a:endParaRPr>
          </a:p>
          <a:p>
            <a:pPr algn="l" eaLnBrk="1" hangingPunct="1"/>
            <a:r>
              <a:rPr lang="en-US" sz="1600" b="1" dirty="0" smtClean="0">
                <a:solidFill>
                  <a:srgbClr val="000000"/>
                </a:solidFill>
                <a:latin typeface="Arial"/>
                <a:ea typeface="ＭＳ Ｐゴシック" pitchFamily="34" charset="-128"/>
              </a:rPr>
              <a:t>Combined data </a:t>
            </a:r>
            <a:r>
              <a:rPr lang="en-US" sz="1600" b="1" dirty="0" smtClean="0">
                <a:solidFill>
                  <a:srgbClr val="000000"/>
                </a:solidFill>
                <a:latin typeface="Arial"/>
                <a:ea typeface="ＭＳ Ｐゴシック" pitchFamily="34" charset="-128"/>
                <a:sym typeface="Symbol"/>
              </a:rPr>
              <a:t> Deuteron’s</a:t>
            </a:r>
            <a:br>
              <a:rPr lang="en-US" sz="1600" b="1" dirty="0" smtClean="0">
                <a:solidFill>
                  <a:srgbClr val="000000"/>
                </a:solidFill>
                <a:latin typeface="Arial"/>
                <a:ea typeface="ＭＳ Ｐゴシック" pitchFamily="34" charset="-128"/>
                <a:sym typeface="Symbol"/>
              </a:rPr>
            </a:br>
            <a:r>
              <a:rPr lang="en-US" sz="1600" b="1" dirty="0" smtClean="0">
                <a:solidFill>
                  <a:srgbClr val="000000"/>
                </a:solidFill>
                <a:latin typeface="Arial"/>
                <a:ea typeface="ＭＳ Ｐゴシック" pitchFamily="34" charset="-128"/>
                <a:sym typeface="Symbol"/>
              </a:rPr>
              <a:t>Intrinsic Shape</a:t>
            </a:r>
            <a:endParaRPr lang="en-US" sz="1600" b="1" dirty="0" smtClean="0">
              <a:solidFill>
                <a:srgbClr val="000000"/>
              </a:solidFill>
              <a:latin typeface="Arial"/>
              <a:ea typeface="ＭＳ Ｐゴシック" pitchFamily="34" charset="-128"/>
            </a:endParaRPr>
          </a:p>
          <a:p>
            <a:pPr algn="l" eaLnBrk="1" hangingPunct="1"/>
            <a:endParaRPr lang="en-US" sz="1600" baseline="30000" dirty="0">
              <a:solidFill>
                <a:srgbClr val="000000"/>
              </a:solidFill>
              <a:ea typeface="ＭＳ Ｐゴシック" pitchFamily="34" charset="-128"/>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6034" y="1136820"/>
            <a:ext cx="2959100" cy="294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29253" y="5985188"/>
            <a:ext cx="184731" cy="461665"/>
          </a:xfrm>
          <a:prstGeom prst="rect">
            <a:avLst/>
          </a:prstGeom>
          <a:solidFill>
            <a:schemeClr val="bg1"/>
          </a:solidFill>
        </p:spPr>
        <p:txBody>
          <a:bodyPr wrap="none" rtlCol="0">
            <a:spAutoFit/>
          </a:bodyPr>
          <a:lstStyle/>
          <a:p>
            <a:pPr algn="l"/>
            <a:endParaRPr lang="en-US" sz="2400" dirty="0">
              <a:solidFill>
                <a:srgbClr val="000000"/>
              </a:solidFill>
              <a:latin typeface="Arial" charset="0"/>
              <a:ea typeface="ＭＳ Ｐゴシック" pitchFamily="34" charset="-128"/>
            </a:endParaRPr>
          </a:p>
        </p:txBody>
      </p:sp>
    </p:spTree>
    <p:extLst>
      <p:ext uri="{BB962C8B-B14F-4D97-AF65-F5344CB8AC3E}">
        <p14:creationId xmlns:p14="http://schemas.microsoft.com/office/powerpoint/2010/main" xmlns="" val="166028911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81000" y="177800"/>
            <a:ext cx="8610600" cy="736600"/>
          </a:xfrm>
        </p:spPr>
        <p:txBody>
          <a:bodyPr/>
          <a:lstStyle/>
          <a:p>
            <a:pPr eaLnBrk="1" hangingPunct="1"/>
            <a:r>
              <a:rPr lang="en-US" smtClean="0"/>
              <a:t>JLab d(</a:t>
            </a:r>
            <a:r>
              <a:rPr lang="en-US" smtClean="0">
                <a:sym typeface="Symbol" pitchFamily="18" charset="2"/>
              </a:rPr>
              <a:t>,p) </a:t>
            </a:r>
            <a:r>
              <a:rPr lang="en-US" smtClean="0"/>
              <a:t>Data Identified the Transition </a:t>
            </a:r>
            <a:br>
              <a:rPr lang="en-US" smtClean="0"/>
            </a:br>
            <a:r>
              <a:rPr lang="en-US" smtClean="0"/>
              <a:t>to the Quark-Gluon Description</a:t>
            </a:r>
          </a:p>
        </p:txBody>
      </p:sp>
      <p:sp>
        <p:nvSpPr>
          <p:cNvPr id="630787" name="Text Box 3"/>
          <p:cNvSpPr txBox="1">
            <a:spLocks noChangeArrowheads="1"/>
          </p:cNvSpPr>
          <p:nvPr/>
        </p:nvSpPr>
        <p:spPr bwMode="auto">
          <a:xfrm>
            <a:off x="4837668" y="2844800"/>
            <a:ext cx="4267200" cy="3708400"/>
          </a:xfrm>
          <a:prstGeom prst="rect">
            <a:avLst/>
          </a:prstGeom>
          <a:noFill/>
          <a:ln w="12700" algn="ctr">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7" tIns="44450" rIns="90487" bIns="44450"/>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a:lnSpc>
                <a:spcPct val="90000"/>
              </a:lnSpc>
              <a:spcBef>
                <a:spcPct val="20000"/>
              </a:spcBef>
              <a:buFont typeface="Times" pitchFamily="18" charset="0"/>
              <a:buNone/>
            </a:pPr>
            <a:r>
              <a:rPr lang="en-US" sz="1600" b="1" dirty="0">
                <a:solidFill>
                  <a:srgbClr val="000000"/>
                </a:solidFill>
              </a:rPr>
              <a:t>Scaling behavior (d</a:t>
            </a:r>
            <a:r>
              <a:rPr lang="en-US" sz="1600" b="1" dirty="0">
                <a:solidFill>
                  <a:srgbClr val="000000"/>
                </a:solidFill>
                <a:sym typeface="Symbol" pitchFamily="18" charset="2"/>
              </a:rPr>
              <a:t>/</a:t>
            </a:r>
            <a:r>
              <a:rPr lang="en-US" sz="1600" b="1" dirty="0" err="1">
                <a:solidFill>
                  <a:srgbClr val="000000"/>
                </a:solidFill>
                <a:sym typeface="Symbol" pitchFamily="18" charset="2"/>
              </a:rPr>
              <a:t>dt</a:t>
            </a:r>
            <a:r>
              <a:rPr lang="en-US" sz="1600" b="1" dirty="0">
                <a:solidFill>
                  <a:srgbClr val="000000"/>
                </a:solidFill>
                <a:sym typeface="Symbol" pitchFamily="18" charset="2"/>
              </a:rPr>
              <a:t>  s</a:t>
            </a:r>
            <a:r>
              <a:rPr lang="en-US" sz="1600" b="1" baseline="30000" dirty="0">
                <a:solidFill>
                  <a:srgbClr val="000000"/>
                </a:solidFill>
                <a:sym typeface="Symbol" pitchFamily="18" charset="2"/>
              </a:rPr>
              <a:t>-11</a:t>
            </a:r>
            <a:r>
              <a:rPr lang="en-US" sz="1600" b="1" dirty="0">
                <a:solidFill>
                  <a:srgbClr val="000000"/>
                </a:solidFill>
                <a:sym typeface="Symbol" pitchFamily="18" charset="2"/>
              </a:rPr>
              <a:t>) sets in at a consistent t   1.37 (GeV/c)</a:t>
            </a:r>
            <a:r>
              <a:rPr lang="en-US" sz="1600" b="1" baseline="30000" dirty="0">
                <a:solidFill>
                  <a:srgbClr val="000000"/>
                </a:solidFill>
                <a:sym typeface="Symbol" pitchFamily="18" charset="2"/>
              </a:rPr>
              <a:t>2</a:t>
            </a:r>
            <a:r>
              <a:rPr lang="en-US" sz="1600" b="1" dirty="0">
                <a:solidFill>
                  <a:srgbClr val="000000"/>
                </a:solidFill>
                <a:sym typeface="Symbol" pitchFamily="18" charset="2"/>
              </a:rPr>
              <a:t>  (see </a:t>
            </a:r>
            <a:r>
              <a:rPr lang="en-US" sz="1600" b="1" dirty="0">
                <a:solidFill>
                  <a:srgbClr val="FF0000"/>
                </a:solidFill>
                <a:sym typeface="Symbol" pitchFamily="18" charset="2"/>
              </a:rPr>
              <a:t></a:t>
            </a:r>
            <a:r>
              <a:rPr lang="en-US" sz="1600" b="1" dirty="0">
                <a:solidFill>
                  <a:srgbClr val="1658FC"/>
                </a:solidFill>
                <a:sym typeface="Symbol" pitchFamily="18" charset="2"/>
              </a:rPr>
              <a:t> </a:t>
            </a:r>
            <a:r>
              <a:rPr lang="en-US" sz="1600" b="1" dirty="0">
                <a:solidFill>
                  <a:srgbClr val="000000"/>
                </a:solidFill>
                <a:sym typeface="Symbol" pitchFamily="18" charset="2"/>
              </a:rPr>
              <a:t>)</a:t>
            </a:r>
          </a:p>
          <a:p>
            <a:pPr algn="l">
              <a:lnSpc>
                <a:spcPct val="80000"/>
              </a:lnSpc>
              <a:spcBef>
                <a:spcPct val="20000"/>
              </a:spcBef>
              <a:buFont typeface="Times" pitchFamily="18" charset="0"/>
              <a:buNone/>
            </a:pPr>
            <a:r>
              <a:rPr lang="en-US" sz="2000" b="1" dirty="0">
                <a:solidFill>
                  <a:srgbClr val="FC0128"/>
                </a:solidFill>
                <a:sym typeface="Symbol" pitchFamily="18" charset="2"/>
              </a:rPr>
              <a:t></a:t>
            </a:r>
            <a:r>
              <a:rPr lang="en-US" sz="1800" b="1" dirty="0">
                <a:solidFill>
                  <a:srgbClr val="FC0128"/>
                </a:solidFill>
                <a:sym typeface="Symbol" pitchFamily="18" charset="2"/>
              </a:rPr>
              <a:t> seeing </a:t>
            </a:r>
            <a:r>
              <a:rPr lang="en-US" sz="1800" b="1" dirty="0">
                <a:solidFill>
                  <a:srgbClr val="FC0128"/>
                </a:solidFill>
              </a:rPr>
              <a:t>underlying quark-gluon  description for scales below  </a:t>
            </a:r>
            <a:r>
              <a:rPr lang="en-US" sz="1800" b="1" dirty="0">
                <a:solidFill>
                  <a:srgbClr val="FC0128"/>
                </a:solidFill>
                <a:sym typeface="Symbol" pitchFamily="18" charset="2"/>
              </a:rPr>
              <a:t>~0.1 </a:t>
            </a:r>
            <a:r>
              <a:rPr lang="en-US" sz="1800" b="1" dirty="0" err="1">
                <a:solidFill>
                  <a:srgbClr val="FC0128"/>
                </a:solidFill>
                <a:sym typeface="Symbol" pitchFamily="18" charset="2"/>
              </a:rPr>
              <a:t>fm</a:t>
            </a:r>
            <a:endParaRPr lang="en-US" sz="1800" b="1" baseline="-25000" dirty="0">
              <a:solidFill>
                <a:srgbClr val="FC0128"/>
              </a:solidFill>
            </a:endParaRPr>
          </a:p>
          <a:p>
            <a:pPr algn="l">
              <a:lnSpc>
                <a:spcPct val="80000"/>
              </a:lnSpc>
              <a:spcBef>
                <a:spcPct val="20000"/>
              </a:spcBef>
              <a:buFont typeface="Times" pitchFamily="18" charset="0"/>
              <a:buNone/>
            </a:pPr>
            <a:endParaRPr lang="en-US" sz="1800" b="1" dirty="0">
              <a:solidFill>
                <a:srgbClr val="FC0128"/>
              </a:solidFill>
            </a:endParaRPr>
          </a:p>
          <a:p>
            <a:pPr algn="l">
              <a:spcBef>
                <a:spcPct val="20000"/>
              </a:spcBef>
              <a:spcAft>
                <a:spcPct val="10000"/>
              </a:spcAft>
              <a:buSzPct val="150000"/>
            </a:pPr>
            <a:r>
              <a:rPr lang="en-US" sz="1600" dirty="0">
                <a:solidFill>
                  <a:srgbClr val="000000"/>
                </a:solidFill>
              </a:rPr>
              <a:t>     </a:t>
            </a:r>
          </a:p>
          <a:p>
            <a:pPr algn="l">
              <a:spcBef>
                <a:spcPct val="20000"/>
              </a:spcBef>
              <a:spcAft>
                <a:spcPct val="10000"/>
              </a:spcAft>
              <a:buSzPct val="150000"/>
            </a:pPr>
            <a:endParaRPr lang="en-US" sz="1600" dirty="0">
              <a:solidFill>
                <a:srgbClr val="000000"/>
              </a:solidFill>
            </a:endParaRPr>
          </a:p>
          <a:p>
            <a:pPr algn="l">
              <a:spcBef>
                <a:spcPct val="20000"/>
              </a:spcBef>
              <a:spcAft>
                <a:spcPct val="10000"/>
              </a:spcAft>
              <a:buSzPct val="150000"/>
            </a:pPr>
            <a:endParaRPr lang="en-US" sz="1600" dirty="0">
              <a:solidFill>
                <a:srgbClr val="000000"/>
              </a:solidFill>
            </a:endParaRPr>
          </a:p>
          <a:p>
            <a:pPr algn="l">
              <a:spcBef>
                <a:spcPct val="20000"/>
              </a:spcBef>
              <a:spcAft>
                <a:spcPct val="10000"/>
              </a:spcAft>
              <a:buSzPct val="150000"/>
            </a:pPr>
            <a:endParaRPr lang="en-US" sz="2000" b="1" dirty="0">
              <a:solidFill>
                <a:srgbClr val="000000"/>
              </a:solidFill>
            </a:endParaRPr>
          </a:p>
          <a:p>
            <a:pPr algn="l">
              <a:spcBef>
                <a:spcPct val="20000"/>
              </a:spcBef>
              <a:spcAft>
                <a:spcPct val="10000"/>
              </a:spcAft>
              <a:buSzPct val="150000"/>
            </a:pPr>
            <a:r>
              <a:rPr lang="en-US" sz="2000" b="1" dirty="0">
                <a:solidFill>
                  <a:srgbClr val="000000"/>
                </a:solidFill>
              </a:rPr>
              <a:t>     d</a:t>
            </a:r>
            <a:r>
              <a:rPr lang="en-US" sz="2000" b="1" dirty="0">
                <a:solidFill>
                  <a:srgbClr val="000000"/>
                </a:solidFill>
                <a:latin typeface="Symbol" pitchFamily="18" charset="2"/>
              </a:rPr>
              <a:t>s</a:t>
            </a:r>
            <a:r>
              <a:rPr lang="en-US" sz="2000" b="1" dirty="0">
                <a:solidFill>
                  <a:srgbClr val="000000"/>
                </a:solidFill>
              </a:rPr>
              <a:t>/</a:t>
            </a:r>
            <a:r>
              <a:rPr lang="en-US" sz="2000" b="1" dirty="0" err="1">
                <a:solidFill>
                  <a:srgbClr val="000000"/>
                </a:solidFill>
              </a:rPr>
              <a:t>dt</a:t>
            </a:r>
            <a:r>
              <a:rPr lang="en-US" sz="2000" b="1" dirty="0">
                <a:solidFill>
                  <a:srgbClr val="000000"/>
                </a:solidFill>
              </a:rPr>
              <a:t> ~ f(</a:t>
            </a:r>
            <a:r>
              <a:rPr lang="en-US" sz="2000" b="1" dirty="0">
                <a:solidFill>
                  <a:srgbClr val="000000"/>
                </a:solidFill>
                <a:latin typeface="Symbol" pitchFamily="18" charset="2"/>
                <a:sym typeface="Symbol" pitchFamily="18" charset="2"/>
              </a:rPr>
              <a:t></a:t>
            </a:r>
            <a:r>
              <a:rPr lang="en-US" sz="2000" b="1" baseline="-25000" dirty="0">
                <a:solidFill>
                  <a:srgbClr val="000000"/>
                </a:solidFill>
              </a:rPr>
              <a:t>cm</a:t>
            </a:r>
            <a:r>
              <a:rPr lang="en-US" sz="2000" b="1" dirty="0">
                <a:solidFill>
                  <a:srgbClr val="000000"/>
                </a:solidFill>
              </a:rPr>
              <a:t>)/s</a:t>
            </a:r>
            <a:r>
              <a:rPr lang="en-US" sz="2000" b="1" baseline="30000" dirty="0">
                <a:solidFill>
                  <a:srgbClr val="000000"/>
                </a:solidFill>
              </a:rPr>
              <a:t>n-2</a:t>
            </a:r>
          </a:p>
          <a:p>
            <a:pPr algn="l">
              <a:spcBef>
                <a:spcPct val="20000"/>
              </a:spcBef>
              <a:spcAft>
                <a:spcPct val="10000"/>
              </a:spcAft>
              <a:buSzPct val="150000"/>
            </a:pPr>
            <a:r>
              <a:rPr lang="en-US" sz="1600" b="1" dirty="0">
                <a:solidFill>
                  <a:srgbClr val="000000"/>
                </a:solidFill>
              </a:rPr>
              <a:t>     Where   n=</a:t>
            </a:r>
            <a:r>
              <a:rPr lang="en-US" sz="1600" b="1" dirty="0" err="1">
                <a:solidFill>
                  <a:srgbClr val="000000"/>
                </a:solidFill>
              </a:rPr>
              <a:t>n</a:t>
            </a:r>
            <a:r>
              <a:rPr lang="en-US" sz="1600" b="1" baseline="-25000" dirty="0" err="1">
                <a:solidFill>
                  <a:srgbClr val="000000"/>
                </a:solidFill>
              </a:rPr>
              <a:t>A</a:t>
            </a:r>
            <a:r>
              <a:rPr lang="en-US" sz="1600" b="1" dirty="0">
                <a:solidFill>
                  <a:srgbClr val="000000"/>
                </a:solidFill>
              </a:rPr>
              <a:t> + </a:t>
            </a:r>
            <a:r>
              <a:rPr lang="en-US" sz="1600" b="1" dirty="0" err="1">
                <a:solidFill>
                  <a:srgbClr val="000000"/>
                </a:solidFill>
              </a:rPr>
              <a:t>n</a:t>
            </a:r>
            <a:r>
              <a:rPr lang="en-US" sz="1600" b="1" baseline="-25000" dirty="0" err="1">
                <a:solidFill>
                  <a:srgbClr val="000000"/>
                </a:solidFill>
              </a:rPr>
              <a:t>B</a:t>
            </a:r>
            <a:r>
              <a:rPr lang="en-US" sz="1600" b="1" dirty="0">
                <a:solidFill>
                  <a:srgbClr val="000000"/>
                </a:solidFill>
              </a:rPr>
              <a:t> + </a:t>
            </a:r>
            <a:r>
              <a:rPr lang="en-US" sz="1600" b="1" dirty="0" err="1">
                <a:solidFill>
                  <a:srgbClr val="000000"/>
                </a:solidFill>
              </a:rPr>
              <a:t>n</a:t>
            </a:r>
            <a:r>
              <a:rPr lang="en-US" sz="1600" b="1" baseline="-25000" dirty="0" err="1">
                <a:solidFill>
                  <a:srgbClr val="000000"/>
                </a:solidFill>
              </a:rPr>
              <a:t>C</a:t>
            </a:r>
            <a:r>
              <a:rPr lang="en-US" sz="1600" b="1" dirty="0">
                <a:solidFill>
                  <a:srgbClr val="000000"/>
                </a:solidFill>
              </a:rPr>
              <a:t> + </a:t>
            </a:r>
            <a:r>
              <a:rPr lang="en-US" sz="1600" b="1" dirty="0" err="1">
                <a:solidFill>
                  <a:srgbClr val="000000"/>
                </a:solidFill>
              </a:rPr>
              <a:t>n</a:t>
            </a:r>
            <a:r>
              <a:rPr lang="en-US" sz="1600" b="1" baseline="-25000" dirty="0" err="1">
                <a:solidFill>
                  <a:srgbClr val="000000"/>
                </a:solidFill>
              </a:rPr>
              <a:t>D</a:t>
            </a:r>
            <a:endParaRPr lang="en-US" sz="1600" b="1" baseline="-25000" dirty="0">
              <a:solidFill>
                <a:srgbClr val="000000"/>
              </a:solidFill>
            </a:endParaRPr>
          </a:p>
          <a:p>
            <a:pPr algn="l">
              <a:spcBef>
                <a:spcPct val="20000"/>
              </a:spcBef>
              <a:spcAft>
                <a:spcPct val="10000"/>
              </a:spcAft>
              <a:buSzPct val="150000"/>
            </a:pPr>
            <a:r>
              <a:rPr lang="en-US" sz="1600" b="1" dirty="0">
                <a:solidFill>
                  <a:srgbClr val="000000"/>
                </a:solidFill>
              </a:rPr>
              <a:t>	   s=(</a:t>
            </a:r>
            <a:r>
              <a:rPr lang="en-US" sz="1600" b="1" dirty="0" err="1">
                <a:solidFill>
                  <a:srgbClr val="000000"/>
                </a:solidFill>
              </a:rPr>
              <a:t>p</a:t>
            </a:r>
            <a:r>
              <a:rPr lang="en-US" sz="1600" b="1" baseline="-25000" dirty="0" err="1">
                <a:solidFill>
                  <a:srgbClr val="000000"/>
                </a:solidFill>
              </a:rPr>
              <a:t>A</a:t>
            </a:r>
            <a:r>
              <a:rPr lang="en-US" sz="1600" b="1" dirty="0" err="1">
                <a:solidFill>
                  <a:srgbClr val="000000"/>
                </a:solidFill>
              </a:rPr>
              <a:t>+p</a:t>
            </a:r>
            <a:r>
              <a:rPr lang="en-US" sz="1600" b="1" baseline="-25000" dirty="0" err="1">
                <a:solidFill>
                  <a:srgbClr val="000000"/>
                </a:solidFill>
              </a:rPr>
              <a:t>B</a:t>
            </a:r>
            <a:r>
              <a:rPr lang="en-US" sz="1600" b="1" dirty="0">
                <a:solidFill>
                  <a:srgbClr val="000000"/>
                </a:solidFill>
              </a:rPr>
              <a:t>)</a:t>
            </a:r>
            <a:r>
              <a:rPr lang="en-US" sz="1600" b="1" baseline="30000" dirty="0">
                <a:solidFill>
                  <a:srgbClr val="000000"/>
                </a:solidFill>
              </a:rPr>
              <a:t>2</a:t>
            </a:r>
            <a:r>
              <a:rPr lang="en-US" sz="1600" b="1" dirty="0">
                <a:solidFill>
                  <a:srgbClr val="000000"/>
                </a:solidFill>
              </a:rPr>
              <a:t>, t=(</a:t>
            </a:r>
            <a:r>
              <a:rPr lang="en-US" sz="1600" b="1" dirty="0" err="1">
                <a:solidFill>
                  <a:srgbClr val="000000"/>
                </a:solidFill>
              </a:rPr>
              <a:t>p</a:t>
            </a:r>
            <a:r>
              <a:rPr lang="en-US" sz="1600" b="1" baseline="-25000" dirty="0" err="1">
                <a:solidFill>
                  <a:srgbClr val="000000"/>
                </a:solidFill>
              </a:rPr>
              <a:t>A</a:t>
            </a:r>
            <a:r>
              <a:rPr lang="en-US" sz="1600" b="1" dirty="0" err="1">
                <a:solidFill>
                  <a:srgbClr val="000000"/>
                </a:solidFill>
              </a:rPr>
              <a:t>-p</a:t>
            </a:r>
            <a:r>
              <a:rPr lang="en-US" sz="1600" b="1" baseline="-25000" dirty="0" err="1">
                <a:solidFill>
                  <a:srgbClr val="000000"/>
                </a:solidFill>
              </a:rPr>
              <a:t>C</a:t>
            </a:r>
            <a:r>
              <a:rPr lang="en-US" sz="1600" b="1" dirty="0">
                <a:solidFill>
                  <a:srgbClr val="000000"/>
                </a:solidFill>
              </a:rPr>
              <a:t>)</a:t>
            </a:r>
            <a:r>
              <a:rPr lang="en-US" sz="1600" b="1" baseline="30000" dirty="0">
                <a:solidFill>
                  <a:srgbClr val="000000"/>
                </a:solidFill>
              </a:rPr>
              <a:t>2</a:t>
            </a:r>
          </a:p>
          <a:p>
            <a:pPr algn="l">
              <a:spcBef>
                <a:spcPct val="20000"/>
              </a:spcBef>
              <a:spcAft>
                <a:spcPct val="10000"/>
              </a:spcAft>
              <a:buSzPct val="150000"/>
            </a:pPr>
            <a:r>
              <a:rPr lang="en-US" sz="1600" b="1" dirty="0">
                <a:solidFill>
                  <a:srgbClr val="000000"/>
                </a:solidFill>
                <a:latin typeface="Symbol" pitchFamily="18" charset="2"/>
              </a:rPr>
              <a:t>             </a:t>
            </a:r>
            <a:r>
              <a:rPr lang="en-US" sz="1600" b="1" dirty="0" err="1">
                <a:solidFill>
                  <a:srgbClr val="000000"/>
                </a:solidFill>
                <a:latin typeface="Symbol" pitchFamily="18" charset="2"/>
              </a:rPr>
              <a:t>g</a:t>
            </a:r>
            <a:r>
              <a:rPr lang="en-US" sz="1600" b="1" dirty="0" err="1">
                <a:solidFill>
                  <a:srgbClr val="000000"/>
                </a:solidFill>
              </a:rPr>
              <a:t>d</a:t>
            </a:r>
            <a:r>
              <a:rPr lang="en-US" sz="1600" b="1" dirty="0">
                <a:solidFill>
                  <a:srgbClr val="000000"/>
                </a:solidFill>
              </a:rPr>
              <a:t> </a:t>
            </a:r>
            <a:r>
              <a:rPr lang="en-US" sz="1600" b="1" dirty="0">
                <a:solidFill>
                  <a:srgbClr val="000000"/>
                </a:solidFill>
                <a:sym typeface="Symbol" pitchFamily="18" charset="2"/>
              </a:rPr>
              <a:t></a:t>
            </a:r>
            <a:r>
              <a:rPr lang="en-US" sz="1600" b="1" dirty="0">
                <a:solidFill>
                  <a:srgbClr val="000000"/>
                </a:solidFill>
              </a:rPr>
              <a:t> </a:t>
            </a:r>
            <a:r>
              <a:rPr lang="en-US" sz="1600" b="1" dirty="0" err="1">
                <a:solidFill>
                  <a:srgbClr val="000000"/>
                </a:solidFill>
              </a:rPr>
              <a:t>pn</a:t>
            </a:r>
            <a:r>
              <a:rPr lang="en-US" sz="1600" b="1" dirty="0">
                <a:solidFill>
                  <a:srgbClr val="000000"/>
                </a:solidFill>
              </a:rPr>
              <a:t>   </a:t>
            </a:r>
            <a:r>
              <a:rPr lang="en-US" sz="1600" b="1" dirty="0">
                <a:solidFill>
                  <a:srgbClr val="000000"/>
                </a:solidFill>
                <a:sym typeface="Symbol" pitchFamily="18" charset="2"/>
              </a:rPr>
              <a:t></a:t>
            </a:r>
            <a:r>
              <a:rPr lang="en-US" sz="1600" b="1" dirty="0">
                <a:solidFill>
                  <a:srgbClr val="000000"/>
                </a:solidFill>
              </a:rPr>
              <a:t>  n=13</a:t>
            </a:r>
          </a:p>
        </p:txBody>
      </p:sp>
      <p:sp>
        <p:nvSpPr>
          <p:cNvPr id="630790" name="Oval 6"/>
          <p:cNvSpPr>
            <a:spLocks noChangeArrowheads="1"/>
          </p:cNvSpPr>
          <p:nvPr/>
        </p:nvSpPr>
        <p:spPr bwMode="auto">
          <a:xfrm>
            <a:off x="6450013" y="4392613"/>
            <a:ext cx="484187" cy="484187"/>
          </a:xfrm>
          <a:prstGeom prst="ellipse">
            <a:avLst/>
          </a:prstGeom>
          <a:solidFill>
            <a:schemeClr val="hlink"/>
          </a:solidFill>
          <a:ln>
            <a:noFill/>
          </a:ln>
          <a:effectLst/>
          <a:extLst>
            <a:ext uri="{91240B29-F687-4F45-9708-019B960494DF}">
              <a14:hiddenLine xmlns:a14="http://schemas.microsoft.com/office/drawing/2010/main" xmlns="" w="12700"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7" tIns="44450" rIns="90487" bIns="44450" anchor="ctr"/>
          <a:lstStyle/>
          <a:p>
            <a:pPr algn="l"/>
            <a:endParaRPr lang="en-US" sz="2400">
              <a:solidFill>
                <a:srgbClr val="000000"/>
              </a:solidFill>
              <a:latin typeface="Arial" charset="0"/>
              <a:ea typeface="ＭＳ Ｐゴシック" pitchFamily="34" charset="-128"/>
            </a:endParaRPr>
          </a:p>
        </p:txBody>
      </p:sp>
      <p:sp>
        <p:nvSpPr>
          <p:cNvPr id="630791" name="Line 7"/>
          <p:cNvSpPr>
            <a:spLocks noChangeAspect="1" noChangeShapeType="1"/>
          </p:cNvSpPr>
          <p:nvPr/>
        </p:nvSpPr>
        <p:spPr bwMode="auto">
          <a:xfrm>
            <a:off x="6248400" y="4191000"/>
            <a:ext cx="914400" cy="914400"/>
          </a:xfrm>
          <a:prstGeom prst="line">
            <a:avLst/>
          </a:prstGeom>
          <a:noFill/>
          <a:ln w="38100">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7" tIns="44450" rIns="90487" bIns="44450" anchor="ctr"/>
          <a:lstStyle/>
          <a:p>
            <a:pPr algn="l"/>
            <a:endParaRPr lang="en-US" sz="2400">
              <a:solidFill>
                <a:srgbClr val="000000"/>
              </a:solidFill>
              <a:latin typeface="Arial" charset="0"/>
              <a:ea typeface="ＭＳ Ｐゴシック" pitchFamily="34" charset="-128"/>
            </a:endParaRPr>
          </a:p>
        </p:txBody>
      </p:sp>
      <p:sp>
        <p:nvSpPr>
          <p:cNvPr id="630792" name="Line 8"/>
          <p:cNvSpPr>
            <a:spLocks noChangeAspect="1" noChangeShapeType="1"/>
          </p:cNvSpPr>
          <p:nvPr/>
        </p:nvSpPr>
        <p:spPr bwMode="auto">
          <a:xfrm rot="5400000">
            <a:off x="6185694" y="4204494"/>
            <a:ext cx="914400" cy="887412"/>
          </a:xfrm>
          <a:prstGeom prst="line">
            <a:avLst/>
          </a:prstGeom>
          <a:noFill/>
          <a:ln w="38100">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7" tIns="44450" rIns="90487" bIns="44450" anchor="ctr"/>
          <a:lstStyle/>
          <a:p>
            <a:pPr algn="l"/>
            <a:endParaRPr lang="en-US" sz="2400">
              <a:solidFill>
                <a:srgbClr val="000000"/>
              </a:solidFill>
              <a:latin typeface="Arial" charset="0"/>
              <a:ea typeface="ＭＳ Ｐゴシック" pitchFamily="34" charset="-128"/>
            </a:endParaRPr>
          </a:p>
        </p:txBody>
      </p:sp>
      <p:sp>
        <p:nvSpPr>
          <p:cNvPr id="630793" name="Text Box 9"/>
          <p:cNvSpPr txBox="1">
            <a:spLocks noChangeArrowheads="1"/>
          </p:cNvSpPr>
          <p:nvPr/>
        </p:nvSpPr>
        <p:spPr bwMode="auto">
          <a:xfrm>
            <a:off x="5791200" y="3962400"/>
            <a:ext cx="512763"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7" tIns="44450" rIns="90487" bIns="44450">
            <a:spAutoFit/>
          </a:bodyPr>
          <a:lstStyle>
            <a:lvl1pPr marL="228600" indent="-2286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20000"/>
              </a:spcBef>
              <a:buFont typeface="Times" pitchFamily="18" charset="0"/>
              <a:buNone/>
            </a:pPr>
            <a:r>
              <a:rPr lang="en-US" b="1">
                <a:solidFill>
                  <a:srgbClr val="000000"/>
                </a:solidFill>
              </a:rPr>
              <a:t>p</a:t>
            </a:r>
            <a:r>
              <a:rPr lang="en-US" b="1" baseline="-25000">
                <a:solidFill>
                  <a:srgbClr val="000000"/>
                </a:solidFill>
              </a:rPr>
              <a:t>A</a:t>
            </a:r>
          </a:p>
        </p:txBody>
      </p:sp>
      <p:sp>
        <p:nvSpPr>
          <p:cNvPr id="630794" name="Text Box 10"/>
          <p:cNvSpPr txBox="1">
            <a:spLocks noChangeArrowheads="1"/>
          </p:cNvSpPr>
          <p:nvPr/>
        </p:nvSpPr>
        <p:spPr bwMode="auto">
          <a:xfrm>
            <a:off x="5783263" y="4953000"/>
            <a:ext cx="512762"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7" tIns="44450" rIns="90487" bIns="44450">
            <a:spAutoFit/>
          </a:bodyPr>
          <a:lstStyle>
            <a:lvl1pPr marL="228600" indent="-2286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20000"/>
              </a:spcBef>
              <a:buFont typeface="Times" pitchFamily="18" charset="0"/>
              <a:buNone/>
            </a:pPr>
            <a:r>
              <a:rPr lang="en-US" b="1">
                <a:solidFill>
                  <a:srgbClr val="000000"/>
                </a:solidFill>
              </a:rPr>
              <a:t>p</a:t>
            </a:r>
            <a:r>
              <a:rPr lang="en-US" b="1" baseline="-25000">
                <a:solidFill>
                  <a:srgbClr val="000000"/>
                </a:solidFill>
              </a:rPr>
              <a:t>B</a:t>
            </a:r>
          </a:p>
        </p:txBody>
      </p:sp>
      <p:sp>
        <p:nvSpPr>
          <p:cNvPr id="630795" name="Text Box 11"/>
          <p:cNvSpPr txBox="1">
            <a:spLocks noChangeArrowheads="1"/>
          </p:cNvSpPr>
          <p:nvPr/>
        </p:nvSpPr>
        <p:spPr bwMode="auto">
          <a:xfrm>
            <a:off x="7162800" y="3962400"/>
            <a:ext cx="512763"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7" tIns="44450" rIns="90487" bIns="44450">
            <a:spAutoFit/>
          </a:bodyPr>
          <a:lstStyle>
            <a:lvl1pPr marL="228600" indent="-2286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20000"/>
              </a:spcBef>
              <a:buFont typeface="Times" pitchFamily="18" charset="0"/>
              <a:buNone/>
            </a:pPr>
            <a:r>
              <a:rPr lang="en-US" b="1">
                <a:solidFill>
                  <a:srgbClr val="000000"/>
                </a:solidFill>
              </a:rPr>
              <a:t>p</a:t>
            </a:r>
            <a:r>
              <a:rPr lang="en-US" b="1" baseline="-25000">
                <a:solidFill>
                  <a:srgbClr val="000000"/>
                </a:solidFill>
              </a:rPr>
              <a:t>C</a:t>
            </a:r>
          </a:p>
        </p:txBody>
      </p:sp>
      <p:sp>
        <p:nvSpPr>
          <p:cNvPr id="630796" name="Text Box 12"/>
          <p:cNvSpPr txBox="1">
            <a:spLocks noChangeArrowheads="1"/>
          </p:cNvSpPr>
          <p:nvPr/>
        </p:nvSpPr>
        <p:spPr bwMode="auto">
          <a:xfrm>
            <a:off x="7169150" y="4953000"/>
            <a:ext cx="512763"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7" tIns="44450" rIns="90487" bIns="44450">
            <a:spAutoFit/>
          </a:bodyPr>
          <a:lstStyle>
            <a:lvl1pPr marL="228600" indent="-2286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20000"/>
              </a:spcBef>
              <a:buFont typeface="Times" pitchFamily="18" charset="0"/>
              <a:buNone/>
            </a:pPr>
            <a:r>
              <a:rPr lang="en-US" b="1">
                <a:solidFill>
                  <a:srgbClr val="000000"/>
                </a:solidFill>
              </a:rPr>
              <a:t>p</a:t>
            </a:r>
            <a:r>
              <a:rPr lang="en-US" b="1" baseline="-25000">
                <a:solidFill>
                  <a:srgbClr val="000000"/>
                </a:solidFill>
              </a:rPr>
              <a:t>D</a:t>
            </a:r>
          </a:p>
        </p:txBody>
      </p:sp>
      <p:sp>
        <p:nvSpPr>
          <p:cNvPr id="14349" name="Text Box 13"/>
          <p:cNvSpPr txBox="1">
            <a:spLocks noChangeArrowheads="1"/>
          </p:cNvSpPr>
          <p:nvPr/>
        </p:nvSpPr>
        <p:spPr bwMode="auto">
          <a:xfrm>
            <a:off x="4953000" y="1168400"/>
            <a:ext cx="3733800" cy="96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7" tIns="44450" rIns="90487" bIns="44450"/>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a:lnSpc>
                <a:spcPct val="80000"/>
              </a:lnSpc>
              <a:spcBef>
                <a:spcPct val="20000"/>
              </a:spcBef>
              <a:buSzPct val="150000"/>
            </a:pPr>
            <a:r>
              <a:rPr lang="en-US" sz="1600" b="1">
                <a:solidFill>
                  <a:srgbClr val="000000"/>
                </a:solidFill>
              </a:rPr>
              <a:t>Deuteron Photodisintegration probes momenta well beyond those accessible in (e,e’)</a:t>
            </a:r>
          </a:p>
          <a:p>
            <a:pPr algn="l">
              <a:lnSpc>
                <a:spcPct val="80000"/>
              </a:lnSpc>
              <a:spcBef>
                <a:spcPct val="20000"/>
              </a:spcBef>
              <a:buSzPct val="150000"/>
            </a:pPr>
            <a:r>
              <a:rPr lang="en-US" sz="1600" b="1">
                <a:solidFill>
                  <a:srgbClr val="000000"/>
                </a:solidFill>
              </a:rPr>
              <a:t>(at 90</a:t>
            </a:r>
            <a:r>
              <a:rPr lang="en-US" sz="1600" b="1" baseline="30000">
                <a:solidFill>
                  <a:srgbClr val="000000"/>
                </a:solidFill>
              </a:rPr>
              <a:t>o</a:t>
            </a:r>
            <a:r>
              <a:rPr lang="en-US" sz="1600" b="1">
                <a:solidFill>
                  <a:srgbClr val="000000"/>
                </a:solidFill>
              </a:rPr>
              <a:t>, E</a:t>
            </a:r>
            <a:r>
              <a:rPr lang="en-US" sz="1600" b="1" baseline="-25000">
                <a:solidFill>
                  <a:srgbClr val="000000"/>
                </a:solidFill>
                <a:sym typeface="Symbol" pitchFamily="18" charset="2"/>
              </a:rPr>
              <a:t></a:t>
            </a:r>
            <a:r>
              <a:rPr lang="en-US" sz="1600" b="1">
                <a:solidFill>
                  <a:srgbClr val="000000"/>
                </a:solidFill>
              </a:rPr>
              <a:t>=1 GeV </a:t>
            </a:r>
            <a:r>
              <a:rPr lang="en-US" sz="1600" b="1">
                <a:solidFill>
                  <a:srgbClr val="000000"/>
                </a:solidFill>
                <a:sym typeface="Symbol" pitchFamily="18" charset="2"/>
              </a:rPr>
              <a:t> Q</a:t>
            </a:r>
            <a:r>
              <a:rPr lang="en-US" sz="1600" b="1" baseline="30000">
                <a:solidFill>
                  <a:srgbClr val="000000"/>
                </a:solidFill>
                <a:sym typeface="Symbol" pitchFamily="18" charset="2"/>
              </a:rPr>
              <a:t>2</a:t>
            </a:r>
            <a:r>
              <a:rPr lang="en-US" sz="1600" b="1">
                <a:solidFill>
                  <a:srgbClr val="000000"/>
                </a:solidFill>
                <a:sym typeface="Symbol" pitchFamily="18" charset="2"/>
              </a:rPr>
              <a:t>=</a:t>
            </a:r>
            <a:r>
              <a:rPr lang="en-US" sz="1600" b="1">
                <a:solidFill>
                  <a:srgbClr val="000000"/>
                </a:solidFill>
              </a:rPr>
              <a:t> 4 GeV</a:t>
            </a:r>
            <a:r>
              <a:rPr lang="en-US" sz="1600" b="1" baseline="30000">
                <a:solidFill>
                  <a:srgbClr val="000000"/>
                </a:solidFill>
              </a:rPr>
              <a:t>2</a:t>
            </a:r>
            <a:r>
              <a:rPr lang="en-US" sz="1600" b="1">
                <a:solidFill>
                  <a:srgbClr val="000000"/>
                </a:solidFill>
              </a:rPr>
              <a:t>/c</a:t>
            </a:r>
            <a:r>
              <a:rPr lang="en-US" sz="1600" b="1" baseline="30000">
                <a:solidFill>
                  <a:srgbClr val="000000"/>
                </a:solidFill>
              </a:rPr>
              <a:t>2</a:t>
            </a:r>
            <a:r>
              <a:rPr lang="en-US" sz="1600" b="1">
                <a:solidFill>
                  <a:srgbClr val="000000"/>
                </a:solidFill>
              </a:rPr>
              <a:t>)</a:t>
            </a:r>
          </a:p>
          <a:p>
            <a:pPr algn="l">
              <a:lnSpc>
                <a:spcPct val="80000"/>
              </a:lnSpc>
              <a:spcBef>
                <a:spcPct val="20000"/>
              </a:spcBef>
              <a:buSzPct val="150000"/>
            </a:pPr>
            <a:endParaRPr lang="en-US" sz="1600">
              <a:solidFill>
                <a:srgbClr val="000000"/>
              </a:solidFill>
            </a:endParaRPr>
          </a:p>
          <a:p>
            <a:pPr algn="l">
              <a:lnSpc>
                <a:spcPct val="80000"/>
              </a:lnSpc>
              <a:spcBef>
                <a:spcPct val="20000"/>
              </a:spcBef>
              <a:buSzPct val="150000"/>
            </a:pPr>
            <a:endParaRPr lang="en-US" sz="1600" b="1">
              <a:solidFill>
                <a:srgbClr val="000000"/>
              </a:solidFill>
            </a:endParaRPr>
          </a:p>
        </p:txBody>
      </p:sp>
      <p:sp>
        <p:nvSpPr>
          <p:cNvPr id="630798" name="Text Box 14"/>
          <p:cNvSpPr txBox="1">
            <a:spLocks noChangeArrowheads="1"/>
          </p:cNvSpPr>
          <p:nvPr/>
        </p:nvSpPr>
        <p:spPr bwMode="auto">
          <a:xfrm>
            <a:off x="4953000" y="2220913"/>
            <a:ext cx="4114800"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7" tIns="44450" rIns="90487" bIns="4445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a:lnSpc>
                <a:spcPct val="80000"/>
              </a:lnSpc>
              <a:spcBef>
                <a:spcPct val="20000"/>
              </a:spcBef>
              <a:buFont typeface="Times" pitchFamily="18" charset="0"/>
              <a:buNone/>
            </a:pPr>
            <a:r>
              <a:rPr lang="en-US" sz="1600" b="1">
                <a:solidFill>
                  <a:srgbClr val="000000"/>
                </a:solidFill>
              </a:rPr>
              <a:t>Conventional nuclear theory unable to reproduce the data above ~1 GeV </a:t>
            </a:r>
          </a:p>
        </p:txBody>
      </p: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850" y="1147763"/>
            <a:ext cx="4305300" cy="5743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4773151" y="5258196"/>
            <a:ext cx="4334841" cy="1569660"/>
          </a:xfrm>
          <a:prstGeom prst="rect">
            <a:avLst/>
          </a:prstGeom>
          <a:solidFill>
            <a:schemeClr val="bg1"/>
          </a:solidFill>
          <a:ln w="19050">
            <a:solidFill>
              <a:srgbClr val="FF0000"/>
            </a:solidFill>
          </a:ln>
        </p:spPr>
        <p:txBody>
          <a:bodyPr wrap="none" rtlCol="0">
            <a:spAutoFit/>
          </a:bodyPr>
          <a:lstStyle/>
          <a:p>
            <a:pPr algn="l"/>
            <a:r>
              <a:rPr lang="en-US" sz="2400" b="1" dirty="0" smtClean="0"/>
              <a:t>Confirmed in follow-on </a:t>
            </a:r>
          </a:p>
          <a:p>
            <a:pPr algn="l"/>
            <a:r>
              <a:rPr lang="en-US" sz="2400" b="1" dirty="0" smtClean="0"/>
              <a:t>experiment w/ CLAS that</a:t>
            </a:r>
          </a:p>
          <a:p>
            <a:pPr algn="l"/>
            <a:r>
              <a:rPr lang="en-US" sz="2400" b="1" dirty="0" smtClean="0"/>
              <a:t>studied the transition region</a:t>
            </a:r>
          </a:p>
          <a:p>
            <a:pPr algn="l"/>
            <a:r>
              <a:rPr lang="en-US" sz="2400" b="1" dirty="0" smtClean="0"/>
              <a:t>in more detail</a:t>
            </a:r>
            <a:endParaRPr lang="en-US" sz="2400" b="1" dirty="0"/>
          </a:p>
        </p:txBody>
      </p:sp>
    </p:spTree>
    <p:extLst>
      <p:ext uri="{BB962C8B-B14F-4D97-AF65-F5344CB8AC3E}">
        <p14:creationId xmlns:p14="http://schemas.microsoft.com/office/powerpoint/2010/main" xmlns="" val="1506250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463"/>
            <a:ext cx="9144000" cy="736600"/>
          </a:xfrm>
        </p:spPr>
        <p:txBody>
          <a:bodyPr/>
          <a:lstStyle/>
          <a:p>
            <a:r>
              <a:rPr lang="en-US" sz="2800" dirty="0" smtClean="0"/>
              <a:t>Data Now Includes 3- and 4-Body Elastic Scattering</a:t>
            </a:r>
            <a:endParaRPr lang="en-US" sz="2800" dirty="0"/>
          </a:p>
        </p:txBody>
      </p:sp>
      <p:sp>
        <p:nvSpPr>
          <p:cNvPr id="3" name="Content Placeholder 2"/>
          <p:cNvSpPr>
            <a:spLocks noGrp="1"/>
          </p:cNvSpPr>
          <p:nvPr>
            <p:ph idx="1"/>
          </p:nvPr>
        </p:nvSpPr>
        <p:spPr>
          <a:xfrm>
            <a:off x="3956364" y="4466623"/>
            <a:ext cx="4725073" cy="1548714"/>
          </a:xfrm>
        </p:spPr>
        <p:txBody>
          <a:bodyPr/>
          <a:lstStyle/>
          <a:p>
            <a:pPr marL="0" indent="0">
              <a:buNone/>
            </a:pPr>
            <a:r>
              <a:rPr lang="en-US" sz="1600" dirty="0" smtClean="0"/>
              <a:t>Calculations by </a:t>
            </a:r>
            <a:r>
              <a:rPr lang="en-US" sz="1600" dirty="0" err="1"/>
              <a:t>Marcucci</a:t>
            </a:r>
            <a:r>
              <a:rPr lang="en-US" sz="1600" dirty="0"/>
              <a:t>, </a:t>
            </a:r>
            <a:r>
              <a:rPr lang="en-US" sz="1600" dirty="0" err="1"/>
              <a:t>Viviani</a:t>
            </a:r>
            <a:r>
              <a:rPr lang="en-US" sz="1600" dirty="0" smtClean="0"/>
              <a:t>, and </a:t>
            </a:r>
            <a:r>
              <a:rPr lang="en-US" sz="1600" dirty="0" err="1" smtClean="0"/>
              <a:t>Schiavilla</a:t>
            </a:r>
            <a:r>
              <a:rPr lang="en-US" sz="1600" dirty="0" smtClean="0"/>
              <a:t> w/ MEC give a good description of the charge form factor data to 2 (GeV/c)</a:t>
            </a:r>
            <a:r>
              <a:rPr lang="en-US" sz="1600" baseline="30000" dirty="0" smtClean="0"/>
              <a:t>2</a:t>
            </a:r>
            <a:r>
              <a:rPr lang="en-US" sz="1600" dirty="0" smtClean="0"/>
              <a:t> (i.e. to distance scales of ~0.5 </a:t>
            </a:r>
            <a:r>
              <a:rPr lang="en-US" sz="1600" dirty="0" err="1" smtClean="0"/>
              <a:t>fm</a:t>
            </a:r>
            <a:r>
              <a:rPr lang="en-US" sz="1600" dirty="0" smtClean="0"/>
              <a:t>), but fail sooner for the </a:t>
            </a:r>
            <a:r>
              <a:rPr lang="en-US" sz="1600" baseline="30000" dirty="0" smtClean="0"/>
              <a:t>3</a:t>
            </a:r>
            <a:r>
              <a:rPr lang="en-US" sz="1600" dirty="0" smtClean="0"/>
              <a:t>He magnetic form factor</a:t>
            </a:r>
          </a:p>
          <a:p>
            <a:pPr marL="0" indent="0">
              <a:buNone/>
            </a:pPr>
            <a:endParaRPr lang="en-US" sz="1600" dirty="0" smtClean="0"/>
          </a:p>
          <a:p>
            <a:pPr marL="0" indent="0">
              <a:buNone/>
            </a:pPr>
            <a:r>
              <a:rPr lang="en-US" sz="1600" dirty="0" smtClean="0"/>
              <a:t>Possible evidence for problems with the exchange currents, relativity, 3-body forces, …….?</a:t>
            </a:r>
            <a:endParaRPr lang="en-US" sz="1600"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239" y="946725"/>
            <a:ext cx="3674517" cy="28673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130" y="3906212"/>
            <a:ext cx="3695700" cy="2635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00081" y="906162"/>
            <a:ext cx="3513558" cy="35023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9" name="Straight Connector 8"/>
          <p:cNvCxnSpPr/>
          <p:nvPr/>
        </p:nvCxnSpPr>
        <p:spPr bwMode="auto">
          <a:xfrm>
            <a:off x="6549081" y="1721709"/>
            <a:ext cx="457200"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p:cNvCxnSpPr/>
          <p:nvPr/>
        </p:nvCxnSpPr>
        <p:spPr bwMode="auto">
          <a:xfrm>
            <a:off x="2125362" y="1808206"/>
            <a:ext cx="457200"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p:cNvCxnSpPr/>
          <p:nvPr/>
        </p:nvCxnSpPr>
        <p:spPr bwMode="auto">
          <a:xfrm>
            <a:off x="1668162" y="4662617"/>
            <a:ext cx="457200"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xmlns="" val="39275277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0565" y="785794"/>
            <a:ext cx="5764335" cy="523220"/>
          </a:xfrm>
          <a:prstGeom prst="rect">
            <a:avLst/>
          </a:prstGeom>
          <a:noFill/>
        </p:spPr>
        <p:txBody>
          <a:bodyPr wrap="none" rtlCol="0">
            <a:spAutoFit/>
          </a:bodyPr>
          <a:lstStyle/>
          <a:p>
            <a:pPr algn="l" eaLnBrk="1" fontAlgn="auto" hangingPunct="1">
              <a:spcBef>
                <a:spcPts val="0"/>
              </a:spcBef>
              <a:spcAft>
                <a:spcPts val="0"/>
              </a:spcAft>
            </a:pPr>
            <a:r>
              <a:rPr kumimoji="1" lang="en-US" altLang="ja-JP" sz="1800" b="1" dirty="0" smtClean="0">
                <a:solidFill>
                  <a:prstClr val="black"/>
                </a:solidFill>
                <a:latin typeface="Calibri"/>
                <a:ea typeface="ＭＳ Ｐゴシック" pitchFamily="34" charset="-128"/>
              </a:rPr>
              <a:t>The First reliable observation of </a:t>
            </a:r>
            <a:r>
              <a:rPr kumimoji="1" lang="en-US" altLang="ja-JP" sz="1800" b="1" baseline="30000" dirty="0" smtClean="0">
                <a:solidFill>
                  <a:prstClr val="black"/>
                </a:solidFill>
                <a:latin typeface="Calibri"/>
                <a:ea typeface="ＭＳ Ｐゴシック" pitchFamily="34" charset="-128"/>
              </a:rPr>
              <a:t>7</a:t>
            </a:r>
            <a:r>
              <a:rPr kumimoji="1" lang="en-US" altLang="ja-JP" sz="1800" b="1" baseline="-25000" dirty="0" smtClean="0">
                <a:solidFill>
                  <a:prstClr val="black"/>
                </a:solidFill>
                <a:latin typeface="Symbol" pitchFamily="18" charset="2"/>
                <a:ea typeface="ＭＳ Ｐゴシック" pitchFamily="34" charset="-128"/>
              </a:rPr>
              <a:t>L</a:t>
            </a:r>
            <a:r>
              <a:rPr kumimoji="1" lang="en-US" altLang="ja-JP" sz="1800" b="1" dirty="0" smtClean="0">
                <a:solidFill>
                  <a:prstClr val="black"/>
                </a:solidFill>
                <a:latin typeface="Calibri"/>
                <a:ea typeface="ＭＳ Ｐゴシック" pitchFamily="34" charset="-128"/>
              </a:rPr>
              <a:t>He </a:t>
            </a:r>
            <a:endParaRPr kumimoji="1" lang="ja-JP" altLang="en-US" sz="1800" b="1" dirty="0">
              <a:solidFill>
                <a:prstClr val="black"/>
              </a:solidFill>
              <a:latin typeface="Calibri"/>
              <a:ea typeface="ＭＳ Ｐゴシック" pitchFamily="34" charset="-128"/>
            </a:endParaRPr>
          </a:p>
        </p:txBody>
      </p:sp>
      <p:sp>
        <p:nvSpPr>
          <p:cNvPr id="9" name="テキスト ボックス 8"/>
          <p:cNvSpPr txBox="1"/>
          <p:nvPr/>
        </p:nvSpPr>
        <p:spPr>
          <a:xfrm>
            <a:off x="0" y="0"/>
            <a:ext cx="6553397" cy="830997"/>
          </a:xfrm>
          <a:prstGeom prst="rect">
            <a:avLst/>
          </a:prstGeom>
          <a:noFill/>
        </p:spPr>
        <p:txBody>
          <a:bodyPr wrap="none" rtlCol="0">
            <a:spAutoFit/>
          </a:bodyPr>
          <a:lstStyle/>
          <a:p>
            <a:pPr algn="l" eaLnBrk="1" fontAlgn="auto" hangingPunct="1">
              <a:spcBef>
                <a:spcPts val="0"/>
              </a:spcBef>
              <a:spcAft>
                <a:spcPts val="0"/>
              </a:spcAft>
            </a:pPr>
            <a:r>
              <a:rPr kumimoji="1" lang="en-US" altLang="ja-JP" sz="2400" i="1" dirty="0" smtClean="0">
                <a:solidFill>
                  <a:srgbClr val="4F81BD">
                    <a:lumMod val="75000"/>
                  </a:srgbClr>
                </a:solidFill>
                <a:latin typeface="Antique Olive Compact" pitchFamily="34" charset="0"/>
                <a:ea typeface="ＭＳ Ｐゴシック" pitchFamily="34" charset="-128"/>
              </a:rPr>
              <a:t>An example of what we learn from </a:t>
            </a:r>
            <a:r>
              <a:rPr kumimoji="1" lang="en-US" altLang="ja-JP" sz="2400" i="1" dirty="0" err="1" smtClean="0">
                <a:solidFill>
                  <a:srgbClr val="4F81BD">
                    <a:lumMod val="75000"/>
                  </a:srgbClr>
                </a:solidFill>
                <a:latin typeface="Antique Olive Compact" pitchFamily="34" charset="0"/>
                <a:ea typeface="ＭＳ Ｐゴシック" pitchFamily="34" charset="-128"/>
              </a:rPr>
              <a:t>Hypernuclei</a:t>
            </a:r>
            <a:endParaRPr kumimoji="1" lang="en-US" altLang="ja-JP" sz="2400" i="1" dirty="0" smtClean="0">
              <a:solidFill>
                <a:srgbClr val="4F81BD">
                  <a:lumMod val="75000"/>
                </a:srgbClr>
              </a:solidFill>
              <a:latin typeface="Antique Olive Compact" pitchFamily="34" charset="0"/>
              <a:ea typeface="ＭＳ Ｐゴシック" pitchFamily="34" charset="-128"/>
            </a:endParaRPr>
          </a:p>
          <a:p>
            <a:pPr algn="l" eaLnBrk="1" fontAlgn="auto" hangingPunct="1">
              <a:spcBef>
                <a:spcPts val="0"/>
              </a:spcBef>
              <a:spcAft>
                <a:spcPts val="0"/>
              </a:spcAft>
            </a:pPr>
            <a:r>
              <a:rPr kumimoji="1" lang="en-US" altLang="ja-JP" sz="2400" i="1" dirty="0" smtClean="0">
                <a:solidFill>
                  <a:srgbClr val="4F81BD">
                    <a:lumMod val="75000"/>
                  </a:srgbClr>
                </a:solidFill>
                <a:latin typeface="Antique Olive Compact" pitchFamily="34" charset="0"/>
                <a:ea typeface="ＭＳ Ｐゴシック" pitchFamily="34" charset="-128"/>
              </a:rPr>
              <a:t>A Highlight of JLab E01-011 (HKS) </a:t>
            </a:r>
            <a:endParaRPr kumimoji="1" lang="ja-JP" altLang="en-US" sz="2400" i="1" dirty="0">
              <a:solidFill>
                <a:srgbClr val="4F81BD">
                  <a:lumMod val="75000"/>
                </a:srgbClr>
              </a:solidFill>
              <a:latin typeface="Antique Olive Compact" pitchFamily="34" charset="0"/>
              <a:ea typeface="ＭＳ Ｐゴシック" pitchFamily="34" charset="-128"/>
            </a:endParaRPr>
          </a:p>
        </p:txBody>
      </p:sp>
      <p:sp>
        <p:nvSpPr>
          <p:cNvPr id="12" name="テキスト ボックス 11"/>
          <p:cNvSpPr txBox="1"/>
          <p:nvPr/>
        </p:nvSpPr>
        <p:spPr>
          <a:xfrm>
            <a:off x="-32" y="1600200"/>
            <a:ext cx="4030783" cy="400110"/>
          </a:xfrm>
          <a:prstGeom prst="rect">
            <a:avLst/>
          </a:prstGeom>
          <a:noFill/>
        </p:spPr>
        <p:txBody>
          <a:bodyPr wrap="none" rtlCol="0">
            <a:spAutoFit/>
          </a:bodyPr>
          <a:lstStyle/>
          <a:p>
            <a:pPr algn="l" eaLnBrk="1" fontAlgn="auto" hangingPunct="1">
              <a:spcBef>
                <a:spcPts val="0"/>
              </a:spcBef>
              <a:spcAft>
                <a:spcPts val="0"/>
              </a:spcAft>
            </a:pPr>
            <a:r>
              <a:rPr kumimoji="1" lang="en-US" altLang="ja-JP" sz="2000" b="1" dirty="0" smtClean="0">
                <a:solidFill>
                  <a:prstClr val="black"/>
                </a:solidFill>
                <a:latin typeface="Calibri"/>
                <a:ea typeface="ＭＳ Ｐゴシック" pitchFamily="34" charset="-128"/>
              </a:rPr>
              <a:t>A Test of Charge Symmetry Breaking</a:t>
            </a:r>
          </a:p>
        </p:txBody>
      </p:sp>
      <p:sp>
        <p:nvSpPr>
          <p:cNvPr id="13" name="下矢印 12"/>
          <p:cNvSpPr/>
          <p:nvPr/>
        </p:nvSpPr>
        <p:spPr>
          <a:xfrm>
            <a:off x="2571736" y="1285860"/>
            <a:ext cx="642942" cy="285752"/>
          </a:xfrm>
          <a:prstGeom prst="downArrow">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spcBef>
                <a:spcPts val="0"/>
              </a:spcBef>
              <a:spcAft>
                <a:spcPts val="0"/>
              </a:spcAft>
            </a:pPr>
            <a:endParaRPr kumimoji="1" lang="ja-JP" altLang="en-US" sz="1800">
              <a:solidFill>
                <a:prstClr val="white"/>
              </a:solidFill>
            </a:endParaRPr>
          </a:p>
        </p:txBody>
      </p:sp>
      <p:graphicFrame>
        <p:nvGraphicFramePr>
          <p:cNvPr id="10" name="Object 9"/>
          <p:cNvGraphicFramePr>
            <a:graphicFrameLocks noChangeAspect="1"/>
          </p:cNvGraphicFramePr>
          <p:nvPr/>
        </p:nvGraphicFramePr>
        <p:xfrm>
          <a:off x="90488" y="2833688"/>
          <a:ext cx="5395912" cy="3930650"/>
        </p:xfrm>
        <a:graphic>
          <a:graphicData uri="http://schemas.openxmlformats.org/presentationml/2006/ole">
            <p:oleObj spid="_x0000_s780351" name="Artwork" r:id="rId3" imgW="6582857" imgH="4937143" progId="">
              <p:embed/>
            </p:oleObj>
          </a:graphicData>
        </a:graphic>
      </p:graphicFrame>
      <p:sp>
        <p:nvSpPr>
          <p:cNvPr id="11" name="テキスト ボックス 13"/>
          <p:cNvSpPr txBox="1"/>
          <p:nvPr/>
        </p:nvSpPr>
        <p:spPr>
          <a:xfrm>
            <a:off x="5715000" y="4267200"/>
            <a:ext cx="3429000" cy="2585323"/>
          </a:xfrm>
          <a:prstGeom prst="rect">
            <a:avLst/>
          </a:prstGeom>
          <a:noFill/>
        </p:spPr>
        <p:txBody>
          <a:bodyPr wrap="square" rtlCol="0">
            <a:spAutoFit/>
          </a:bodyPr>
          <a:lstStyle/>
          <a:p>
            <a:pPr marL="120650" indent="-120650" algn="l" eaLnBrk="1" fontAlgn="auto" hangingPunct="1">
              <a:spcBef>
                <a:spcPts val="0"/>
              </a:spcBef>
              <a:spcAft>
                <a:spcPts val="0"/>
              </a:spcAft>
              <a:buFont typeface="Arial" pitchFamily="34" charset="0"/>
              <a:buChar char="•"/>
            </a:pPr>
            <a:r>
              <a:rPr kumimoji="1" lang="en-US" altLang="ja-JP" sz="1800" b="1" i="1" dirty="0" smtClean="0">
                <a:solidFill>
                  <a:prstClr val="black"/>
                </a:solidFill>
                <a:latin typeface="Calibri"/>
                <a:ea typeface="ＭＳ Ｐゴシック" pitchFamily="34" charset="-128"/>
              </a:rPr>
              <a:t>Begin with a theoretical description of these nuclei without CSB</a:t>
            </a:r>
          </a:p>
          <a:p>
            <a:pPr marL="120650" indent="-120650" algn="l" eaLnBrk="1" fontAlgn="auto" hangingPunct="1">
              <a:spcBef>
                <a:spcPts val="0"/>
              </a:spcBef>
              <a:spcAft>
                <a:spcPts val="0"/>
              </a:spcAft>
              <a:buFont typeface="Arial" pitchFamily="34" charset="0"/>
              <a:buChar char="•"/>
            </a:pPr>
            <a:r>
              <a:rPr kumimoji="1" lang="en-US" altLang="ja-JP" sz="1800" b="1" i="1" dirty="0" smtClean="0">
                <a:solidFill>
                  <a:prstClr val="black"/>
                </a:solidFill>
                <a:latin typeface="Calibri"/>
                <a:ea typeface="ＭＳ Ｐゴシック" pitchFamily="34" charset="-128"/>
              </a:rPr>
              <a:t>A Naïve calculation of the CSB effect, which explains </a:t>
            </a:r>
            <a:r>
              <a:rPr kumimoji="1" lang="en-US" altLang="ja-JP" sz="1800" b="1" i="1" baseline="30000" dirty="0" smtClean="0">
                <a:solidFill>
                  <a:prstClr val="black"/>
                </a:solidFill>
                <a:latin typeface="Calibri"/>
                <a:ea typeface="ＭＳ Ｐゴシック" pitchFamily="34" charset="-128"/>
              </a:rPr>
              <a:t>4</a:t>
            </a:r>
            <a:r>
              <a:rPr kumimoji="1" lang="en-US" altLang="ja-JP" sz="1800" b="1" i="1" baseline="-25000" dirty="0" smtClean="0">
                <a:solidFill>
                  <a:prstClr val="black"/>
                </a:solidFill>
                <a:latin typeface="Symbol" pitchFamily="18" charset="2"/>
                <a:ea typeface="ＭＳ Ｐゴシック" pitchFamily="34" charset="-128"/>
              </a:rPr>
              <a:t>L</a:t>
            </a:r>
            <a:r>
              <a:rPr kumimoji="1" lang="en-US" altLang="ja-JP" sz="1800" b="1" i="1" dirty="0" smtClean="0">
                <a:solidFill>
                  <a:prstClr val="black"/>
                </a:solidFill>
                <a:latin typeface="Calibri"/>
                <a:ea typeface="ＭＳ Ｐゴシック" pitchFamily="34" charset="-128"/>
              </a:rPr>
              <a:t>H –</a:t>
            </a:r>
            <a:r>
              <a:rPr kumimoji="1" lang="en-US" altLang="ja-JP" sz="1800" b="1" i="1" baseline="30000" dirty="0" smtClean="0">
                <a:solidFill>
                  <a:prstClr val="black"/>
                </a:solidFill>
                <a:latin typeface="Calibri"/>
                <a:ea typeface="ＭＳ Ｐゴシック" pitchFamily="34" charset="-128"/>
              </a:rPr>
              <a:t>4</a:t>
            </a:r>
            <a:r>
              <a:rPr kumimoji="1" lang="en-US" altLang="ja-JP" sz="1800" b="1" i="1" baseline="-25000" dirty="0" smtClean="0">
                <a:solidFill>
                  <a:prstClr val="black"/>
                </a:solidFill>
                <a:latin typeface="Symbol" pitchFamily="18" charset="2"/>
                <a:ea typeface="ＭＳ Ｐゴシック" pitchFamily="34" charset="-128"/>
              </a:rPr>
              <a:t>L</a:t>
            </a:r>
            <a:r>
              <a:rPr kumimoji="1" lang="en-US" altLang="ja-JP" sz="1800" b="1" i="1" dirty="0" smtClean="0">
                <a:solidFill>
                  <a:prstClr val="black"/>
                </a:solidFill>
                <a:latin typeface="Calibri"/>
                <a:ea typeface="ＭＳ Ｐゴシック" pitchFamily="34" charset="-128"/>
              </a:rPr>
              <a:t>He and available s, p-shell </a:t>
            </a:r>
            <a:r>
              <a:rPr kumimoji="1" lang="en-US" altLang="ja-JP" sz="1800" b="1" i="1" dirty="0" err="1" smtClean="0">
                <a:solidFill>
                  <a:prstClr val="black"/>
                </a:solidFill>
                <a:latin typeface="Calibri"/>
                <a:ea typeface="ＭＳ Ｐゴシック" pitchFamily="34" charset="-128"/>
              </a:rPr>
              <a:t>hypernuclear</a:t>
            </a:r>
            <a:r>
              <a:rPr kumimoji="1" lang="en-US" altLang="ja-JP" sz="1800" b="1" i="1" dirty="0" smtClean="0">
                <a:solidFill>
                  <a:prstClr val="black"/>
                </a:solidFill>
                <a:latin typeface="Calibri"/>
                <a:ea typeface="ＭＳ Ｐゴシック" pitchFamily="34" charset="-128"/>
              </a:rPr>
              <a:t> data, predicts opposite shifts for A=7 ,T=1 iso-triplet </a:t>
            </a:r>
            <a:r>
              <a:rPr kumimoji="1" lang="en-US" altLang="ja-JP" sz="1800" b="1" i="1" dirty="0" smtClean="0">
                <a:solidFill>
                  <a:prstClr val="black"/>
                </a:solidFill>
                <a:latin typeface="Symbol" pitchFamily="18" charset="2"/>
                <a:ea typeface="ＭＳ Ｐゴシック" pitchFamily="34" charset="-128"/>
              </a:rPr>
              <a:t>L </a:t>
            </a:r>
            <a:r>
              <a:rPr kumimoji="1" lang="en-US" altLang="ja-JP" sz="1800" b="1" i="1" dirty="0" err="1" smtClean="0">
                <a:solidFill>
                  <a:prstClr val="black"/>
                </a:solidFill>
                <a:latin typeface="Calibri"/>
                <a:ea typeface="ＭＳ Ｐゴシック" pitchFamily="34" charset="-128"/>
              </a:rPr>
              <a:t>Hypernuclei</a:t>
            </a:r>
            <a:r>
              <a:rPr kumimoji="1" lang="en-US" altLang="ja-JP" sz="1800" b="1" i="1" dirty="0" smtClean="0">
                <a:solidFill>
                  <a:prstClr val="black"/>
                </a:solidFill>
                <a:latin typeface="Calibri"/>
                <a:ea typeface="ＭＳ Ｐゴシック" pitchFamily="34" charset="-128"/>
              </a:rPr>
              <a:t>.</a:t>
            </a:r>
            <a:endParaRPr kumimoji="1" lang="ja-JP" altLang="en-US" sz="1800" b="1" i="1" dirty="0">
              <a:solidFill>
                <a:prstClr val="black"/>
              </a:solidFill>
              <a:latin typeface="Calibri"/>
              <a:ea typeface="ＭＳ Ｐゴシック" pitchFamily="34" charset="-128"/>
            </a:endParaRPr>
          </a:p>
        </p:txBody>
      </p:sp>
      <p:sp>
        <p:nvSpPr>
          <p:cNvPr id="8" name="正方形/長方形 9"/>
          <p:cNvSpPr/>
          <p:nvPr/>
        </p:nvSpPr>
        <p:spPr>
          <a:xfrm>
            <a:off x="4910356" y="762000"/>
            <a:ext cx="4224233" cy="923330"/>
          </a:xfrm>
          <a:prstGeom prst="rect">
            <a:avLst/>
          </a:prstGeom>
        </p:spPr>
        <p:txBody>
          <a:bodyPr wrap="none">
            <a:spAutoFit/>
          </a:bodyPr>
          <a:lstStyle/>
          <a:p>
            <a:pPr algn="l" eaLnBrk="1" fontAlgn="auto" hangingPunct="1">
              <a:spcBef>
                <a:spcPts val="0"/>
              </a:spcBef>
              <a:spcAft>
                <a:spcPts val="0"/>
              </a:spcAft>
            </a:pPr>
            <a:r>
              <a:rPr lang="en-US" altLang="ja-JP" sz="1800" b="1" dirty="0" smtClean="0">
                <a:solidFill>
                  <a:srgbClr val="000000"/>
                </a:solidFill>
                <a:latin typeface="Arial"/>
                <a:ea typeface="ＭＳ Ｐゴシック" pitchFamily="34" charset="-128"/>
              </a:rPr>
              <a:t>Old result on </a:t>
            </a:r>
            <a:r>
              <a:rPr lang="en-US" altLang="ja-JP" sz="1800" b="1" baseline="30000" dirty="0" smtClean="0">
                <a:solidFill>
                  <a:srgbClr val="000000"/>
                </a:solidFill>
                <a:latin typeface="Arial"/>
                <a:ea typeface="ＭＳ Ｐゴシック" pitchFamily="34" charset="-128"/>
              </a:rPr>
              <a:t>7</a:t>
            </a:r>
            <a:r>
              <a:rPr lang="en-US" altLang="ja-JP" sz="1800" b="1" baseline="-25000" dirty="0" smtClean="0">
                <a:solidFill>
                  <a:srgbClr val="000000"/>
                </a:solidFill>
                <a:latin typeface="Symbol" pitchFamily="18" charset="2"/>
                <a:ea typeface="ＭＳ Ｐゴシック" pitchFamily="34" charset="-128"/>
              </a:rPr>
              <a:t>L</a:t>
            </a:r>
            <a:r>
              <a:rPr lang="en-US" altLang="ja-JP" sz="1800" b="1" dirty="0" smtClean="0">
                <a:solidFill>
                  <a:srgbClr val="000000"/>
                </a:solidFill>
                <a:latin typeface="Arial"/>
                <a:ea typeface="ＭＳ Ｐゴシック" pitchFamily="34" charset="-128"/>
              </a:rPr>
              <a:t>He </a:t>
            </a:r>
          </a:p>
          <a:p>
            <a:pPr algn="l" eaLnBrk="1" fontAlgn="auto" hangingPunct="1">
              <a:spcBef>
                <a:spcPts val="0"/>
              </a:spcBef>
              <a:spcAft>
                <a:spcPts val="0"/>
              </a:spcAft>
            </a:pPr>
            <a:r>
              <a:rPr lang="en-US" altLang="ja-JP" sz="1800" b="1" dirty="0">
                <a:solidFill>
                  <a:srgbClr val="000000"/>
                </a:solidFill>
                <a:latin typeface="Arial"/>
                <a:ea typeface="ＭＳ Ｐゴシック" pitchFamily="34" charset="-128"/>
              </a:rPr>
              <a:t>(</a:t>
            </a:r>
            <a:r>
              <a:rPr lang="en-US" altLang="ja-JP" sz="1800" b="1" dirty="0" err="1" smtClean="0">
                <a:solidFill>
                  <a:srgbClr val="000000"/>
                </a:solidFill>
                <a:latin typeface="Arial"/>
                <a:ea typeface="ＭＳ Ｐゴシック" pitchFamily="34" charset="-128"/>
              </a:rPr>
              <a:t>M.Juric</a:t>
            </a:r>
            <a:r>
              <a:rPr lang="en-US" altLang="ja-JP" sz="1800" b="1" dirty="0" smtClean="0">
                <a:solidFill>
                  <a:srgbClr val="000000"/>
                </a:solidFill>
                <a:latin typeface="Arial"/>
                <a:ea typeface="ＭＳ Ｐゴシック" pitchFamily="34" charset="-128"/>
              </a:rPr>
              <a:t> et al. NP B52 (1973) 1)</a:t>
            </a:r>
          </a:p>
          <a:p>
            <a:pPr algn="l" eaLnBrk="1" fontAlgn="auto" hangingPunct="1">
              <a:spcBef>
                <a:spcPts val="0"/>
              </a:spcBef>
              <a:spcAft>
                <a:spcPts val="0"/>
              </a:spcAft>
            </a:pPr>
            <a:r>
              <a:rPr lang="en-US" altLang="ja-JP" sz="1800" b="1" dirty="0" smtClean="0">
                <a:solidFill>
                  <a:srgbClr val="000000"/>
                </a:solidFill>
                <a:latin typeface="Arial"/>
                <a:ea typeface="ＭＳ Ｐゴシック" pitchFamily="34" charset="-128"/>
              </a:rPr>
              <a:t>Inadequate for a serious comparison</a:t>
            </a:r>
            <a:endParaRPr lang="ja-JP" altLang="en-US" sz="1800" b="1" dirty="0">
              <a:solidFill>
                <a:srgbClr val="000000"/>
              </a:solidFill>
              <a:latin typeface="Arial"/>
              <a:ea typeface="ＭＳ Ｐゴシック" pitchFamily="34" charset="-128"/>
            </a:endParaRPr>
          </a:p>
        </p:txBody>
      </p:sp>
      <p:pic>
        <p:nvPicPr>
          <p:cNvPr id="14" name="オブジェクト 7"/>
          <p:cNvPicPr/>
          <p:nvPr/>
        </p:nvPicPr>
        <p:blipFill>
          <a:blip r:embed="rId4" cstate="print"/>
          <a:srcRect l="1436" t="77414" r="-958" b="-281"/>
          <a:stretch>
            <a:fillRect/>
          </a:stretch>
        </p:blipFill>
        <p:spPr bwMode="auto">
          <a:xfrm>
            <a:off x="5290781" y="1752600"/>
            <a:ext cx="3421885" cy="1785950"/>
          </a:xfrm>
          <a:prstGeom prst="rect">
            <a:avLst/>
          </a:prstGeom>
          <a:noFill/>
        </p:spPr>
      </p:pic>
    </p:spTree>
    <p:extLst>
      <p:ext uri="{BB962C8B-B14F-4D97-AF65-F5344CB8AC3E}">
        <p14:creationId xmlns:p14="http://schemas.microsoft.com/office/powerpoint/2010/main" xmlns="" val="3570497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0"/>
            <a:ext cx="9144000" cy="736600"/>
          </a:xfrm>
        </p:spPr>
        <p:txBody>
          <a:bodyPr/>
          <a:lstStyle/>
          <a:p>
            <a:r>
              <a:rPr lang="en-US" dirty="0"/>
              <a:t>CEBAF</a:t>
            </a:r>
            <a:r>
              <a:rPr lang="en-US" dirty="0" smtClean="0"/>
              <a:t>@ 6 GeV Has Been an </a:t>
            </a:r>
            <a:br>
              <a:rPr lang="en-US" dirty="0" smtClean="0"/>
            </a:br>
            <a:r>
              <a:rPr lang="en-US" dirty="0" smtClean="0"/>
              <a:t>Unqualified Success.  </a:t>
            </a:r>
            <a:r>
              <a:rPr lang="en-US" sz="3600" i="1" dirty="0" smtClean="0"/>
              <a:t>Why?</a:t>
            </a:r>
            <a:endParaRPr lang="en-US" sz="3600" i="1" dirty="0"/>
          </a:p>
        </p:txBody>
      </p:sp>
      <p:sp>
        <p:nvSpPr>
          <p:cNvPr id="3" name="Content Placeholder 2"/>
          <p:cNvSpPr>
            <a:spLocks noGrp="1"/>
          </p:cNvSpPr>
          <p:nvPr>
            <p:ph idx="1"/>
          </p:nvPr>
        </p:nvSpPr>
        <p:spPr>
          <a:xfrm>
            <a:off x="152400" y="1238250"/>
            <a:ext cx="8915400" cy="4933950"/>
          </a:xfrm>
        </p:spPr>
        <p:txBody>
          <a:bodyPr/>
          <a:lstStyle/>
          <a:p>
            <a:pPr lvl="0"/>
            <a:r>
              <a:rPr lang="en-US" sz="2200" b="1" dirty="0"/>
              <a:t>CEBAF </a:t>
            </a:r>
            <a:r>
              <a:rPr lang="en-US" sz="2200" b="1" dirty="0" smtClean="0"/>
              <a:t>and its experimental equipment provided </a:t>
            </a:r>
            <a:r>
              <a:rPr lang="en-US" sz="2200" b="1" dirty="0"/>
              <a:t>a new research tool with dramatically expanded “reach” over its predecessors</a:t>
            </a:r>
          </a:p>
          <a:p>
            <a:pPr lvl="0"/>
            <a:r>
              <a:rPr lang="en-US" sz="2200" b="1" dirty="0" smtClean="0"/>
              <a:t>Our International User community and strong </a:t>
            </a:r>
            <a:r>
              <a:rPr lang="en-US" sz="2200" b="1" dirty="0"/>
              <a:t>laboratory staff </a:t>
            </a:r>
            <a:r>
              <a:rPr lang="en-US" sz="2200" b="1" dirty="0" smtClean="0"/>
              <a:t>(expt. and theory) </a:t>
            </a:r>
            <a:r>
              <a:rPr lang="en-US" sz="2200" dirty="0" smtClean="0"/>
              <a:t>has </a:t>
            </a:r>
            <a:r>
              <a:rPr lang="en-US" sz="2200" dirty="0"/>
              <a:t>been </a:t>
            </a:r>
            <a:r>
              <a:rPr lang="en-US" sz="2200" dirty="0" smtClean="0"/>
              <a:t>innovative and committed </a:t>
            </a:r>
            <a:r>
              <a:rPr lang="en-US" sz="2200" dirty="0"/>
              <a:t>to exploiting </a:t>
            </a:r>
            <a:r>
              <a:rPr lang="en-US" sz="2200" dirty="0" smtClean="0"/>
              <a:t>CEBAF </a:t>
            </a:r>
            <a:r>
              <a:rPr lang="en-US" sz="2200" dirty="0"/>
              <a:t>to the fullest extent possible</a:t>
            </a:r>
          </a:p>
          <a:p>
            <a:pPr lvl="0"/>
            <a:r>
              <a:rPr lang="en-US" sz="2200" b="1" dirty="0" smtClean="0"/>
              <a:t>The Accelerator/Engineering and Physics teams have </a:t>
            </a:r>
            <a:r>
              <a:rPr lang="en-US" sz="2200" b="1" dirty="0"/>
              <a:t>worked tirelessly </a:t>
            </a:r>
            <a:r>
              <a:rPr lang="en-US" sz="2200" dirty="0"/>
              <a:t>to deliver </a:t>
            </a:r>
            <a:r>
              <a:rPr lang="en-US" sz="2200" dirty="0" smtClean="0"/>
              <a:t>the beam and equipment needed and to enhance our </a:t>
            </a:r>
            <a:r>
              <a:rPr lang="en-US" sz="2200" dirty="0"/>
              <a:t>capabilities as the science program needs evolved</a:t>
            </a:r>
          </a:p>
          <a:p>
            <a:pPr lvl="0"/>
            <a:r>
              <a:rPr lang="en-US" sz="2200" b="1" dirty="0" smtClean="0"/>
              <a:t>We have enjoyed strong </a:t>
            </a:r>
            <a:r>
              <a:rPr lang="en-US" sz="2200" b="1" dirty="0"/>
              <a:t>support </a:t>
            </a:r>
            <a:r>
              <a:rPr lang="en-US" sz="2200" dirty="0"/>
              <a:t>from DOE for running the </a:t>
            </a:r>
            <a:r>
              <a:rPr lang="en-US" sz="2200" dirty="0" smtClean="0"/>
              <a:t>facility and from DOE, NSF and many other agencies around the world supporting </a:t>
            </a:r>
            <a:r>
              <a:rPr lang="en-US" sz="2200" dirty="0"/>
              <a:t>the user </a:t>
            </a:r>
            <a:r>
              <a:rPr lang="en-US" sz="2200" dirty="0" smtClean="0"/>
              <a:t>community and its activities here</a:t>
            </a:r>
            <a:endParaRPr lang="en-US" sz="2200" dirty="0"/>
          </a:p>
          <a:p>
            <a:pPr lvl="0"/>
            <a:r>
              <a:rPr lang="en-US" sz="2200" b="1" dirty="0" smtClean="0"/>
              <a:t>A </a:t>
            </a:r>
            <a:r>
              <a:rPr lang="en-US" sz="2200" b="1" dirty="0"/>
              <a:t>remarkable cadre of graduate students and postdocs</a:t>
            </a:r>
          </a:p>
          <a:p>
            <a:pPr lvl="0"/>
            <a:r>
              <a:rPr lang="en-US" sz="2200" b="1" dirty="0"/>
              <a:t>Thoughtful advice </a:t>
            </a:r>
            <a:r>
              <a:rPr lang="en-US" sz="2200" dirty="0"/>
              <a:t>on the science program from our PACs, the theory group</a:t>
            </a:r>
            <a:r>
              <a:rPr lang="en-US" sz="2200" dirty="0" smtClean="0"/>
              <a:t>, reviews, and many others over the years</a:t>
            </a:r>
            <a:endParaRPr lang="en-US" sz="2200" dirty="0"/>
          </a:p>
          <a:p>
            <a:endParaRPr lang="en-US" dirty="0"/>
          </a:p>
        </p:txBody>
      </p:sp>
    </p:spTree>
    <p:extLst>
      <p:ext uri="{BB962C8B-B14F-4D97-AF65-F5344CB8AC3E}">
        <p14:creationId xmlns:p14="http://schemas.microsoft.com/office/powerpoint/2010/main" xmlns="" val="388984022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0"/>
          <p:cNvGrpSpPr/>
          <p:nvPr/>
        </p:nvGrpSpPr>
        <p:grpSpPr>
          <a:xfrm>
            <a:off x="5357818" y="102154"/>
            <a:ext cx="4214837" cy="4012646"/>
            <a:chOff x="5357818" y="0"/>
            <a:chExt cx="4214837" cy="4012646"/>
          </a:xfrm>
        </p:grpSpPr>
        <p:pic>
          <p:nvPicPr>
            <p:cNvPr id="21" name="Picture 2"/>
            <p:cNvPicPr>
              <a:picLocks noChangeAspect="1" noChangeArrowheads="1"/>
            </p:cNvPicPr>
            <p:nvPr/>
          </p:nvPicPr>
          <p:blipFill>
            <a:blip r:embed="rId2" cstate="print"/>
            <a:srcRect t="17516" b="17516"/>
            <a:stretch>
              <a:fillRect/>
            </a:stretch>
          </p:blipFill>
          <p:spPr bwMode="auto">
            <a:xfrm>
              <a:off x="5357818" y="0"/>
              <a:ext cx="4214837" cy="3878156"/>
            </a:xfrm>
            <a:prstGeom prst="rect">
              <a:avLst/>
            </a:prstGeom>
            <a:noFill/>
            <a:ln w="9525">
              <a:noFill/>
              <a:miter lim="800000"/>
              <a:headEnd/>
              <a:tailEnd/>
            </a:ln>
            <a:effectLst/>
          </p:spPr>
        </p:pic>
        <p:sp>
          <p:nvSpPr>
            <p:cNvPr id="22" name="テキスト ボックス 6"/>
            <p:cNvSpPr txBox="1"/>
            <p:nvPr/>
          </p:nvSpPr>
          <p:spPr>
            <a:xfrm>
              <a:off x="6929454" y="3643314"/>
              <a:ext cx="1109599" cy="369332"/>
            </a:xfrm>
            <a:prstGeom prst="rect">
              <a:avLst/>
            </a:prstGeom>
            <a:noFill/>
          </p:spPr>
          <p:txBody>
            <a:bodyPr wrap="none" rtlCol="0">
              <a:spAutoFit/>
            </a:bodyPr>
            <a:lstStyle/>
            <a:p>
              <a:pPr algn="l" eaLnBrk="1" fontAlgn="auto" hangingPunct="1">
                <a:spcBef>
                  <a:spcPts val="0"/>
                </a:spcBef>
                <a:spcAft>
                  <a:spcPts val="0"/>
                </a:spcAft>
              </a:pPr>
              <a:r>
                <a:rPr kumimoji="1" lang="en-US" altLang="ja-JP" sz="1800" dirty="0" smtClean="0">
                  <a:solidFill>
                    <a:prstClr val="black"/>
                  </a:solidFill>
                  <a:latin typeface="Calibri"/>
                  <a:ea typeface="ＭＳ Ｐゴシック" pitchFamily="34" charset="-128"/>
                </a:rPr>
                <a:t>-B</a:t>
              </a:r>
              <a:r>
                <a:rPr kumimoji="1" lang="en-US" altLang="ja-JP" sz="1800" baseline="-25000" dirty="0" smtClean="0">
                  <a:solidFill>
                    <a:prstClr val="black"/>
                  </a:solidFill>
                  <a:latin typeface="Symbol" pitchFamily="18" charset="2"/>
                  <a:ea typeface="ＭＳ Ｐゴシック" pitchFamily="34" charset="-128"/>
                </a:rPr>
                <a:t>L </a:t>
              </a:r>
              <a:r>
                <a:rPr kumimoji="1" lang="en-US" altLang="ja-JP" sz="1800" dirty="0" smtClean="0">
                  <a:solidFill>
                    <a:prstClr val="black"/>
                  </a:solidFill>
                  <a:latin typeface="Calibri"/>
                  <a:ea typeface="ＭＳ Ｐゴシック" pitchFamily="34" charset="-128"/>
                </a:rPr>
                <a:t>(</a:t>
              </a:r>
              <a:r>
                <a:rPr kumimoji="1" lang="en-US" altLang="ja-JP" sz="1800" dirty="0" err="1" smtClean="0">
                  <a:solidFill>
                    <a:prstClr val="black"/>
                  </a:solidFill>
                  <a:latin typeface="Calibri"/>
                  <a:ea typeface="ＭＳ Ｐゴシック" pitchFamily="34" charset="-128"/>
                </a:rPr>
                <a:t>MeV</a:t>
              </a:r>
              <a:r>
                <a:rPr kumimoji="1" lang="en-US" altLang="ja-JP" sz="1800" dirty="0" smtClean="0">
                  <a:solidFill>
                    <a:prstClr val="black"/>
                  </a:solidFill>
                  <a:latin typeface="Calibri"/>
                  <a:ea typeface="ＭＳ Ｐゴシック" pitchFamily="34" charset="-128"/>
                </a:rPr>
                <a:t>)</a:t>
              </a:r>
              <a:endParaRPr kumimoji="1" lang="ja-JP" altLang="en-US" sz="1800" baseline="-25000" dirty="0">
                <a:solidFill>
                  <a:prstClr val="black"/>
                </a:solidFill>
                <a:latin typeface="Symbol" pitchFamily="18" charset="2"/>
                <a:ea typeface="ＭＳ Ｐゴシック" pitchFamily="34" charset="-128"/>
              </a:endParaRPr>
            </a:p>
          </p:txBody>
        </p:sp>
        <p:sp>
          <p:nvSpPr>
            <p:cNvPr id="24" name="左カーブ矢印 9"/>
            <p:cNvSpPr/>
            <p:nvPr/>
          </p:nvSpPr>
          <p:spPr>
            <a:xfrm rot="1968848">
              <a:off x="6669233" y="1240805"/>
              <a:ext cx="306990" cy="711915"/>
            </a:xfrm>
            <a:prstGeom prst="curved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spcBef>
                  <a:spcPts val="0"/>
                </a:spcBef>
                <a:spcAft>
                  <a:spcPts val="0"/>
                </a:spcAft>
              </a:pPr>
              <a:endParaRPr kumimoji="1" lang="ja-JP" altLang="en-US" sz="1800">
                <a:solidFill>
                  <a:prstClr val="black"/>
                </a:solidFill>
              </a:endParaRPr>
            </a:p>
          </p:txBody>
        </p:sp>
      </p:grpSp>
      <p:sp>
        <p:nvSpPr>
          <p:cNvPr id="5" name="テキスト ボックス 4"/>
          <p:cNvSpPr txBox="1"/>
          <p:nvPr/>
        </p:nvSpPr>
        <p:spPr>
          <a:xfrm>
            <a:off x="40565" y="785794"/>
            <a:ext cx="5764335" cy="523220"/>
          </a:xfrm>
          <a:prstGeom prst="rect">
            <a:avLst/>
          </a:prstGeom>
          <a:noFill/>
        </p:spPr>
        <p:txBody>
          <a:bodyPr wrap="none" rtlCol="0">
            <a:spAutoFit/>
          </a:bodyPr>
          <a:lstStyle/>
          <a:p>
            <a:pPr algn="l" eaLnBrk="1" fontAlgn="auto" hangingPunct="1">
              <a:spcBef>
                <a:spcPts val="0"/>
              </a:spcBef>
              <a:spcAft>
                <a:spcPts val="0"/>
              </a:spcAft>
            </a:pPr>
            <a:r>
              <a:rPr kumimoji="1" lang="en-US" altLang="ja-JP" sz="1800" b="1" dirty="0" smtClean="0">
                <a:solidFill>
                  <a:prstClr val="black"/>
                </a:solidFill>
                <a:latin typeface="Calibri"/>
                <a:ea typeface="ＭＳ Ｐゴシック" pitchFamily="34" charset="-128"/>
              </a:rPr>
              <a:t>The First reliable observation of </a:t>
            </a:r>
            <a:r>
              <a:rPr kumimoji="1" lang="en-US" altLang="ja-JP" sz="1800" b="1" baseline="30000" dirty="0" smtClean="0">
                <a:solidFill>
                  <a:prstClr val="black"/>
                </a:solidFill>
                <a:latin typeface="Calibri"/>
                <a:ea typeface="ＭＳ Ｐゴシック" pitchFamily="34" charset="-128"/>
              </a:rPr>
              <a:t>7</a:t>
            </a:r>
            <a:r>
              <a:rPr kumimoji="1" lang="en-US" altLang="ja-JP" sz="1800" b="1" baseline="-25000" dirty="0" smtClean="0">
                <a:solidFill>
                  <a:prstClr val="black"/>
                </a:solidFill>
                <a:latin typeface="Symbol" pitchFamily="18" charset="2"/>
                <a:ea typeface="ＭＳ Ｐゴシック" pitchFamily="34" charset="-128"/>
              </a:rPr>
              <a:t>L</a:t>
            </a:r>
            <a:r>
              <a:rPr kumimoji="1" lang="en-US" altLang="ja-JP" sz="1800" b="1" dirty="0" smtClean="0">
                <a:solidFill>
                  <a:prstClr val="black"/>
                </a:solidFill>
                <a:latin typeface="Calibri"/>
                <a:ea typeface="ＭＳ Ｐゴシック" pitchFamily="34" charset="-128"/>
              </a:rPr>
              <a:t>He </a:t>
            </a:r>
            <a:endParaRPr kumimoji="1" lang="ja-JP" altLang="en-US" sz="1800" b="1" dirty="0">
              <a:solidFill>
                <a:prstClr val="black"/>
              </a:solidFill>
              <a:latin typeface="Calibri"/>
              <a:ea typeface="ＭＳ Ｐゴシック" pitchFamily="34" charset="-128"/>
            </a:endParaRPr>
          </a:p>
        </p:txBody>
      </p:sp>
      <p:sp>
        <p:nvSpPr>
          <p:cNvPr id="9" name="テキスト ボックス 8"/>
          <p:cNvSpPr txBox="1"/>
          <p:nvPr/>
        </p:nvSpPr>
        <p:spPr>
          <a:xfrm>
            <a:off x="0" y="0"/>
            <a:ext cx="6553397" cy="830997"/>
          </a:xfrm>
          <a:prstGeom prst="rect">
            <a:avLst/>
          </a:prstGeom>
          <a:noFill/>
        </p:spPr>
        <p:txBody>
          <a:bodyPr wrap="none" rtlCol="0">
            <a:spAutoFit/>
          </a:bodyPr>
          <a:lstStyle/>
          <a:p>
            <a:pPr algn="l" eaLnBrk="1" fontAlgn="auto" hangingPunct="1">
              <a:spcBef>
                <a:spcPts val="0"/>
              </a:spcBef>
              <a:spcAft>
                <a:spcPts val="0"/>
              </a:spcAft>
            </a:pPr>
            <a:r>
              <a:rPr kumimoji="1" lang="en-US" altLang="ja-JP" sz="2400" i="1" dirty="0" smtClean="0">
                <a:solidFill>
                  <a:srgbClr val="4F81BD">
                    <a:lumMod val="75000"/>
                  </a:srgbClr>
                </a:solidFill>
                <a:latin typeface="Antique Olive Compact" pitchFamily="34" charset="0"/>
                <a:ea typeface="ＭＳ Ｐゴシック" pitchFamily="34" charset="-128"/>
              </a:rPr>
              <a:t>An example of what we learn from </a:t>
            </a:r>
            <a:r>
              <a:rPr kumimoji="1" lang="en-US" altLang="ja-JP" sz="2400" i="1" dirty="0" err="1" smtClean="0">
                <a:solidFill>
                  <a:srgbClr val="4F81BD">
                    <a:lumMod val="75000"/>
                  </a:srgbClr>
                </a:solidFill>
                <a:latin typeface="Antique Olive Compact" pitchFamily="34" charset="0"/>
                <a:ea typeface="ＭＳ Ｐゴシック" pitchFamily="34" charset="-128"/>
              </a:rPr>
              <a:t>Hypernuclei</a:t>
            </a:r>
            <a:endParaRPr kumimoji="1" lang="en-US" altLang="ja-JP" sz="2400" i="1" dirty="0" smtClean="0">
              <a:solidFill>
                <a:srgbClr val="4F81BD">
                  <a:lumMod val="75000"/>
                </a:srgbClr>
              </a:solidFill>
              <a:latin typeface="Antique Olive Compact" pitchFamily="34" charset="0"/>
              <a:ea typeface="ＭＳ Ｐゴシック" pitchFamily="34" charset="-128"/>
            </a:endParaRPr>
          </a:p>
          <a:p>
            <a:pPr algn="l" eaLnBrk="1" fontAlgn="auto" hangingPunct="1">
              <a:spcBef>
                <a:spcPts val="0"/>
              </a:spcBef>
              <a:spcAft>
                <a:spcPts val="0"/>
              </a:spcAft>
            </a:pPr>
            <a:r>
              <a:rPr kumimoji="1" lang="en-US" altLang="ja-JP" sz="2400" i="1" dirty="0" smtClean="0">
                <a:solidFill>
                  <a:srgbClr val="4F81BD">
                    <a:lumMod val="75000"/>
                  </a:srgbClr>
                </a:solidFill>
                <a:latin typeface="Antique Olive Compact" pitchFamily="34" charset="0"/>
                <a:ea typeface="ＭＳ Ｐゴシック" pitchFamily="34" charset="-128"/>
              </a:rPr>
              <a:t>A Highlight of JLab E01-011 (HKS) </a:t>
            </a:r>
            <a:endParaRPr kumimoji="1" lang="ja-JP" altLang="en-US" sz="2400" i="1" dirty="0">
              <a:solidFill>
                <a:srgbClr val="4F81BD">
                  <a:lumMod val="75000"/>
                </a:srgbClr>
              </a:solidFill>
              <a:latin typeface="Antique Olive Compact" pitchFamily="34" charset="0"/>
              <a:ea typeface="ＭＳ Ｐゴシック" pitchFamily="34" charset="-128"/>
            </a:endParaRPr>
          </a:p>
        </p:txBody>
      </p:sp>
      <p:sp>
        <p:nvSpPr>
          <p:cNvPr id="12" name="テキスト ボックス 11"/>
          <p:cNvSpPr txBox="1"/>
          <p:nvPr/>
        </p:nvSpPr>
        <p:spPr>
          <a:xfrm>
            <a:off x="-32" y="1600200"/>
            <a:ext cx="5345502" cy="1323439"/>
          </a:xfrm>
          <a:prstGeom prst="rect">
            <a:avLst/>
          </a:prstGeom>
          <a:noFill/>
        </p:spPr>
        <p:txBody>
          <a:bodyPr wrap="none" rtlCol="0">
            <a:spAutoFit/>
          </a:bodyPr>
          <a:lstStyle/>
          <a:p>
            <a:pPr algn="l" eaLnBrk="1" fontAlgn="auto" hangingPunct="1">
              <a:spcBef>
                <a:spcPts val="0"/>
              </a:spcBef>
              <a:spcAft>
                <a:spcPts val="0"/>
              </a:spcAft>
            </a:pPr>
            <a:r>
              <a:rPr kumimoji="1" lang="en-US" altLang="ja-JP" sz="2000" b="1" dirty="0" smtClean="0">
                <a:solidFill>
                  <a:prstClr val="black"/>
                </a:solidFill>
                <a:latin typeface="Calibri"/>
                <a:ea typeface="ＭＳ Ｐゴシック" pitchFamily="34" charset="-128"/>
              </a:rPr>
              <a:t>A Test of Charge Symmetry Breaking</a:t>
            </a:r>
          </a:p>
          <a:p>
            <a:pPr algn="l" eaLnBrk="1" fontAlgn="auto" hangingPunct="1">
              <a:spcBef>
                <a:spcPts val="0"/>
              </a:spcBef>
              <a:spcAft>
                <a:spcPts val="0"/>
              </a:spcAft>
            </a:pPr>
            <a:r>
              <a:rPr kumimoji="1" lang="en-US" altLang="ja-JP" sz="2000" b="1" dirty="0" smtClean="0">
                <a:solidFill>
                  <a:prstClr val="black"/>
                </a:solidFill>
                <a:latin typeface="Calibri"/>
                <a:ea typeface="ＭＳ Ｐゴシック" pitchFamily="34" charset="-128"/>
              </a:rPr>
              <a:t> </a:t>
            </a:r>
            <a:r>
              <a:rPr kumimoji="1" lang="en-US" altLang="ja-JP" sz="2000" b="1" dirty="0" smtClean="0">
                <a:solidFill>
                  <a:srgbClr val="FF0000"/>
                </a:solidFill>
                <a:latin typeface="Calibri"/>
                <a:ea typeface="ＭＳ Ｐゴシック" pitchFamily="34" charset="-128"/>
              </a:rPr>
              <a:t>Compare with new measurements of </a:t>
            </a:r>
            <a:r>
              <a:rPr kumimoji="1" lang="en-US" altLang="ja-JP" sz="2000" b="1" baseline="30000" dirty="0" smtClean="0">
                <a:solidFill>
                  <a:srgbClr val="FF0000"/>
                </a:solidFill>
                <a:latin typeface="Calibri"/>
                <a:ea typeface="ＭＳ Ｐゴシック" pitchFamily="34" charset="-128"/>
              </a:rPr>
              <a:t>7</a:t>
            </a:r>
            <a:r>
              <a:rPr kumimoji="1" lang="en-US" altLang="ja-JP" sz="2000" b="1" baseline="-25000" dirty="0" smtClean="0">
                <a:solidFill>
                  <a:srgbClr val="FF0000"/>
                </a:solidFill>
                <a:latin typeface="Symbol" pitchFamily="18" charset="2"/>
                <a:ea typeface="ＭＳ Ｐゴシック" pitchFamily="34" charset="-128"/>
              </a:rPr>
              <a:t>L</a:t>
            </a:r>
            <a:r>
              <a:rPr kumimoji="1" lang="en-US" altLang="ja-JP" sz="2000" b="1" dirty="0" smtClean="0">
                <a:solidFill>
                  <a:srgbClr val="FF0000"/>
                </a:solidFill>
                <a:latin typeface="Calibri"/>
                <a:ea typeface="ＭＳ Ｐゴシック" pitchFamily="34" charset="-128"/>
              </a:rPr>
              <a:t>He</a:t>
            </a:r>
          </a:p>
          <a:p>
            <a:pPr algn="l" eaLnBrk="1" fontAlgn="auto" hangingPunct="1">
              <a:spcBef>
                <a:spcPts val="0"/>
              </a:spcBef>
              <a:spcAft>
                <a:spcPts val="0"/>
              </a:spcAft>
            </a:pPr>
            <a:r>
              <a:rPr kumimoji="1" lang="en-US" altLang="ja-JP" sz="2000" b="1" dirty="0" smtClean="0">
                <a:solidFill>
                  <a:srgbClr val="FF0000"/>
                </a:solidFill>
                <a:latin typeface="Calibri"/>
                <a:ea typeface="ＭＳ Ｐゴシック" pitchFamily="34" charset="-128"/>
              </a:rPr>
              <a:t>       Measured shift opposite the predicted shift</a:t>
            </a:r>
            <a:r>
              <a:rPr kumimoji="1" lang="en-US" altLang="ja-JP" sz="2000" b="1" dirty="0">
                <a:solidFill>
                  <a:srgbClr val="FF0000"/>
                </a:solidFill>
                <a:latin typeface="Calibri"/>
                <a:ea typeface="ＭＳ Ｐゴシック" pitchFamily="34" charset="-128"/>
              </a:rPr>
              <a:t>! </a:t>
            </a:r>
            <a:endParaRPr kumimoji="1" lang="en-US" altLang="ja-JP" sz="2000" b="1" dirty="0" smtClean="0">
              <a:solidFill>
                <a:srgbClr val="FF0000"/>
              </a:solidFill>
              <a:latin typeface="Calibri"/>
              <a:ea typeface="ＭＳ Ｐゴシック" pitchFamily="34" charset="-128"/>
            </a:endParaRPr>
          </a:p>
          <a:p>
            <a:pPr algn="l" eaLnBrk="1" fontAlgn="auto" hangingPunct="1">
              <a:spcBef>
                <a:spcPts val="0"/>
              </a:spcBef>
              <a:spcAft>
                <a:spcPts val="0"/>
              </a:spcAft>
            </a:pPr>
            <a:r>
              <a:rPr kumimoji="1" lang="en-US" altLang="ja-JP" sz="2000" b="1" dirty="0">
                <a:solidFill>
                  <a:srgbClr val="FF0000"/>
                </a:solidFill>
                <a:latin typeface="Calibri"/>
                <a:ea typeface="ＭＳ Ｐゴシック" pitchFamily="34" charset="-128"/>
              </a:rPr>
              <a:t> </a:t>
            </a:r>
            <a:r>
              <a:rPr kumimoji="1" lang="en-US" altLang="ja-JP" sz="2000" b="1" dirty="0" smtClean="0">
                <a:solidFill>
                  <a:srgbClr val="FF0000"/>
                </a:solidFill>
                <a:latin typeface="Calibri"/>
                <a:ea typeface="ＭＳ Ｐゴシック" pitchFamily="34" charset="-128"/>
              </a:rPr>
              <a:t>      Need </a:t>
            </a:r>
            <a:r>
              <a:rPr kumimoji="1" lang="en-US" altLang="ja-JP" sz="2000" b="1" dirty="0">
                <a:solidFill>
                  <a:srgbClr val="FF0000"/>
                </a:solidFill>
                <a:latin typeface="Calibri"/>
                <a:ea typeface="ＭＳ Ｐゴシック" pitchFamily="34" charset="-128"/>
              </a:rPr>
              <a:t>to add </a:t>
            </a:r>
            <a:r>
              <a:rPr kumimoji="1" lang="en-US" altLang="ja-JP" sz="2000" b="1" dirty="0">
                <a:solidFill>
                  <a:srgbClr val="FF0000"/>
                </a:solidFill>
                <a:latin typeface="Symbol" pitchFamily="18" charset="2"/>
                <a:ea typeface="ＭＳ Ｐゴシック" pitchFamily="34" charset="-128"/>
              </a:rPr>
              <a:t>L</a:t>
            </a:r>
            <a:r>
              <a:rPr kumimoji="1" lang="en-US" altLang="ja-JP" sz="2000" b="1" dirty="0">
                <a:solidFill>
                  <a:srgbClr val="FF0000"/>
                </a:solidFill>
                <a:latin typeface="Calibri"/>
                <a:ea typeface="ＭＳ Ｐゴシック" pitchFamily="34" charset="-128"/>
              </a:rPr>
              <a:t>-N, and </a:t>
            </a:r>
            <a:r>
              <a:rPr kumimoji="1" lang="en-US" altLang="ja-JP" sz="2000" b="1" dirty="0">
                <a:solidFill>
                  <a:srgbClr val="FF0000"/>
                </a:solidFill>
                <a:latin typeface="Symbol" pitchFamily="18" charset="2"/>
                <a:ea typeface="ＭＳ Ｐゴシック" pitchFamily="34" charset="-128"/>
              </a:rPr>
              <a:t>S</a:t>
            </a:r>
            <a:r>
              <a:rPr kumimoji="1" lang="en-US" altLang="ja-JP" sz="2000" b="1" dirty="0">
                <a:solidFill>
                  <a:srgbClr val="FF0000"/>
                </a:solidFill>
                <a:latin typeface="Calibri"/>
                <a:ea typeface="ＭＳ Ｐゴシック" pitchFamily="34" charset="-128"/>
              </a:rPr>
              <a:t>-N Coupling?</a:t>
            </a:r>
            <a:endParaRPr kumimoji="1" lang="ja-JP" altLang="en-US" sz="1800" b="1" dirty="0">
              <a:solidFill>
                <a:srgbClr val="FF0000"/>
              </a:solidFill>
              <a:latin typeface="Calibri"/>
              <a:ea typeface="ＭＳ Ｐゴシック" pitchFamily="34" charset="-128"/>
            </a:endParaRPr>
          </a:p>
        </p:txBody>
      </p:sp>
      <p:sp>
        <p:nvSpPr>
          <p:cNvPr id="13" name="下矢印 12"/>
          <p:cNvSpPr/>
          <p:nvPr/>
        </p:nvSpPr>
        <p:spPr>
          <a:xfrm>
            <a:off x="2571736" y="1285860"/>
            <a:ext cx="642942" cy="285752"/>
          </a:xfrm>
          <a:prstGeom prst="downArrow">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spcBef>
                <a:spcPts val="0"/>
              </a:spcBef>
              <a:spcAft>
                <a:spcPts val="0"/>
              </a:spcAft>
            </a:pPr>
            <a:endParaRPr kumimoji="1" lang="ja-JP" altLang="en-US" sz="1800">
              <a:solidFill>
                <a:prstClr val="white"/>
              </a:solidFill>
            </a:endParaRPr>
          </a:p>
        </p:txBody>
      </p:sp>
      <p:sp>
        <p:nvSpPr>
          <p:cNvPr id="19" name="右矢印 18"/>
          <p:cNvSpPr/>
          <p:nvPr/>
        </p:nvSpPr>
        <p:spPr>
          <a:xfrm>
            <a:off x="166718" y="2320482"/>
            <a:ext cx="214282" cy="27031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spcBef>
                <a:spcPts val="0"/>
              </a:spcBef>
              <a:spcAft>
                <a:spcPts val="0"/>
              </a:spcAft>
            </a:pPr>
            <a:endParaRPr kumimoji="1" lang="ja-JP" altLang="en-US" sz="1800">
              <a:solidFill>
                <a:prstClr val="white"/>
              </a:solidFill>
            </a:endParaRPr>
          </a:p>
        </p:txBody>
      </p:sp>
      <p:sp>
        <p:nvSpPr>
          <p:cNvPr id="14" name="テキスト ボックス 13"/>
          <p:cNvSpPr txBox="1"/>
          <p:nvPr/>
        </p:nvSpPr>
        <p:spPr>
          <a:xfrm>
            <a:off x="5715000" y="4267200"/>
            <a:ext cx="3429000" cy="2585323"/>
          </a:xfrm>
          <a:prstGeom prst="rect">
            <a:avLst/>
          </a:prstGeom>
          <a:noFill/>
        </p:spPr>
        <p:txBody>
          <a:bodyPr wrap="square" rtlCol="0">
            <a:spAutoFit/>
          </a:bodyPr>
          <a:lstStyle/>
          <a:p>
            <a:pPr marL="120650" indent="-120650" algn="l" eaLnBrk="1" fontAlgn="auto" hangingPunct="1">
              <a:spcBef>
                <a:spcPts val="0"/>
              </a:spcBef>
              <a:spcAft>
                <a:spcPts val="0"/>
              </a:spcAft>
              <a:buFont typeface="Arial" pitchFamily="34" charset="0"/>
              <a:buChar char="•"/>
            </a:pPr>
            <a:r>
              <a:rPr kumimoji="1" lang="en-US" altLang="ja-JP" sz="1800" b="1" i="1" dirty="0" smtClean="0">
                <a:solidFill>
                  <a:prstClr val="black"/>
                </a:solidFill>
                <a:latin typeface="Calibri"/>
                <a:ea typeface="ＭＳ Ｐゴシック" pitchFamily="34" charset="-128"/>
              </a:rPr>
              <a:t>Begin with a theoretical description of these nuclei without CSB</a:t>
            </a:r>
          </a:p>
          <a:p>
            <a:pPr marL="120650" indent="-120650" algn="l" eaLnBrk="1" fontAlgn="auto" hangingPunct="1">
              <a:spcBef>
                <a:spcPts val="0"/>
              </a:spcBef>
              <a:spcAft>
                <a:spcPts val="0"/>
              </a:spcAft>
              <a:buFont typeface="Arial" pitchFamily="34" charset="0"/>
              <a:buChar char="•"/>
            </a:pPr>
            <a:r>
              <a:rPr kumimoji="1" lang="en-US" altLang="ja-JP" sz="1800" b="1" i="1" dirty="0" smtClean="0">
                <a:solidFill>
                  <a:prstClr val="black"/>
                </a:solidFill>
                <a:latin typeface="Calibri"/>
                <a:ea typeface="ＭＳ Ｐゴシック" pitchFamily="34" charset="-128"/>
              </a:rPr>
              <a:t>A Naïve calculation of the CSB effect, which explains </a:t>
            </a:r>
            <a:r>
              <a:rPr kumimoji="1" lang="en-US" altLang="ja-JP" sz="1800" b="1" i="1" baseline="30000" dirty="0" smtClean="0">
                <a:solidFill>
                  <a:prstClr val="black"/>
                </a:solidFill>
                <a:latin typeface="Calibri"/>
                <a:ea typeface="ＭＳ Ｐゴシック" pitchFamily="34" charset="-128"/>
              </a:rPr>
              <a:t>4</a:t>
            </a:r>
            <a:r>
              <a:rPr kumimoji="1" lang="en-US" altLang="ja-JP" sz="1800" b="1" i="1" baseline="-25000" dirty="0" smtClean="0">
                <a:solidFill>
                  <a:prstClr val="black"/>
                </a:solidFill>
                <a:latin typeface="Symbol" pitchFamily="18" charset="2"/>
                <a:ea typeface="ＭＳ Ｐゴシック" pitchFamily="34" charset="-128"/>
              </a:rPr>
              <a:t>L</a:t>
            </a:r>
            <a:r>
              <a:rPr kumimoji="1" lang="en-US" altLang="ja-JP" sz="1800" b="1" i="1" dirty="0" smtClean="0">
                <a:solidFill>
                  <a:prstClr val="black"/>
                </a:solidFill>
                <a:latin typeface="Calibri"/>
                <a:ea typeface="ＭＳ Ｐゴシック" pitchFamily="34" charset="-128"/>
              </a:rPr>
              <a:t>H –</a:t>
            </a:r>
            <a:r>
              <a:rPr kumimoji="1" lang="en-US" altLang="ja-JP" sz="1800" b="1" i="1" baseline="30000" dirty="0" smtClean="0">
                <a:solidFill>
                  <a:prstClr val="black"/>
                </a:solidFill>
                <a:latin typeface="Calibri"/>
                <a:ea typeface="ＭＳ Ｐゴシック" pitchFamily="34" charset="-128"/>
              </a:rPr>
              <a:t>4</a:t>
            </a:r>
            <a:r>
              <a:rPr kumimoji="1" lang="en-US" altLang="ja-JP" sz="1800" b="1" i="1" baseline="-25000" dirty="0" smtClean="0">
                <a:solidFill>
                  <a:prstClr val="black"/>
                </a:solidFill>
                <a:latin typeface="Symbol" pitchFamily="18" charset="2"/>
                <a:ea typeface="ＭＳ Ｐゴシック" pitchFamily="34" charset="-128"/>
              </a:rPr>
              <a:t>L</a:t>
            </a:r>
            <a:r>
              <a:rPr kumimoji="1" lang="en-US" altLang="ja-JP" sz="1800" b="1" i="1" dirty="0" smtClean="0">
                <a:solidFill>
                  <a:prstClr val="black"/>
                </a:solidFill>
                <a:latin typeface="Calibri"/>
                <a:ea typeface="ＭＳ Ｐゴシック" pitchFamily="34" charset="-128"/>
              </a:rPr>
              <a:t>He and available s, p-shell </a:t>
            </a:r>
            <a:r>
              <a:rPr kumimoji="1" lang="en-US" altLang="ja-JP" sz="1800" b="1" i="1" dirty="0" err="1" smtClean="0">
                <a:solidFill>
                  <a:prstClr val="black"/>
                </a:solidFill>
                <a:latin typeface="Calibri"/>
                <a:ea typeface="ＭＳ Ｐゴシック" pitchFamily="34" charset="-128"/>
              </a:rPr>
              <a:t>hypernuclear</a:t>
            </a:r>
            <a:r>
              <a:rPr kumimoji="1" lang="en-US" altLang="ja-JP" sz="1800" b="1" i="1" dirty="0" smtClean="0">
                <a:solidFill>
                  <a:prstClr val="black"/>
                </a:solidFill>
                <a:latin typeface="Calibri"/>
                <a:ea typeface="ＭＳ Ｐゴシック" pitchFamily="34" charset="-128"/>
              </a:rPr>
              <a:t> data, predicts opposite shifts for A=7 ,T=1 iso-triplet </a:t>
            </a:r>
            <a:r>
              <a:rPr kumimoji="1" lang="en-US" altLang="ja-JP" sz="1800" b="1" i="1" dirty="0" smtClean="0">
                <a:solidFill>
                  <a:prstClr val="black"/>
                </a:solidFill>
                <a:latin typeface="Symbol" pitchFamily="18" charset="2"/>
                <a:ea typeface="ＭＳ Ｐゴシック" pitchFamily="34" charset="-128"/>
              </a:rPr>
              <a:t>L </a:t>
            </a:r>
            <a:r>
              <a:rPr kumimoji="1" lang="en-US" altLang="ja-JP" sz="1800" b="1" i="1" dirty="0" err="1" smtClean="0">
                <a:solidFill>
                  <a:prstClr val="black"/>
                </a:solidFill>
                <a:latin typeface="Calibri"/>
                <a:ea typeface="ＭＳ Ｐゴシック" pitchFamily="34" charset="-128"/>
              </a:rPr>
              <a:t>Hypernuclei</a:t>
            </a:r>
            <a:r>
              <a:rPr kumimoji="1" lang="en-US" altLang="ja-JP" sz="1800" b="1" i="1" dirty="0" smtClean="0">
                <a:solidFill>
                  <a:prstClr val="black"/>
                </a:solidFill>
                <a:latin typeface="Calibri"/>
                <a:ea typeface="ＭＳ Ｐゴシック" pitchFamily="34" charset="-128"/>
              </a:rPr>
              <a:t>.</a:t>
            </a:r>
            <a:endParaRPr kumimoji="1" lang="ja-JP" altLang="en-US" sz="1800" b="1" i="1" dirty="0">
              <a:solidFill>
                <a:prstClr val="black"/>
              </a:solidFill>
              <a:latin typeface="Calibri"/>
              <a:ea typeface="ＭＳ Ｐゴシック" pitchFamily="34" charset="-128"/>
            </a:endParaRPr>
          </a:p>
        </p:txBody>
      </p:sp>
      <p:sp>
        <p:nvSpPr>
          <p:cNvPr id="25" name="Rectangle 2"/>
          <p:cNvSpPr/>
          <p:nvPr/>
        </p:nvSpPr>
        <p:spPr>
          <a:xfrm>
            <a:off x="7405956" y="3180792"/>
            <a:ext cx="1583767" cy="318549"/>
          </a:xfrm>
          <a:prstGeom prst="rect">
            <a:avLst/>
          </a:prstGeom>
          <a:solidFill>
            <a:schemeClr val="bg1"/>
          </a:solidFill>
        </p:spPr>
        <p:txBody>
          <a:bodyPr wrap="none" lIns="0" tIns="0" rIns="0" bIns="0">
            <a:spAutoFit/>
          </a:bodyPr>
          <a:lstStyle/>
          <a:p>
            <a:pPr algn="l" eaLnBrk="1" fontAlgn="auto" hangingPunct="1">
              <a:lnSpc>
                <a:spcPct val="115000"/>
              </a:lnSpc>
              <a:spcBef>
                <a:spcPts val="0"/>
              </a:spcBef>
              <a:spcAft>
                <a:spcPts val="0"/>
              </a:spcAft>
            </a:pPr>
            <a:r>
              <a:rPr lang="en-US" sz="1800" baseline="30000" dirty="0" smtClean="0">
                <a:solidFill>
                  <a:srgbClr val="FF0000"/>
                </a:solidFill>
                <a:latin typeface="Arial"/>
                <a:ea typeface="ＭＳ Ｐゴシック" pitchFamily="34" charset="-128"/>
              </a:rPr>
              <a:t>7</a:t>
            </a:r>
            <a:r>
              <a:rPr lang="en-US" sz="1800" dirty="0" smtClean="0">
                <a:solidFill>
                  <a:srgbClr val="FF0000"/>
                </a:solidFill>
                <a:latin typeface="Arial"/>
                <a:ea typeface="ＭＳ Ｐゴシック" pitchFamily="34" charset="-128"/>
              </a:rPr>
              <a:t>Li(</a:t>
            </a:r>
            <a:r>
              <a:rPr lang="en-US" sz="1800" dirty="0" err="1" smtClean="0">
                <a:solidFill>
                  <a:srgbClr val="FF0000"/>
                </a:solidFill>
                <a:latin typeface="Arial"/>
                <a:ea typeface="ＭＳ Ｐゴシック" pitchFamily="34" charset="-128"/>
              </a:rPr>
              <a:t>e,e’K</a:t>
            </a:r>
            <a:r>
              <a:rPr lang="en-US" sz="1800" baseline="30000" dirty="0">
                <a:solidFill>
                  <a:srgbClr val="FF0000"/>
                </a:solidFill>
                <a:latin typeface="Arial"/>
                <a:ea typeface="ＭＳ Ｐゴシック" pitchFamily="34" charset="-128"/>
              </a:rPr>
              <a:t>+</a:t>
            </a:r>
            <a:r>
              <a:rPr lang="en-US" sz="1800" dirty="0">
                <a:solidFill>
                  <a:srgbClr val="FF0000"/>
                </a:solidFill>
                <a:latin typeface="Arial"/>
                <a:ea typeface="ＭＳ Ｐゴシック" pitchFamily="34" charset="-128"/>
              </a:rPr>
              <a:t>)</a:t>
            </a:r>
            <a:r>
              <a:rPr lang="en-US" sz="1800" baseline="30000" dirty="0">
                <a:solidFill>
                  <a:srgbClr val="FF0000"/>
                </a:solidFill>
                <a:latin typeface="Arial"/>
                <a:ea typeface="ＭＳ Ｐゴシック" pitchFamily="34" charset="-128"/>
              </a:rPr>
              <a:t>7</a:t>
            </a:r>
            <a:r>
              <a:rPr lang="en-US" sz="1800" b="1" baseline="-25000" dirty="0">
                <a:solidFill>
                  <a:srgbClr val="FF0000"/>
                </a:solidFill>
                <a:latin typeface="Symbol" pitchFamily="18" charset="2"/>
                <a:ea typeface="ＭＳ Ｐゴシック" pitchFamily="34" charset="-128"/>
              </a:rPr>
              <a:t>L</a:t>
            </a:r>
            <a:r>
              <a:rPr lang="en-US" sz="1800" dirty="0">
                <a:solidFill>
                  <a:srgbClr val="FF0000"/>
                </a:solidFill>
                <a:latin typeface="Arial"/>
                <a:ea typeface="ＭＳ Ｐゴシック" pitchFamily="34" charset="-128"/>
              </a:rPr>
              <a:t>He </a:t>
            </a:r>
            <a:endParaRPr lang="en-US" sz="1800" dirty="0">
              <a:solidFill>
                <a:srgbClr val="FF0000"/>
              </a:solidFill>
              <a:latin typeface="Calibri"/>
              <a:ea typeface="Calibri"/>
              <a:cs typeface="Times New Roman"/>
            </a:endParaRPr>
          </a:p>
        </p:txBody>
      </p:sp>
      <p:sp>
        <p:nvSpPr>
          <p:cNvPr id="26" name="テキスト ボックス 9"/>
          <p:cNvSpPr txBox="1">
            <a:spLocks noChangeArrowheads="1"/>
          </p:cNvSpPr>
          <p:nvPr/>
        </p:nvSpPr>
        <p:spPr bwMode="auto">
          <a:xfrm>
            <a:off x="5943600" y="545068"/>
            <a:ext cx="2928958" cy="369332"/>
          </a:xfrm>
          <a:prstGeom prst="rect">
            <a:avLst/>
          </a:prstGeom>
          <a:solidFill>
            <a:schemeClr val="bg1"/>
          </a:solidFill>
          <a:ln w="9525">
            <a:noFill/>
            <a:miter lim="800000"/>
            <a:headEnd/>
            <a:tailEnd/>
          </a:ln>
        </p:spPr>
        <p:txBody>
          <a:bodyPr wrap="square">
            <a:spAutoFit/>
          </a:bodyPr>
          <a:lstStyle/>
          <a:p>
            <a:pPr algn="l" eaLnBrk="1" fontAlgn="auto" hangingPunct="1">
              <a:spcBef>
                <a:spcPts val="0"/>
              </a:spcBef>
              <a:spcAft>
                <a:spcPts val="0"/>
              </a:spcAft>
            </a:pPr>
            <a:r>
              <a:rPr kumimoji="1" lang="en-US" altLang="ja-JP" sz="1800" dirty="0" smtClean="0">
                <a:solidFill>
                  <a:srgbClr val="FF0000"/>
                </a:solidFill>
                <a:latin typeface="Gill Sans MT" pitchFamily="34" charset="0"/>
                <a:ea typeface="HGｺﾞｼｯｸE" pitchFamily="49" charset="-128"/>
              </a:rPr>
              <a:t>B</a:t>
            </a:r>
            <a:r>
              <a:rPr kumimoji="1" lang="en-US" altLang="ja-JP" sz="1800" baseline="-25000" dirty="0" smtClean="0">
                <a:solidFill>
                  <a:srgbClr val="FF0000"/>
                </a:solidFill>
                <a:latin typeface="Symbol" pitchFamily="18" charset="2"/>
                <a:ea typeface="HGｺﾞｼｯｸE" pitchFamily="49" charset="-128"/>
              </a:rPr>
              <a:t>L</a:t>
            </a:r>
            <a:r>
              <a:rPr kumimoji="1" lang="en-US" altLang="ja-JP" sz="1800" dirty="0" smtClean="0">
                <a:solidFill>
                  <a:srgbClr val="FF0000"/>
                </a:solidFill>
                <a:latin typeface="Gill Sans MT" pitchFamily="34" charset="0"/>
                <a:ea typeface="HGｺﾞｼｯｸE" pitchFamily="49" charset="-128"/>
              </a:rPr>
              <a:t> = 5.68</a:t>
            </a:r>
            <a:r>
              <a:rPr kumimoji="1" lang="en-US" altLang="ja-JP" sz="1800" dirty="0" smtClean="0">
                <a:solidFill>
                  <a:srgbClr val="FF0000"/>
                </a:solidFill>
                <a:latin typeface="Gill Sans MT" pitchFamily="34" charset="0"/>
                <a:ea typeface="HGｺﾞｼｯｸE" pitchFamily="49" charset="-128"/>
                <a:sym typeface="Symbol" pitchFamily="18" charset="2"/>
              </a:rPr>
              <a:t> 0.03</a:t>
            </a:r>
            <a:r>
              <a:rPr kumimoji="1" lang="en-US" altLang="ja-JP" sz="1800" dirty="0" smtClean="0">
                <a:solidFill>
                  <a:srgbClr val="FF0000"/>
                </a:solidFill>
                <a:latin typeface="Gill Sans MT" pitchFamily="34" charset="0"/>
                <a:ea typeface="HGｺﾞｼｯｸE" pitchFamily="49" charset="-128"/>
              </a:rPr>
              <a:t> </a:t>
            </a:r>
            <a:r>
              <a:rPr kumimoji="1" lang="en-US" altLang="ja-JP" sz="1800" dirty="0" smtClean="0">
                <a:solidFill>
                  <a:srgbClr val="FF0000"/>
                </a:solidFill>
                <a:latin typeface="Gill Sans MT" pitchFamily="34" charset="0"/>
                <a:ea typeface="HGｺﾞｼｯｸE" pitchFamily="49" charset="-128"/>
                <a:sym typeface="Symbol" pitchFamily="18" charset="2"/>
              </a:rPr>
              <a:t>0.22 </a:t>
            </a:r>
            <a:r>
              <a:rPr kumimoji="1" lang="en-US" altLang="ja-JP" sz="1800" dirty="0" err="1" smtClean="0">
                <a:solidFill>
                  <a:srgbClr val="FF0000"/>
                </a:solidFill>
                <a:latin typeface="Gill Sans MT" pitchFamily="34" charset="0"/>
                <a:ea typeface="HGｺﾞｼｯｸE" pitchFamily="49" charset="-128"/>
                <a:sym typeface="Symbol" pitchFamily="18" charset="2"/>
              </a:rPr>
              <a:t>MeV</a:t>
            </a:r>
            <a:r>
              <a:rPr kumimoji="1" lang="en-US" altLang="ja-JP" sz="1800" dirty="0" smtClean="0">
                <a:solidFill>
                  <a:srgbClr val="FF0000"/>
                </a:solidFill>
                <a:latin typeface="Gill Sans MT" pitchFamily="34" charset="0"/>
                <a:ea typeface="HGｺﾞｼｯｸE" pitchFamily="49" charset="-128"/>
                <a:sym typeface="Symbol" pitchFamily="18" charset="2"/>
              </a:rPr>
              <a:t> </a:t>
            </a:r>
            <a:endParaRPr kumimoji="1" lang="en-US" altLang="ja-JP" sz="1800" dirty="0" smtClean="0">
              <a:solidFill>
                <a:srgbClr val="FF0000"/>
              </a:solidFill>
              <a:latin typeface="Gill Sans MT" pitchFamily="34" charset="0"/>
              <a:ea typeface="HGｺﾞｼｯｸE" pitchFamily="49" charset="-128"/>
            </a:endParaRPr>
          </a:p>
        </p:txBody>
      </p:sp>
      <p:sp>
        <p:nvSpPr>
          <p:cNvPr id="27" name="テキスト ボックス 9"/>
          <p:cNvSpPr txBox="1">
            <a:spLocks noChangeArrowheads="1"/>
          </p:cNvSpPr>
          <p:nvPr/>
        </p:nvSpPr>
        <p:spPr bwMode="auto">
          <a:xfrm>
            <a:off x="6443642" y="899844"/>
            <a:ext cx="2166958" cy="646331"/>
          </a:xfrm>
          <a:prstGeom prst="rect">
            <a:avLst/>
          </a:prstGeom>
          <a:solidFill>
            <a:schemeClr val="bg1"/>
          </a:solidFill>
          <a:ln w="9525">
            <a:noFill/>
            <a:miter lim="800000"/>
            <a:headEnd/>
            <a:tailEnd/>
          </a:ln>
        </p:spPr>
        <p:txBody>
          <a:bodyPr wrap="square" lIns="0" tIns="0" rIns="0" bIns="91440">
            <a:spAutoFit/>
          </a:bodyPr>
          <a:lstStyle/>
          <a:p>
            <a:pPr algn="l" eaLnBrk="1" fontAlgn="auto" hangingPunct="1">
              <a:spcBef>
                <a:spcPts val="0"/>
              </a:spcBef>
              <a:spcAft>
                <a:spcPts val="0"/>
              </a:spcAft>
            </a:pPr>
            <a:r>
              <a:rPr kumimoji="1" lang="en-US" altLang="ja-JP" sz="1800" dirty="0" smtClean="0">
                <a:solidFill>
                  <a:srgbClr val="FF0000"/>
                </a:solidFill>
                <a:latin typeface="Gill Sans MT" pitchFamily="34" charset="0"/>
                <a:ea typeface="HGｺﾞｼｯｸE" pitchFamily="49" charset="-128"/>
              </a:rPr>
              <a:t>-6.65</a:t>
            </a:r>
            <a:r>
              <a:rPr kumimoji="1" lang="en-US" altLang="ja-JP" sz="1800" dirty="0" smtClean="0">
                <a:solidFill>
                  <a:srgbClr val="FF0000"/>
                </a:solidFill>
                <a:latin typeface="Gill Sans MT" pitchFamily="34" charset="0"/>
                <a:ea typeface="HGｺﾞｼｯｸE" pitchFamily="49" charset="-128"/>
                <a:sym typeface="Symbol" pitchFamily="18" charset="2"/>
              </a:rPr>
              <a:t>0.03</a:t>
            </a:r>
            <a:r>
              <a:rPr kumimoji="1" lang="en-US" altLang="ja-JP" sz="1800" dirty="0" smtClean="0">
                <a:solidFill>
                  <a:srgbClr val="FF0000"/>
                </a:solidFill>
                <a:latin typeface="Gill Sans MT" pitchFamily="34" charset="0"/>
                <a:ea typeface="HGｺﾞｼｯｸE" pitchFamily="49" charset="-128"/>
              </a:rPr>
              <a:t> </a:t>
            </a:r>
            <a:r>
              <a:rPr kumimoji="1" lang="en-US" altLang="ja-JP" sz="1800" dirty="0" smtClean="0">
                <a:solidFill>
                  <a:srgbClr val="FF0000"/>
                </a:solidFill>
                <a:latin typeface="Gill Sans MT" pitchFamily="34" charset="0"/>
                <a:ea typeface="HGｺﾞｼｯｸE" pitchFamily="49" charset="-128"/>
                <a:sym typeface="Symbol" pitchFamily="18" charset="2"/>
              </a:rPr>
              <a:t>0.22 MeV</a:t>
            </a:r>
            <a:br>
              <a:rPr kumimoji="1" lang="en-US" altLang="ja-JP" sz="1800" dirty="0" smtClean="0">
                <a:solidFill>
                  <a:srgbClr val="FF0000"/>
                </a:solidFill>
                <a:latin typeface="Gill Sans MT" pitchFamily="34" charset="0"/>
                <a:ea typeface="HGｺﾞｼｯｸE" pitchFamily="49" charset="-128"/>
                <a:sym typeface="Symbol" pitchFamily="18" charset="2"/>
              </a:rPr>
            </a:br>
            <a:r>
              <a:rPr kumimoji="1" lang="en-US" altLang="ja-JP" sz="1800" dirty="0" smtClean="0">
                <a:solidFill>
                  <a:srgbClr val="FF0000"/>
                </a:solidFill>
                <a:latin typeface="Gill Sans MT" pitchFamily="34" charset="0"/>
                <a:ea typeface="HGｺﾞｼｯｸE" pitchFamily="49" charset="-128"/>
                <a:sym typeface="Symbol" pitchFamily="18" charset="2"/>
              </a:rPr>
              <a:t>        from</a:t>
            </a:r>
            <a:r>
              <a:rPr kumimoji="1" lang="en-US" altLang="ja-JP" sz="1800" dirty="0" smtClean="0">
                <a:solidFill>
                  <a:srgbClr val="FF0000"/>
                </a:solidFill>
                <a:latin typeface="Arial"/>
                <a:ea typeface="HGｺﾞｼｯｸE" pitchFamily="49" charset="-128"/>
                <a:sym typeface="Symbol" pitchFamily="18" charset="2"/>
              </a:rPr>
              <a:t> </a:t>
            </a:r>
            <a:r>
              <a:rPr kumimoji="1" lang="en-US" altLang="ja-JP" sz="1800" dirty="0" smtClean="0">
                <a:solidFill>
                  <a:srgbClr val="FF0000"/>
                </a:solidFill>
                <a:latin typeface="Symbol" pitchFamily="18" charset="2"/>
                <a:ea typeface="HGｺﾞｼｯｸE" pitchFamily="49" charset="-128"/>
                <a:sym typeface="Symbol" pitchFamily="18" charset="2"/>
              </a:rPr>
              <a:t>a</a:t>
            </a:r>
            <a:r>
              <a:rPr kumimoji="1" lang="en-US" altLang="ja-JP" sz="1800" dirty="0" smtClean="0">
                <a:solidFill>
                  <a:srgbClr val="FF0000"/>
                </a:solidFill>
                <a:latin typeface="Arial"/>
                <a:ea typeface="HGｺﾞｼｯｸE" pitchFamily="49" charset="-128"/>
                <a:sym typeface="Symbol" pitchFamily="18" charset="2"/>
              </a:rPr>
              <a:t> </a:t>
            </a:r>
            <a:r>
              <a:rPr kumimoji="1" lang="en-US" altLang="ja-JP" sz="1800" dirty="0" smtClean="0">
                <a:solidFill>
                  <a:srgbClr val="FF0000"/>
                </a:solidFill>
                <a:latin typeface="Symbol" pitchFamily="18" charset="2"/>
                <a:ea typeface="HGｺﾞｼｯｸE" pitchFamily="49" charset="-128"/>
                <a:sym typeface="Symbol" pitchFamily="18" charset="2"/>
              </a:rPr>
              <a:t>L </a:t>
            </a:r>
            <a:r>
              <a:rPr kumimoji="1" lang="en-US" altLang="ja-JP" sz="1800" dirty="0" smtClean="0">
                <a:solidFill>
                  <a:srgbClr val="FF0000"/>
                </a:solidFill>
                <a:latin typeface="Gill Sans MT" pitchFamily="34" charset="0"/>
                <a:ea typeface="HGｺﾞｼｯｸE" pitchFamily="49" charset="-128"/>
                <a:sym typeface="Symbol" pitchFamily="18" charset="2"/>
              </a:rPr>
              <a:t>n </a:t>
            </a:r>
            <a:r>
              <a:rPr kumimoji="1" lang="en-US" altLang="ja-JP" sz="1800" dirty="0" err="1" smtClean="0">
                <a:solidFill>
                  <a:srgbClr val="FF0000"/>
                </a:solidFill>
                <a:latin typeface="Gill Sans MT" pitchFamily="34" charset="0"/>
                <a:ea typeface="HGｺﾞｼｯｸE" pitchFamily="49" charset="-128"/>
                <a:sym typeface="Symbol" pitchFamily="18" charset="2"/>
              </a:rPr>
              <a:t>n</a:t>
            </a:r>
            <a:endParaRPr kumimoji="1" lang="en-US" altLang="ja-JP" sz="1800" dirty="0">
              <a:solidFill>
                <a:srgbClr val="FF0000"/>
              </a:solidFill>
              <a:latin typeface="Gill Sans MT" pitchFamily="34" charset="0"/>
              <a:ea typeface="HGｺﾞｼｯｸE" pitchFamily="49" charset="-128"/>
            </a:endParaRPr>
          </a:p>
        </p:txBody>
      </p:sp>
      <p:pic>
        <p:nvPicPr>
          <p:cNvPr id="28" name="図 22" descr="CSB-update.png"/>
          <p:cNvPicPr>
            <a:picLocks noChangeAspect="1"/>
          </p:cNvPicPr>
          <p:nvPr/>
        </p:nvPicPr>
        <p:blipFill>
          <a:blip r:embed="rId3" cstate="print"/>
          <a:stretch>
            <a:fillRect/>
          </a:stretch>
        </p:blipFill>
        <p:spPr>
          <a:xfrm>
            <a:off x="91440" y="2834640"/>
            <a:ext cx="5380953" cy="3923810"/>
          </a:xfrm>
          <a:prstGeom prst="rect">
            <a:avLst/>
          </a:prstGeom>
        </p:spPr>
      </p:pic>
    </p:spTree>
    <p:extLst>
      <p:ext uri="{BB962C8B-B14F-4D97-AF65-F5344CB8AC3E}">
        <p14:creationId xmlns:p14="http://schemas.microsoft.com/office/powerpoint/2010/main" xmlns="" val="13184193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5"/>
          <p:cNvSpPr txBox="1">
            <a:spLocks noChangeArrowheads="1"/>
          </p:cNvSpPr>
          <p:nvPr/>
        </p:nvSpPr>
        <p:spPr bwMode="auto">
          <a:xfrm>
            <a:off x="116634" y="97973"/>
            <a:ext cx="8915399" cy="584775"/>
          </a:xfrm>
          <a:prstGeom prst="rect">
            <a:avLst/>
          </a:prstGeom>
          <a:noFill/>
          <a:ln w="9525">
            <a:noFill/>
            <a:miter lim="800000"/>
            <a:headEnd/>
            <a:tailEnd/>
          </a:ln>
        </p:spPr>
        <p:txBody>
          <a:bodyPr wrap="square">
            <a:spAutoFit/>
          </a:bodyPr>
          <a:lstStyle/>
          <a:p>
            <a:pPr eaLnBrk="1" hangingPunct="1">
              <a:spcBef>
                <a:spcPct val="50000"/>
              </a:spcBef>
            </a:pPr>
            <a:r>
              <a:rPr lang="en-US" sz="3200" b="1" dirty="0">
                <a:solidFill>
                  <a:srgbClr val="000000"/>
                </a:solidFill>
                <a:latin typeface="Arial" charset="0"/>
                <a:cs typeface="Arial" charset="0"/>
              </a:rPr>
              <a:t>Lead  (</a:t>
            </a:r>
            <a:r>
              <a:rPr lang="en-US" sz="3200" b="1" baseline="30000" dirty="0">
                <a:solidFill>
                  <a:srgbClr val="000000"/>
                </a:solidFill>
                <a:latin typeface="Arial" charset="0"/>
                <a:cs typeface="Arial" charset="0"/>
              </a:rPr>
              <a:t>208</a:t>
            </a:r>
            <a:r>
              <a:rPr lang="en-US" sz="3200" b="1" dirty="0">
                <a:solidFill>
                  <a:srgbClr val="000000"/>
                </a:solidFill>
                <a:latin typeface="Arial" charset="0"/>
                <a:cs typeface="Arial" charset="0"/>
              </a:rPr>
              <a:t>Pb)  Radius  Experiment : PREX</a:t>
            </a:r>
          </a:p>
        </p:txBody>
      </p:sp>
      <p:sp>
        <p:nvSpPr>
          <p:cNvPr id="1030" name="Text Box 13"/>
          <p:cNvSpPr txBox="1">
            <a:spLocks noChangeArrowheads="1"/>
          </p:cNvSpPr>
          <p:nvPr/>
        </p:nvSpPr>
        <p:spPr bwMode="auto">
          <a:xfrm>
            <a:off x="228600" y="228600"/>
            <a:ext cx="2209800" cy="307777"/>
          </a:xfrm>
          <a:prstGeom prst="rect">
            <a:avLst/>
          </a:prstGeom>
          <a:noFill/>
          <a:ln w="9525">
            <a:noFill/>
            <a:miter lim="800000"/>
            <a:headEnd/>
            <a:tailEnd/>
          </a:ln>
        </p:spPr>
        <p:txBody>
          <a:bodyPr>
            <a:spAutoFit/>
          </a:bodyPr>
          <a:lstStyle/>
          <a:p>
            <a:pPr algn="l" eaLnBrk="1" hangingPunct="1">
              <a:spcBef>
                <a:spcPct val="50000"/>
              </a:spcBef>
            </a:pPr>
            <a:endParaRPr lang="en-US" sz="1400">
              <a:solidFill>
                <a:srgbClr val="000000"/>
              </a:solidFill>
              <a:cs typeface="Arial" charset="0"/>
            </a:endParaRPr>
          </a:p>
        </p:txBody>
      </p:sp>
      <p:sp>
        <p:nvSpPr>
          <p:cNvPr id="1032" name="Text Box 21"/>
          <p:cNvSpPr txBox="1">
            <a:spLocks noChangeArrowheads="1"/>
          </p:cNvSpPr>
          <p:nvPr/>
        </p:nvSpPr>
        <p:spPr bwMode="auto">
          <a:xfrm>
            <a:off x="133503" y="835676"/>
            <a:ext cx="7414598" cy="369332"/>
          </a:xfrm>
          <a:prstGeom prst="rect">
            <a:avLst/>
          </a:prstGeom>
          <a:noFill/>
          <a:ln w="9525">
            <a:noFill/>
            <a:miter lim="800000"/>
            <a:headEnd/>
            <a:tailEnd/>
          </a:ln>
        </p:spPr>
        <p:txBody>
          <a:bodyPr wrap="square">
            <a:spAutoFit/>
          </a:bodyPr>
          <a:lstStyle/>
          <a:p>
            <a:pPr algn="l" eaLnBrk="1" hangingPunct="1">
              <a:spcBef>
                <a:spcPct val="50000"/>
              </a:spcBef>
            </a:pPr>
            <a:r>
              <a:rPr lang="en-US" sz="1800" dirty="0">
                <a:solidFill>
                  <a:srgbClr val="333399"/>
                </a:solidFill>
                <a:latin typeface="Arial" charset="0"/>
                <a:cs typeface="Arial" charset="0"/>
              </a:rPr>
              <a:t>Elastic  Scattering  Parity-Violating Asymmetry  </a:t>
            </a:r>
          </a:p>
        </p:txBody>
      </p:sp>
      <p:sp>
        <p:nvSpPr>
          <p:cNvPr id="1035" name="Text Box 31"/>
          <p:cNvSpPr txBox="1">
            <a:spLocks noChangeArrowheads="1"/>
          </p:cNvSpPr>
          <p:nvPr/>
        </p:nvSpPr>
        <p:spPr bwMode="auto">
          <a:xfrm>
            <a:off x="167587" y="1213971"/>
            <a:ext cx="8332237" cy="369332"/>
          </a:xfrm>
          <a:prstGeom prst="rect">
            <a:avLst/>
          </a:prstGeom>
          <a:noFill/>
          <a:ln w="9525">
            <a:noFill/>
            <a:miter lim="800000"/>
            <a:headEnd/>
            <a:tailEnd/>
          </a:ln>
        </p:spPr>
        <p:txBody>
          <a:bodyPr wrap="square">
            <a:spAutoFit/>
          </a:bodyPr>
          <a:lstStyle/>
          <a:p>
            <a:pPr algn="l" eaLnBrk="1" hangingPunct="1"/>
            <a:r>
              <a:rPr lang="en-US" sz="1800" dirty="0">
                <a:solidFill>
                  <a:srgbClr val="669900"/>
                </a:solidFill>
                <a:latin typeface="Arial" charset="0"/>
                <a:cs typeface="Arial" charset="0"/>
              </a:rPr>
              <a:t>Z</a:t>
            </a:r>
            <a:r>
              <a:rPr lang="en-US" sz="1800" baseline="30000" dirty="0">
                <a:solidFill>
                  <a:srgbClr val="669900"/>
                </a:solidFill>
                <a:latin typeface="Arial" charset="0"/>
                <a:cs typeface="Arial" charset="0"/>
              </a:rPr>
              <a:t>0</a:t>
            </a:r>
            <a:r>
              <a:rPr lang="en-US" sz="1800" dirty="0">
                <a:solidFill>
                  <a:srgbClr val="669900"/>
                </a:solidFill>
                <a:latin typeface="Arial" charset="0"/>
                <a:cs typeface="Arial" charset="0"/>
              </a:rPr>
              <a:t> :   Clean  Probe  Couples  Mainly  to </a:t>
            </a:r>
            <a:r>
              <a:rPr lang="en-US" sz="1800" b="1" u="sng" dirty="0">
                <a:solidFill>
                  <a:srgbClr val="669900"/>
                </a:solidFill>
                <a:latin typeface="Arial" charset="0"/>
                <a:cs typeface="Arial" charset="0"/>
              </a:rPr>
              <a:t>Neutrons</a:t>
            </a:r>
          </a:p>
        </p:txBody>
      </p:sp>
      <p:sp>
        <p:nvSpPr>
          <p:cNvPr id="1042" name="TextBox 23"/>
          <p:cNvSpPr txBox="1">
            <a:spLocks noChangeArrowheads="1"/>
          </p:cNvSpPr>
          <p:nvPr/>
        </p:nvSpPr>
        <p:spPr bwMode="auto">
          <a:xfrm>
            <a:off x="145860" y="1623677"/>
            <a:ext cx="6355608" cy="646331"/>
          </a:xfrm>
          <a:prstGeom prst="rect">
            <a:avLst/>
          </a:prstGeom>
          <a:noFill/>
          <a:ln w="9525">
            <a:noFill/>
            <a:miter lim="800000"/>
            <a:headEnd/>
            <a:tailEnd/>
          </a:ln>
        </p:spPr>
        <p:txBody>
          <a:bodyPr wrap="square">
            <a:spAutoFit/>
          </a:bodyPr>
          <a:lstStyle/>
          <a:p>
            <a:pPr algn="l" eaLnBrk="1" hangingPunct="1"/>
            <a:r>
              <a:rPr lang="en-US" sz="1800" u="sng" dirty="0">
                <a:solidFill>
                  <a:srgbClr val="FF0000"/>
                </a:solidFill>
                <a:latin typeface="Arial" charset="0"/>
                <a:cs typeface="Arial" charset="0"/>
              </a:rPr>
              <a:t>Applications </a:t>
            </a:r>
            <a:r>
              <a:rPr lang="en-US" sz="1800" dirty="0">
                <a:solidFill>
                  <a:srgbClr val="FF0000"/>
                </a:solidFill>
                <a:latin typeface="Arial" charset="0"/>
                <a:cs typeface="Arial" charset="0"/>
              </a:rPr>
              <a:t>:  </a:t>
            </a:r>
            <a:r>
              <a:rPr lang="en-US" sz="1800" dirty="0">
                <a:solidFill>
                  <a:srgbClr val="0070C0"/>
                </a:solidFill>
                <a:latin typeface="Arial" charset="0"/>
                <a:cs typeface="Arial" charset="0"/>
              </a:rPr>
              <a:t>Nuclear  Physics</a:t>
            </a:r>
            <a:r>
              <a:rPr lang="en-US" sz="1800" dirty="0">
                <a:solidFill>
                  <a:srgbClr val="000000"/>
                </a:solidFill>
                <a:latin typeface="Arial" charset="0"/>
                <a:cs typeface="Arial" charset="0"/>
              </a:rPr>
              <a:t>, </a:t>
            </a:r>
            <a:r>
              <a:rPr lang="en-US" sz="1800" dirty="0">
                <a:solidFill>
                  <a:srgbClr val="C00000"/>
                </a:solidFill>
                <a:latin typeface="Arial" charset="0"/>
                <a:cs typeface="Arial" charset="0"/>
              </a:rPr>
              <a:t>Neutron Stars</a:t>
            </a:r>
            <a:r>
              <a:rPr lang="en-US" sz="1800" dirty="0">
                <a:solidFill>
                  <a:srgbClr val="000000"/>
                </a:solidFill>
                <a:latin typeface="Arial" charset="0"/>
                <a:cs typeface="Arial" charset="0"/>
              </a:rPr>
              <a:t>, </a:t>
            </a:r>
          </a:p>
          <a:p>
            <a:pPr algn="l" eaLnBrk="1" hangingPunct="1"/>
            <a:r>
              <a:rPr lang="en-US" sz="1800" dirty="0">
                <a:solidFill>
                  <a:srgbClr val="000000"/>
                </a:solidFill>
                <a:latin typeface="Arial" charset="0"/>
                <a:cs typeface="Arial" charset="0"/>
              </a:rPr>
              <a:t>		      Atomic Parity,  Heavy Ion Collisions</a:t>
            </a:r>
          </a:p>
        </p:txBody>
      </p:sp>
      <p:sp>
        <p:nvSpPr>
          <p:cNvPr id="17" name="TextBox 16"/>
          <p:cNvSpPr txBox="1"/>
          <p:nvPr/>
        </p:nvSpPr>
        <p:spPr>
          <a:xfrm>
            <a:off x="170916" y="5031685"/>
            <a:ext cx="8824800" cy="1169551"/>
          </a:xfrm>
          <a:prstGeom prst="rect">
            <a:avLst/>
          </a:prstGeom>
          <a:noFill/>
        </p:spPr>
        <p:txBody>
          <a:bodyPr wrap="square" rtlCol="0">
            <a:spAutoFit/>
          </a:bodyPr>
          <a:lstStyle/>
          <a:p>
            <a:pPr marL="230188" indent="-230188" algn="l" eaLnBrk="1" hangingPunct="1">
              <a:buFont typeface="Arial" pitchFamily="34" charset="0"/>
              <a:buChar char="•"/>
            </a:pPr>
            <a:r>
              <a:rPr lang="en-US" sz="1400" dirty="0">
                <a:solidFill>
                  <a:srgbClr val="000000"/>
                </a:solidFill>
                <a:latin typeface="Arial" charset="0"/>
                <a:cs typeface="Arial" charset="0"/>
              </a:rPr>
              <a:t>The Lead  (</a:t>
            </a:r>
            <a:r>
              <a:rPr lang="en-US" sz="1400" baseline="30000" dirty="0">
                <a:solidFill>
                  <a:srgbClr val="000000"/>
                </a:solidFill>
                <a:latin typeface="Arial" charset="0"/>
                <a:cs typeface="Arial" charset="0"/>
              </a:rPr>
              <a:t>208</a:t>
            </a:r>
            <a:r>
              <a:rPr lang="en-US" sz="1400" dirty="0">
                <a:solidFill>
                  <a:srgbClr val="000000"/>
                </a:solidFill>
                <a:latin typeface="Arial" charset="0"/>
                <a:cs typeface="Arial" charset="0"/>
              </a:rPr>
              <a:t>Pb)  Radius  Experiment (PREX) </a:t>
            </a:r>
            <a:r>
              <a:rPr lang="en-US" sz="1400" dirty="0" smtClean="0">
                <a:solidFill>
                  <a:srgbClr val="000000"/>
                </a:solidFill>
                <a:latin typeface="Arial" charset="0"/>
                <a:cs typeface="Arial" charset="0"/>
              </a:rPr>
              <a:t>finds </a:t>
            </a:r>
            <a:r>
              <a:rPr lang="en-US" sz="1400" dirty="0">
                <a:solidFill>
                  <a:srgbClr val="000000"/>
                </a:solidFill>
                <a:latin typeface="Arial" charset="0"/>
                <a:cs typeface="Arial" charset="0"/>
              </a:rPr>
              <a:t>neutron radius </a:t>
            </a:r>
            <a:r>
              <a:rPr lang="en-US" sz="1400" dirty="0" smtClean="0">
                <a:solidFill>
                  <a:srgbClr val="000000"/>
                </a:solidFill>
                <a:latin typeface="Arial" charset="0"/>
                <a:cs typeface="Arial" charset="0"/>
              </a:rPr>
              <a:t>larger </a:t>
            </a:r>
            <a:r>
              <a:rPr lang="en-US" sz="1400" dirty="0">
                <a:solidFill>
                  <a:srgbClr val="000000"/>
                </a:solidFill>
                <a:latin typeface="Arial" charset="0"/>
                <a:cs typeface="Arial" charset="0"/>
              </a:rPr>
              <a:t>than </a:t>
            </a:r>
            <a:r>
              <a:rPr lang="en-US" sz="1400" dirty="0" smtClean="0">
                <a:solidFill>
                  <a:srgbClr val="000000"/>
                </a:solidFill>
                <a:latin typeface="Arial" charset="0"/>
                <a:cs typeface="Arial" charset="0"/>
              </a:rPr>
              <a:t>proton </a:t>
            </a:r>
            <a:r>
              <a:rPr lang="en-US" sz="1400" dirty="0">
                <a:solidFill>
                  <a:srgbClr val="000000"/>
                </a:solidFill>
                <a:latin typeface="Arial" charset="0"/>
                <a:cs typeface="Arial" charset="0"/>
              </a:rPr>
              <a:t>radius by +0.35 fm (+0.15, -0.17).</a:t>
            </a:r>
          </a:p>
          <a:p>
            <a:pPr marL="230188" indent="-230188" algn="l" eaLnBrk="1" hangingPunct="1">
              <a:buFont typeface="Arial" pitchFamily="34" charset="0"/>
              <a:buChar char="•"/>
            </a:pPr>
            <a:r>
              <a:rPr lang="en-US" sz="1400" dirty="0">
                <a:solidFill>
                  <a:srgbClr val="000000"/>
                </a:solidFill>
                <a:latin typeface="Arial" charset="0"/>
                <a:cs typeface="Arial" charset="0"/>
              </a:rPr>
              <a:t>This result </a:t>
            </a:r>
            <a:r>
              <a:rPr lang="en-US" sz="1400" dirty="0" smtClean="0">
                <a:solidFill>
                  <a:srgbClr val="000000"/>
                </a:solidFill>
                <a:latin typeface="Arial" charset="0"/>
                <a:cs typeface="Arial" charset="0"/>
              </a:rPr>
              <a:t>provides </a:t>
            </a:r>
            <a:r>
              <a:rPr lang="en-US" sz="1400" dirty="0">
                <a:solidFill>
                  <a:srgbClr val="000000"/>
                </a:solidFill>
                <a:latin typeface="Arial" charset="0"/>
                <a:cs typeface="Arial" charset="0"/>
              </a:rPr>
              <a:t>model-independent confirmation of the </a:t>
            </a:r>
            <a:r>
              <a:rPr lang="en-US" sz="1400" b="1" dirty="0">
                <a:solidFill>
                  <a:srgbClr val="FF0000"/>
                </a:solidFill>
                <a:latin typeface="Arial" charset="0"/>
                <a:cs typeface="Arial" charset="0"/>
              </a:rPr>
              <a:t>existence of a neutron </a:t>
            </a:r>
            <a:r>
              <a:rPr lang="en-US" sz="1400" b="1" dirty="0" smtClean="0">
                <a:solidFill>
                  <a:srgbClr val="FF0000"/>
                </a:solidFill>
                <a:latin typeface="Arial" charset="0"/>
                <a:cs typeface="Arial" charset="0"/>
              </a:rPr>
              <a:t>skin</a:t>
            </a:r>
            <a:r>
              <a:rPr lang="en-US" sz="1400" dirty="0" smtClean="0">
                <a:solidFill>
                  <a:srgbClr val="000000"/>
                </a:solidFill>
                <a:latin typeface="Arial" charset="0"/>
                <a:cs typeface="Arial" charset="0"/>
              </a:rPr>
              <a:t> relevant </a:t>
            </a:r>
            <a:r>
              <a:rPr lang="en-US" sz="1400" dirty="0">
                <a:solidFill>
                  <a:srgbClr val="000000"/>
                </a:solidFill>
                <a:latin typeface="Arial" charset="0"/>
                <a:cs typeface="Arial" charset="0"/>
              </a:rPr>
              <a:t>for neutron star calculations.</a:t>
            </a:r>
          </a:p>
          <a:p>
            <a:pPr marL="230188" indent="-230188" algn="l" eaLnBrk="1" hangingPunct="1">
              <a:buFont typeface="Arial" pitchFamily="34" charset="0"/>
              <a:buChar char="•"/>
            </a:pPr>
            <a:r>
              <a:rPr lang="en-US" sz="1400" dirty="0" smtClean="0">
                <a:solidFill>
                  <a:srgbClr val="000000"/>
                </a:solidFill>
                <a:latin typeface="Arial" charset="0"/>
                <a:cs typeface="Arial" charset="0"/>
              </a:rPr>
              <a:t>Follow-up </a:t>
            </a:r>
            <a:r>
              <a:rPr lang="en-US" sz="1400" dirty="0">
                <a:solidFill>
                  <a:srgbClr val="000000"/>
                </a:solidFill>
                <a:latin typeface="Arial" charset="0"/>
                <a:cs typeface="Arial" charset="0"/>
              </a:rPr>
              <a:t>experiment to reduce uncertainties by factor of </a:t>
            </a:r>
            <a:r>
              <a:rPr lang="en-US" sz="1400" dirty="0" smtClean="0">
                <a:solidFill>
                  <a:srgbClr val="000000"/>
                </a:solidFill>
                <a:latin typeface="Arial" charset="0"/>
                <a:cs typeface="Arial" charset="0"/>
              </a:rPr>
              <a:t>3 and</a:t>
            </a:r>
            <a:r>
              <a:rPr lang="en-US" sz="1400" dirty="0" smtClean="0">
                <a:solidFill>
                  <a:srgbClr val="000000"/>
                </a:solidFill>
                <a:latin typeface="Arial" charset="0"/>
                <a:cs typeface="Arial" charset="0"/>
                <a:sym typeface="Wingdings" pitchFamily="2" charset="2"/>
              </a:rPr>
              <a:t> </a:t>
            </a:r>
            <a:r>
              <a:rPr lang="en-US" sz="1400" dirty="0">
                <a:solidFill>
                  <a:srgbClr val="000000"/>
                </a:solidFill>
                <a:latin typeface="Arial" charset="0"/>
                <a:cs typeface="Arial" charset="0"/>
                <a:sym typeface="Wingdings" pitchFamily="2" charset="2"/>
              </a:rPr>
              <a:t>pin down </a:t>
            </a:r>
            <a:r>
              <a:rPr lang="en-US" sz="1400" dirty="0" smtClean="0">
                <a:solidFill>
                  <a:srgbClr val="000000"/>
                </a:solidFill>
                <a:latin typeface="Arial" charset="0"/>
                <a:cs typeface="Arial" charset="0"/>
                <a:sym typeface="Wingdings" pitchFamily="2" charset="2"/>
              </a:rPr>
              <a:t>symmetry</a:t>
            </a:r>
            <a:r>
              <a:rPr lang="en-US" sz="1400" dirty="0" smtClean="0">
                <a:solidFill>
                  <a:srgbClr val="000000"/>
                </a:solidFill>
                <a:latin typeface="Arial" charset="0"/>
                <a:cs typeface="Arial" charset="0"/>
              </a:rPr>
              <a:t> energy in EOS.</a:t>
            </a:r>
            <a:endParaRPr lang="en-US" sz="1400" dirty="0">
              <a:solidFill>
                <a:srgbClr val="000000"/>
              </a:solidFill>
              <a:latin typeface="Arial" charset="0"/>
              <a:cs typeface="Arial" charset="0"/>
            </a:endParaRPr>
          </a:p>
        </p:txBody>
      </p:sp>
      <p:pic>
        <p:nvPicPr>
          <p:cNvPr id="19" name="Picture 35" descr="NStarInt"/>
          <p:cNvPicPr>
            <a:picLocks noChangeAspect="1" noChangeArrowheads="1"/>
          </p:cNvPicPr>
          <p:nvPr/>
        </p:nvPicPr>
        <p:blipFill>
          <a:blip r:embed="rId3" cstate="print"/>
          <a:srcRect/>
          <a:stretch>
            <a:fillRect/>
          </a:stretch>
        </p:blipFill>
        <p:spPr bwMode="auto">
          <a:xfrm>
            <a:off x="6295445" y="950402"/>
            <a:ext cx="2532362" cy="2847791"/>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6281160" y="3807177"/>
            <a:ext cx="2563738" cy="954107"/>
          </a:xfrm>
          <a:prstGeom prst="rect">
            <a:avLst/>
          </a:prstGeom>
          <a:noFill/>
          <a:ln>
            <a:solidFill>
              <a:schemeClr val="tx1"/>
            </a:solidFill>
          </a:ln>
        </p:spPr>
        <p:txBody>
          <a:bodyPr wrap="square" rtlCol="0">
            <a:spAutoFit/>
          </a:bodyPr>
          <a:lstStyle/>
          <a:p>
            <a:pPr algn="l" eaLnBrk="1" hangingPunct="1"/>
            <a:r>
              <a:rPr lang="en-US" sz="1400" dirty="0">
                <a:solidFill>
                  <a:srgbClr val="000000"/>
                </a:solidFill>
                <a:latin typeface="Arial" charset="0"/>
                <a:cs typeface="Arial" charset="0"/>
              </a:rPr>
              <a:t>A neutron skin of 0.2 fm or more has implications for our understanding of neutron stars and their ultimate fate</a:t>
            </a:r>
          </a:p>
        </p:txBody>
      </p:sp>
      <p:sp>
        <p:nvSpPr>
          <p:cNvPr id="16" name="Rectangle 15"/>
          <p:cNvSpPr/>
          <p:nvPr/>
        </p:nvSpPr>
        <p:spPr>
          <a:xfrm>
            <a:off x="3479665" y="3807177"/>
            <a:ext cx="168166" cy="59665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hangingPunct="1"/>
            <a:endParaRPr lang="en-US" sz="1400">
              <a:solidFill>
                <a:srgbClr val="FFFFFF"/>
              </a:solidFill>
            </a:endParaRPr>
          </a:p>
        </p:txBody>
      </p:sp>
      <p:sp>
        <p:nvSpPr>
          <p:cNvPr id="18" name="TextBox 17"/>
          <p:cNvSpPr txBox="1"/>
          <p:nvPr/>
        </p:nvSpPr>
        <p:spPr>
          <a:xfrm>
            <a:off x="3920959" y="3196439"/>
            <a:ext cx="1917513" cy="307777"/>
          </a:xfrm>
          <a:prstGeom prst="rect">
            <a:avLst/>
          </a:prstGeom>
          <a:noFill/>
        </p:spPr>
        <p:txBody>
          <a:bodyPr wrap="none" rtlCol="0">
            <a:spAutoFit/>
          </a:bodyPr>
          <a:lstStyle/>
          <a:p>
            <a:pPr algn="l" eaLnBrk="1" hangingPunct="1"/>
            <a:r>
              <a:rPr lang="en-US" sz="1400" dirty="0" smtClean="0">
                <a:solidFill>
                  <a:srgbClr val="000000"/>
                </a:solidFill>
                <a:latin typeface="Arial" charset="0"/>
                <a:cs typeface="Arial" charset="0"/>
              </a:rPr>
              <a:t>Relativistic </a:t>
            </a:r>
            <a:r>
              <a:rPr lang="en-US" sz="1400" dirty="0">
                <a:solidFill>
                  <a:srgbClr val="000000"/>
                </a:solidFill>
                <a:latin typeface="Arial" charset="0"/>
                <a:cs typeface="Arial" charset="0"/>
              </a:rPr>
              <a:t>mean field</a:t>
            </a:r>
          </a:p>
        </p:txBody>
      </p:sp>
      <p:sp>
        <p:nvSpPr>
          <p:cNvPr id="22" name="TextBox 21"/>
          <p:cNvSpPr txBox="1"/>
          <p:nvPr/>
        </p:nvSpPr>
        <p:spPr>
          <a:xfrm>
            <a:off x="3935026" y="3836588"/>
            <a:ext cx="1927131" cy="307777"/>
          </a:xfrm>
          <a:prstGeom prst="rect">
            <a:avLst/>
          </a:prstGeom>
          <a:noFill/>
        </p:spPr>
        <p:txBody>
          <a:bodyPr wrap="none" rtlCol="0">
            <a:spAutoFit/>
          </a:bodyPr>
          <a:lstStyle/>
          <a:p>
            <a:pPr algn="l" eaLnBrk="1" hangingPunct="1"/>
            <a:r>
              <a:rPr lang="en-US" sz="1400" dirty="0" err="1" smtClean="0">
                <a:solidFill>
                  <a:srgbClr val="000000"/>
                </a:solidFill>
                <a:latin typeface="Arial" charset="0"/>
                <a:cs typeface="Arial" charset="0"/>
              </a:rPr>
              <a:t>Nonrelativistic</a:t>
            </a:r>
            <a:r>
              <a:rPr lang="en-US" sz="1400" dirty="0" smtClean="0">
                <a:solidFill>
                  <a:srgbClr val="000000"/>
                </a:solidFill>
                <a:latin typeface="Arial" charset="0"/>
                <a:cs typeface="Arial" charset="0"/>
              </a:rPr>
              <a:t> </a:t>
            </a:r>
            <a:r>
              <a:rPr lang="en-US" sz="1400" dirty="0" err="1">
                <a:solidFill>
                  <a:srgbClr val="000000"/>
                </a:solidFill>
                <a:latin typeface="Arial" charset="0"/>
                <a:cs typeface="Arial" charset="0"/>
              </a:rPr>
              <a:t>skyrme</a:t>
            </a:r>
            <a:endParaRPr lang="en-US" sz="1400" dirty="0">
              <a:solidFill>
                <a:srgbClr val="000000"/>
              </a:solidFill>
              <a:latin typeface="Arial" charset="0"/>
              <a:cs typeface="Arial" charset="0"/>
            </a:endParaRPr>
          </a:p>
        </p:txBody>
      </p:sp>
      <p:sp>
        <p:nvSpPr>
          <p:cNvPr id="26" name="TextBox 25"/>
          <p:cNvSpPr txBox="1"/>
          <p:nvPr/>
        </p:nvSpPr>
        <p:spPr>
          <a:xfrm>
            <a:off x="2719521" y="2545471"/>
            <a:ext cx="675185" cy="307777"/>
          </a:xfrm>
          <a:prstGeom prst="rect">
            <a:avLst/>
          </a:prstGeom>
          <a:noFill/>
        </p:spPr>
        <p:txBody>
          <a:bodyPr wrap="none" rtlCol="0">
            <a:spAutoFit/>
          </a:bodyPr>
          <a:lstStyle/>
          <a:p>
            <a:pPr algn="l" eaLnBrk="1" hangingPunct="1"/>
            <a:r>
              <a:rPr lang="en-US" sz="1400" dirty="0">
                <a:solidFill>
                  <a:srgbClr val="990099"/>
                </a:solidFill>
                <a:latin typeface="Arial" charset="0"/>
                <a:cs typeface="Arial" charset="0"/>
              </a:rPr>
              <a:t>PREX</a:t>
            </a:r>
          </a:p>
        </p:txBody>
      </p:sp>
      <p:pic>
        <p:nvPicPr>
          <p:cNvPr id="42" name="Picture 41" descr="both_models_prex.png"/>
          <p:cNvPicPr>
            <a:picLocks noChangeAspect="1"/>
          </p:cNvPicPr>
          <p:nvPr/>
        </p:nvPicPr>
        <p:blipFill>
          <a:blip r:embed="rId4" cstate="print"/>
          <a:stretch>
            <a:fillRect/>
          </a:stretch>
        </p:blipFill>
        <p:spPr>
          <a:xfrm>
            <a:off x="560406" y="2243103"/>
            <a:ext cx="3353426" cy="2757958"/>
          </a:xfrm>
          <a:prstGeom prst="rect">
            <a:avLst/>
          </a:prstGeom>
        </p:spPr>
      </p:pic>
      <p:sp>
        <p:nvSpPr>
          <p:cNvPr id="46" name="TextBox 45"/>
          <p:cNvSpPr txBox="1"/>
          <p:nvPr/>
        </p:nvSpPr>
        <p:spPr>
          <a:xfrm>
            <a:off x="2535193" y="2644726"/>
            <a:ext cx="1223890" cy="369332"/>
          </a:xfrm>
          <a:prstGeom prst="rect">
            <a:avLst/>
          </a:prstGeom>
          <a:noFill/>
        </p:spPr>
        <p:txBody>
          <a:bodyPr wrap="square" rtlCol="0">
            <a:spAutoFit/>
          </a:bodyPr>
          <a:lstStyle/>
          <a:p>
            <a:pPr algn="l" eaLnBrk="1" fontAlgn="auto" hangingPunct="1">
              <a:spcBef>
                <a:spcPts val="0"/>
              </a:spcBef>
              <a:spcAft>
                <a:spcPts val="0"/>
              </a:spcAft>
            </a:pPr>
            <a:r>
              <a:rPr lang="en-US" sz="1800" dirty="0" smtClean="0">
                <a:solidFill>
                  <a:srgbClr val="FF0000"/>
                </a:solidFill>
                <a:latin typeface="Times"/>
              </a:rPr>
              <a:t>PREX</a:t>
            </a:r>
            <a:endParaRPr lang="en-US" sz="1800" dirty="0">
              <a:solidFill>
                <a:srgbClr val="FF0000"/>
              </a:solidFill>
              <a:latin typeface="Times"/>
            </a:endParaRPr>
          </a:p>
        </p:txBody>
      </p:sp>
      <p:sp>
        <p:nvSpPr>
          <p:cNvPr id="20" name="TextBox 19"/>
          <p:cNvSpPr txBox="1"/>
          <p:nvPr/>
        </p:nvSpPr>
        <p:spPr>
          <a:xfrm>
            <a:off x="4207327" y="2590800"/>
            <a:ext cx="2024913" cy="523220"/>
          </a:xfrm>
          <a:prstGeom prst="rect">
            <a:avLst/>
          </a:prstGeom>
          <a:noFill/>
        </p:spPr>
        <p:txBody>
          <a:bodyPr wrap="none" rtlCol="0">
            <a:spAutoFit/>
          </a:bodyPr>
          <a:lstStyle/>
          <a:p>
            <a:pPr algn="l"/>
            <a:r>
              <a:rPr lang="en-US" sz="1400" b="1" dirty="0" smtClean="0">
                <a:solidFill>
                  <a:srgbClr val="FF0000"/>
                </a:solidFill>
                <a:latin typeface="Arial" charset="0"/>
                <a:ea typeface="ＭＳ Ｐゴシック" pitchFamily="34" charset="-128"/>
              </a:rPr>
              <a:t>Anticipated error bar</a:t>
            </a:r>
          </a:p>
          <a:p>
            <a:pPr algn="l"/>
            <a:r>
              <a:rPr lang="en-US" sz="1400" b="1" dirty="0" smtClean="0">
                <a:solidFill>
                  <a:srgbClr val="FF0000"/>
                </a:solidFill>
                <a:latin typeface="Arial" charset="0"/>
                <a:ea typeface="ＭＳ Ｐゴシック" pitchFamily="34" charset="-128"/>
              </a:rPr>
              <a:t>(12 GeV experiment)</a:t>
            </a:r>
            <a:endParaRPr lang="en-US" sz="1400" b="1" dirty="0">
              <a:solidFill>
                <a:srgbClr val="FF0000"/>
              </a:solidFill>
              <a:latin typeface="Arial" charset="0"/>
              <a:ea typeface="ＭＳ Ｐゴシック" pitchFamily="34" charset="-128"/>
            </a:endParaRPr>
          </a:p>
        </p:txBody>
      </p:sp>
      <p:grpSp>
        <p:nvGrpSpPr>
          <p:cNvPr id="23" name="Group 22"/>
          <p:cNvGrpSpPr/>
          <p:nvPr/>
        </p:nvGrpSpPr>
        <p:grpSpPr>
          <a:xfrm>
            <a:off x="4038600" y="2643084"/>
            <a:ext cx="99060" cy="371196"/>
            <a:chOff x="6270757" y="4443816"/>
            <a:chExt cx="99060" cy="371196"/>
          </a:xfrm>
        </p:grpSpPr>
        <p:cxnSp>
          <p:nvCxnSpPr>
            <p:cNvPr id="24" name="Straight Connector 23"/>
            <p:cNvCxnSpPr/>
            <p:nvPr/>
          </p:nvCxnSpPr>
          <p:spPr bwMode="auto">
            <a:xfrm>
              <a:off x="6317223" y="4443816"/>
              <a:ext cx="0" cy="36576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 name="Straight Connector 24"/>
            <p:cNvCxnSpPr/>
            <p:nvPr/>
          </p:nvCxnSpPr>
          <p:spPr bwMode="auto">
            <a:xfrm flipH="1">
              <a:off x="6274261" y="4448424"/>
              <a:ext cx="91440"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 name="Straight Connector 26"/>
            <p:cNvCxnSpPr/>
            <p:nvPr/>
          </p:nvCxnSpPr>
          <p:spPr bwMode="auto">
            <a:xfrm flipH="1">
              <a:off x="6278377" y="4815012"/>
              <a:ext cx="91440"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8" name="Oval 27"/>
            <p:cNvSpPr>
              <a:spLocks noChangeAspect="1"/>
            </p:cNvSpPr>
            <p:nvPr/>
          </p:nvSpPr>
          <p:spPr bwMode="auto">
            <a:xfrm>
              <a:off x="6270757" y="4571340"/>
              <a:ext cx="91440" cy="9144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a:endParaRPr lang="en-US" sz="2400" smtClean="0">
                <a:solidFill>
                  <a:srgbClr val="000000"/>
                </a:solidFill>
                <a:ea typeface="ＭＳ Ｐゴシック" pitchFamily="34" charset="-128"/>
              </a:endParaRPr>
            </a:p>
          </p:txBody>
        </p:sp>
      </p:grpSp>
    </p:spTree>
    <p:extLst>
      <p:ext uri="{BB962C8B-B14F-4D97-AF65-F5344CB8AC3E}">
        <p14:creationId xmlns:p14="http://schemas.microsoft.com/office/powerpoint/2010/main" xmlns="" val="313431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76200"/>
            <a:ext cx="8229600" cy="838200"/>
          </a:xfrm>
        </p:spPr>
        <p:txBody>
          <a:bodyPr/>
          <a:lstStyle/>
          <a:p>
            <a:r>
              <a:rPr lang="en-US" sz="3600" b="1" dirty="0" smtClean="0">
                <a:solidFill>
                  <a:srgbClr val="FF0000"/>
                </a:solidFill>
                <a:latin typeface="Arial" pitchFamily="34" charset="0"/>
                <a:ea typeface="ＭＳ Ｐゴシック" charset="-128"/>
                <a:cs typeface="Arial" pitchFamily="34" charset="0"/>
              </a:rPr>
              <a:t>New JLab Data on the EMC Effect </a:t>
            </a:r>
            <a:br>
              <a:rPr lang="en-US" sz="3600" b="1" dirty="0" smtClean="0">
                <a:solidFill>
                  <a:srgbClr val="FF0000"/>
                </a:solidFill>
                <a:latin typeface="Arial" pitchFamily="34" charset="0"/>
                <a:ea typeface="ＭＳ Ｐゴシック" charset="-128"/>
                <a:cs typeface="Arial" pitchFamily="34" charset="0"/>
              </a:rPr>
            </a:br>
            <a:r>
              <a:rPr lang="en-US" sz="3600" b="1" dirty="0" smtClean="0">
                <a:solidFill>
                  <a:srgbClr val="FF0000"/>
                </a:solidFill>
                <a:latin typeface="Arial" pitchFamily="34" charset="0"/>
                <a:ea typeface="ＭＳ Ｐゴシック" charset="-128"/>
                <a:cs typeface="Arial" pitchFamily="34" charset="0"/>
              </a:rPr>
              <a:t>in Very Light Nuclei</a:t>
            </a:r>
          </a:p>
        </p:txBody>
      </p:sp>
      <p:pic>
        <p:nvPicPr>
          <p:cNvPr id="5123" name="Picture 3" descr="PRL_slopes.gif"/>
          <p:cNvPicPr>
            <a:picLocks noChangeAspect="1"/>
          </p:cNvPicPr>
          <p:nvPr/>
        </p:nvPicPr>
        <p:blipFill>
          <a:blip r:embed="rId2" cstate="print"/>
          <a:srcRect/>
          <a:stretch>
            <a:fillRect/>
          </a:stretch>
        </p:blipFill>
        <p:spPr bwMode="auto">
          <a:xfrm>
            <a:off x="3581400" y="1136809"/>
            <a:ext cx="5029200" cy="3189288"/>
          </a:xfrm>
          <a:prstGeom prst="rect">
            <a:avLst/>
          </a:prstGeom>
          <a:noFill/>
          <a:ln w="9525">
            <a:noFill/>
            <a:miter lim="800000"/>
            <a:headEnd/>
            <a:tailEnd/>
          </a:ln>
        </p:spPr>
      </p:pic>
      <p:sp>
        <p:nvSpPr>
          <p:cNvPr id="5124" name="TextBox 4"/>
          <p:cNvSpPr txBox="1">
            <a:spLocks noChangeArrowheads="1"/>
          </p:cNvSpPr>
          <p:nvPr/>
        </p:nvSpPr>
        <p:spPr bwMode="auto">
          <a:xfrm>
            <a:off x="2362200" y="4495800"/>
            <a:ext cx="6324600" cy="1477963"/>
          </a:xfrm>
          <a:prstGeom prst="rect">
            <a:avLst/>
          </a:prstGeom>
          <a:noFill/>
          <a:ln w="15875">
            <a:solidFill>
              <a:schemeClr val="tx1"/>
            </a:solidFill>
            <a:miter lim="800000"/>
            <a:headEnd/>
            <a:tailEnd/>
          </a:ln>
        </p:spPr>
        <p:txBody>
          <a:bodyPr>
            <a:spAutoFit/>
          </a:bodyPr>
          <a:lstStyle/>
          <a:p>
            <a:pPr algn="l" eaLnBrk="1" hangingPunct="1"/>
            <a:r>
              <a:rPr lang="en-US" sz="1800" i="1" dirty="0" err="1">
                <a:solidFill>
                  <a:srgbClr val="000000"/>
                </a:solidFill>
                <a:latin typeface="Arial" charset="0"/>
                <a:ea typeface="ＭＳ Ｐゴシック" pitchFamily="34" charset="-128"/>
              </a:rPr>
              <a:t>dR</a:t>
            </a:r>
            <a:r>
              <a:rPr lang="en-US" sz="1800" i="1" dirty="0">
                <a:solidFill>
                  <a:srgbClr val="000000"/>
                </a:solidFill>
                <a:latin typeface="Arial" charset="0"/>
                <a:ea typeface="ＭＳ Ｐゴシック" pitchFamily="34" charset="-128"/>
              </a:rPr>
              <a:t>/dx</a:t>
            </a:r>
            <a:r>
              <a:rPr lang="en-US" sz="1800" dirty="0">
                <a:solidFill>
                  <a:srgbClr val="000000"/>
                </a:solidFill>
                <a:latin typeface="Arial" charset="0"/>
                <a:ea typeface="ＭＳ Ｐゴシック" pitchFamily="34" charset="-128"/>
              </a:rPr>
              <a:t> = slope of line fit to </a:t>
            </a:r>
            <a:r>
              <a:rPr lang="en-US" sz="1800" i="1" dirty="0">
                <a:solidFill>
                  <a:srgbClr val="000000"/>
                </a:solidFill>
                <a:latin typeface="Arial" charset="0"/>
                <a:ea typeface="ＭＳ Ｐゴシック" pitchFamily="34" charset="-128"/>
              </a:rPr>
              <a:t>A/D</a:t>
            </a:r>
            <a:r>
              <a:rPr lang="en-US" sz="1800" dirty="0">
                <a:solidFill>
                  <a:srgbClr val="000000"/>
                </a:solidFill>
                <a:latin typeface="Arial" charset="0"/>
                <a:ea typeface="ＭＳ Ｐゴシック" pitchFamily="34" charset="-128"/>
              </a:rPr>
              <a:t> ratio over region </a:t>
            </a:r>
            <a:r>
              <a:rPr lang="en-US" sz="1800" i="1" dirty="0">
                <a:solidFill>
                  <a:srgbClr val="000000"/>
                </a:solidFill>
                <a:latin typeface="Arial" charset="0"/>
                <a:ea typeface="ＭＳ Ｐゴシック" pitchFamily="34" charset="-128"/>
              </a:rPr>
              <a:t>x=0.3</a:t>
            </a:r>
            <a:r>
              <a:rPr lang="en-US" sz="1800" dirty="0">
                <a:solidFill>
                  <a:srgbClr val="000000"/>
                </a:solidFill>
                <a:latin typeface="Arial" charset="0"/>
                <a:ea typeface="ＭＳ Ｐゴシック" pitchFamily="34" charset="-128"/>
              </a:rPr>
              <a:t> to </a:t>
            </a:r>
            <a:r>
              <a:rPr lang="en-US" sz="1800" i="1" dirty="0">
                <a:solidFill>
                  <a:srgbClr val="000000"/>
                </a:solidFill>
                <a:latin typeface="Arial" charset="0"/>
                <a:ea typeface="ＭＳ Ｐゴシック" pitchFamily="34" charset="-128"/>
              </a:rPr>
              <a:t>0.7</a:t>
            </a:r>
          </a:p>
          <a:p>
            <a:pPr algn="l" eaLnBrk="1" hangingPunct="1"/>
            <a:endParaRPr lang="en-US" sz="1800" i="1" dirty="0">
              <a:solidFill>
                <a:srgbClr val="000000"/>
              </a:solidFill>
              <a:latin typeface="Arial" charset="0"/>
              <a:ea typeface="ＭＳ Ｐゴシック" pitchFamily="34" charset="-128"/>
            </a:endParaRPr>
          </a:p>
          <a:p>
            <a:pPr algn="l" eaLnBrk="1" hangingPunct="1"/>
            <a:r>
              <a:rPr lang="en-US" sz="1800" dirty="0">
                <a:solidFill>
                  <a:srgbClr val="000000"/>
                </a:solidFill>
                <a:latin typeface="Arial" charset="0"/>
                <a:ea typeface="ＭＳ Ｐゴシック" pitchFamily="34" charset="-128"/>
              </a:rPr>
              <a:t>Nuclear density extracted from </a:t>
            </a:r>
            <a:r>
              <a:rPr lang="en-US" sz="1800" i="1" dirty="0" err="1">
                <a:solidFill>
                  <a:srgbClr val="000000"/>
                </a:solidFill>
                <a:latin typeface="Arial" charset="0"/>
                <a:ea typeface="ＭＳ Ｐゴシック" pitchFamily="34" charset="-128"/>
              </a:rPr>
              <a:t>ab</a:t>
            </a:r>
            <a:r>
              <a:rPr lang="en-US" sz="1800" i="1" dirty="0">
                <a:solidFill>
                  <a:srgbClr val="000000"/>
                </a:solidFill>
                <a:latin typeface="Arial" charset="0"/>
                <a:ea typeface="ＭＳ Ｐゴシック" pitchFamily="34" charset="-128"/>
              </a:rPr>
              <a:t> initio </a:t>
            </a:r>
            <a:r>
              <a:rPr lang="en-US" sz="1800" dirty="0">
                <a:solidFill>
                  <a:srgbClr val="000000"/>
                </a:solidFill>
                <a:latin typeface="Arial" charset="0"/>
                <a:ea typeface="ＭＳ Ｐゴシック" pitchFamily="34" charset="-128"/>
              </a:rPr>
              <a:t>GFMC calculation – scaled by </a:t>
            </a:r>
            <a:r>
              <a:rPr lang="en-US" sz="1800" i="1" dirty="0">
                <a:solidFill>
                  <a:srgbClr val="000000"/>
                </a:solidFill>
                <a:latin typeface="Arial" charset="0"/>
                <a:ea typeface="ＭＳ Ｐゴシック" pitchFamily="34" charset="-128"/>
              </a:rPr>
              <a:t>(A-1)/A </a:t>
            </a:r>
            <a:r>
              <a:rPr lang="en-US" sz="1800" dirty="0">
                <a:solidFill>
                  <a:srgbClr val="000000"/>
                </a:solidFill>
                <a:latin typeface="Arial" charset="0"/>
                <a:ea typeface="ＭＳ Ｐゴシック" pitchFamily="34" charset="-128"/>
              </a:rPr>
              <a:t>to remove contribution to density from “struck” nucleon</a:t>
            </a:r>
          </a:p>
        </p:txBody>
      </p:sp>
      <p:sp>
        <p:nvSpPr>
          <p:cNvPr id="5125" name="TextBox 5"/>
          <p:cNvSpPr txBox="1">
            <a:spLocks noChangeArrowheads="1"/>
          </p:cNvSpPr>
          <p:nvPr/>
        </p:nvSpPr>
        <p:spPr bwMode="auto">
          <a:xfrm>
            <a:off x="228600" y="1136809"/>
            <a:ext cx="3276600" cy="1581150"/>
          </a:xfrm>
          <a:prstGeom prst="rect">
            <a:avLst/>
          </a:prstGeom>
          <a:noFill/>
          <a:ln w="9525">
            <a:noFill/>
            <a:miter lim="800000"/>
            <a:headEnd/>
            <a:tailEnd/>
          </a:ln>
        </p:spPr>
        <p:txBody>
          <a:bodyPr>
            <a:spAutoFit/>
          </a:bodyPr>
          <a:lstStyle/>
          <a:p>
            <a:pPr algn="l" eaLnBrk="1" hangingPunct="1"/>
            <a:r>
              <a:rPr lang="en-US" sz="2000" dirty="0">
                <a:solidFill>
                  <a:srgbClr val="000000"/>
                </a:solidFill>
                <a:latin typeface="Arial" charset="0"/>
                <a:ea typeface="ＭＳ Ｐゴシック" pitchFamily="34" charset="-128"/>
              </a:rPr>
              <a:t>EMC effect scales with average nuclear density if we ignore Be</a:t>
            </a:r>
          </a:p>
          <a:p>
            <a:pPr algn="l" eaLnBrk="1" hangingPunct="1"/>
            <a:endParaRPr lang="en-US" sz="2000" dirty="0">
              <a:solidFill>
                <a:srgbClr val="000000"/>
              </a:solidFill>
              <a:latin typeface="Arial" charset="0"/>
              <a:ea typeface="ＭＳ Ｐゴシック" pitchFamily="34" charset="-128"/>
            </a:endParaRPr>
          </a:p>
        </p:txBody>
      </p:sp>
      <p:sp>
        <p:nvSpPr>
          <p:cNvPr id="5126" name="TextBox 6"/>
          <p:cNvSpPr txBox="1">
            <a:spLocks noChangeArrowheads="1"/>
          </p:cNvSpPr>
          <p:nvPr/>
        </p:nvSpPr>
        <p:spPr bwMode="auto">
          <a:xfrm>
            <a:off x="228600" y="2203609"/>
            <a:ext cx="3276600" cy="2215991"/>
          </a:xfrm>
          <a:prstGeom prst="rect">
            <a:avLst/>
          </a:prstGeom>
          <a:noFill/>
          <a:ln w="9525">
            <a:noFill/>
            <a:miter lim="800000"/>
            <a:headEnd/>
            <a:tailEnd/>
          </a:ln>
        </p:spPr>
        <p:txBody>
          <a:bodyPr>
            <a:spAutoFit/>
          </a:bodyPr>
          <a:lstStyle/>
          <a:p>
            <a:pPr algn="l" eaLnBrk="1" hangingPunct="1"/>
            <a:r>
              <a:rPr lang="en-US" sz="2000" dirty="0">
                <a:solidFill>
                  <a:srgbClr val="000000"/>
                </a:solidFill>
                <a:latin typeface="Arial" charset="0"/>
                <a:ea typeface="ＭＳ Ｐゴシック" pitchFamily="34" charset="-128"/>
              </a:rPr>
              <a:t>Be = 2 </a:t>
            </a:r>
            <a:r>
              <a:rPr lang="en-US" sz="2000" b="1" dirty="0">
                <a:solidFill>
                  <a:srgbClr val="000000"/>
                </a:solidFill>
                <a:latin typeface="Symbol" pitchFamily="18" charset="2"/>
                <a:ea typeface="ＭＳ Ｐゴシック" pitchFamily="34" charset="-128"/>
              </a:rPr>
              <a:t>a</a:t>
            </a:r>
            <a:r>
              <a:rPr lang="en-US" sz="2000" dirty="0">
                <a:solidFill>
                  <a:srgbClr val="000000"/>
                </a:solidFill>
                <a:latin typeface="Arial" charset="0"/>
                <a:ea typeface="ＭＳ Ｐゴシック" pitchFamily="34" charset="-128"/>
              </a:rPr>
              <a:t> clusters (</a:t>
            </a:r>
            <a:r>
              <a:rPr lang="en-US" sz="2000" baseline="30000" dirty="0">
                <a:solidFill>
                  <a:srgbClr val="000000"/>
                </a:solidFill>
                <a:latin typeface="Arial" charset="0"/>
                <a:ea typeface="ＭＳ Ｐゴシック" pitchFamily="34" charset="-128"/>
              </a:rPr>
              <a:t>4</a:t>
            </a:r>
            <a:r>
              <a:rPr lang="en-US" sz="2000" dirty="0">
                <a:solidFill>
                  <a:srgbClr val="000000"/>
                </a:solidFill>
                <a:latin typeface="Arial" charset="0"/>
                <a:ea typeface="ＭＳ Ｐゴシック" pitchFamily="34" charset="-128"/>
              </a:rPr>
              <a:t>He nuclei) + “extra” neutron</a:t>
            </a:r>
          </a:p>
          <a:p>
            <a:pPr algn="l" eaLnBrk="1" hangingPunct="1"/>
            <a:endParaRPr lang="en-US" sz="2000" dirty="0">
              <a:solidFill>
                <a:srgbClr val="000000"/>
              </a:solidFill>
              <a:latin typeface="Arial" charset="0"/>
              <a:ea typeface="ＭＳ Ｐゴシック" pitchFamily="34" charset="-128"/>
            </a:endParaRPr>
          </a:p>
          <a:p>
            <a:pPr algn="l" eaLnBrk="1" hangingPunct="1"/>
            <a:r>
              <a:rPr lang="en-US" sz="2000" b="1" dirty="0">
                <a:solidFill>
                  <a:srgbClr val="FF0000"/>
                </a:solidFill>
                <a:latin typeface="Arial" charset="0"/>
                <a:ea typeface="ＭＳ Ｐゴシック" pitchFamily="34" charset="-128"/>
              </a:rPr>
              <a:t>Suggests EMC effect depends on </a:t>
            </a:r>
            <a:r>
              <a:rPr lang="en-US" sz="2000" b="1" i="1" dirty="0">
                <a:solidFill>
                  <a:srgbClr val="FF0000"/>
                </a:solidFill>
                <a:latin typeface="Arial" charset="0"/>
                <a:ea typeface="ＭＳ Ｐゴシック" pitchFamily="34" charset="-128"/>
              </a:rPr>
              <a:t>local </a:t>
            </a:r>
            <a:r>
              <a:rPr lang="en-US" sz="2000" b="1" dirty="0">
                <a:solidFill>
                  <a:srgbClr val="FF0000"/>
                </a:solidFill>
                <a:latin typeface="Arial" charset="0"/>
                <a:ea typeface="ＭＳ Ｐゴシック" pitchFamily="34" charset="-128"/>
              </a:rPr>
              <a:t>nuclear environment</a:t>
            </a:r>
            <a:r>
              <a:rPr lang="en-US" sz="1800" b="1" dirty="0">
                <a:solidFill>
                  <a:srgbClr val="FF0000"/>
                </a:solidFill>
                <a:latin typeface="Arial" charset="0"/>
                <a:ea typeface="ＭＳ Ｐゴシック" pitchFamily="34" charset="-128"/>
              </a:rPr>
              <a:t> </a:t>
            </a:r>
          </a:p>
          <a:p>
            <a:pPr algn="l" eaLnBrk="1" hangingPunct="1"/>
            <a:endParaRPr lang="en-US" sz="1800" dirty="0">
              <a:solidFill>
                <a:srgbClr val="000000"/>
              </a:solidFill>
              <a:latin typeface="Arial" charset="0"/>
              <a:ea typeface="ＭＳ Ｐゴシック" pitchFamily="34" charset="-128"/>
            </a:endParaRPr>
          </a:p>
        </p:txBody>
      </p:sp>
      <p:cxnSp>
        <p:nvCxnSpPr>
          <p:cNvPr id="5127" name="Straight Arrow Connector 8"/>
          <p:cNvCxnSpPr>
            <a:cxnSpLocks noChangeShapeType="1"/>
          </p:cNvCxnSpPr>
          <p:nvPr/>
        </p:nvCxnSpPr>
        <p:spPr bwMode="auto">
          <a:xfrm>
            <a:off x="6427342" y="1735854"/>
            <a:ext cx="685800" cy="1587"/>
          </a:xfrm>
          <a:prstGeom prst="straightConnector1">
            <a:avLst/>
          </a:prstGeom>
          <a:noFill/>
          <a:ln w="9525" algn="ctr">
            <a:solidFill>
              <a:schemeClr val="tx1"/>
            </a:solidFill>
            <a:round/>
            <a:headEnd/>
            <a:tailEnd type="arrow" w="med" len="med"/>
          </a:ln>
        </p:spPr>
      </p:cxnSp>
      <p:sp>
        <p:nvSpPr>
          <p:cNvPr id="5128" name="TextBox 14"/>
          <p:cNvSpPr txBox="1">
            <a:spLocks noChangeArrowheads="1"/>
          </p:cNvSpPr>
          <p:nvPr/>
        </p:nvSpPr>
        <p:spPr bwMode="auto">
          <a:xfrm>
            <a:off x="7058346" y="1535668"/>
            <a:ext cx="472610" cy="369332"/>
          </a:xfrm>
          <a:prstGeom prst="rect">
            <a:avLst/>
          </a:prstGeom>
          <a:noFill/>
          <a:ln w="9525">
            <a:noFill/>
            <a:miter lim="800000"/>
            <a:headEnd/>
            <a:tailEnd/>
          </a:ln>
        </p:spPr>
        <p:txBody>
          <a:bodyPr wrap="square">
            <a:spAutoFit/>
          </a:bodyPr>
          <a:lstStyle/>
          <a:p>
            <a:pPr algn="l" eaLnBrk="1" hangingPunct="1"/>
            <a:r>
              <a:rPr lang="en-US" sz="1800" dirty="0">
                <a:solidFill>
                  <a:srgbClr val="000000"/>
                </a:solidFill>
                <a:latin typeface="Arial" charset="0"/>
                <a:ea typeface="ＭＳ Ｐゴシック" pitchFamily="34" charset="-128"/>
              </a:rPr>
              <a:t>?</a:t>
            </a:r>
          </a:p>
        </p:txBody>
      </p:sp>
      <p:sp>
        <p:nvSpPr>
          <p:cNvPr id="5129" name="TextBox 15"/>
          <p:cNvSpPr txBox="1">
            <a:spLocks noChangeArrowheads="1"/>
          </p:cNvSpPr>
          <p:nvPr/>
        </p:nvSpPr>
        <p:spPr bwMode="auto">
          <a:xfrm>
            <a:off x="2971800" y="6273800"/>
            <a:ext cx="4876800" cy="338138"/>
          </a:xfrm>
          <a:prstGeom prst="rect">
            <a:avLst/>
          </a:prstGeom>
          <a:noFill/>
          <a:ln w="9525">
            <a:noFill/>
            <a:miter lim="800000"/>
            <a:headEnd/>
            <a:tailEnd/>
          </a:ln>
        </p:spPr>
        <p:txBody>
          <a:bodyPr>
            <a:spAutoFit/>
          </a:bodyPr>
          <a:lstStyle/>
          <a:p>
            <a:pPr algn="l" eaLnBrk="1" hangingPunct="1"/>
            <a:r>
              <a:rPr lang="en-US" sz="1600" b="1" i="1" dirty="0">
                <a:solidFill>
                  <a:srgbClr val="000000"/>
                </a:solidFill>
                <a:latin typeface="Arial" charset="0"/>
                <a:ea typeface="ＭＳ Ｐゴシック" pitchFamily="34" charset="-128"/>
              </a:rPr>
              <a:t>C. </a:t>
            </a:r>
            <a:r>
              <a:rPr lang="en-US" sz="1600" b="1" i="1" dirty="0" err="1">
                <a:solidFill>
                  <a:srgbClr val="000000"/>
                </a:solidFill>
                <a:latin typeface="Arial" charset="0"/>
                <a:ea typeface="ＭＳ Ｐゴシック" pitchFamily="34" charset="-128"/>
              </a:rPr>
              <a:t>Seely</a:t>
            </a:r>
            <a:r>
              <a:rPr lang="en-US" sz="1600" b="1" i="1" dirty="0">
                <a:solidFill>
                  <a:srgbClr val="000000"/>
                </a:solidFill>
                <a:latin typeface="Arial" charset="0"/>
                <a:ea typeface="ＭＳ Ｐゴシック" pitchFamily="34" charset="-128"/>
              </a:rPr>
              <a:t>, A. Daniel, et al, PRL 103, 202301 (2009)</a:t>
            </a:r>
          </a:p>
        </p:txBody>
      </p:sp>
      <p:pic>
        <p:nvPicPr>
          <p:cNvPr id="5130" name="Picture 11" descr="HeBeNuclei.jpg"/>
          <p:cNvPicPr>
            <a:picLocks noChangeAspect="1"/>
          </p:cNvPicPr>
          <p:nvPr/>
        </p:nvPicPr>
        <p:blipFill>
          <a:blip r:embed="rId3" cstate="print"/>
          <a:srcRect/>
          <a:stretch>
            <a:fillRect/>
          </a:stretch>
        </p:blipFill>
        <p:spPr bwMode="auto">
          <a:xfrm>
            <a:off x="768350" y="4133850"/>
            <a:ext cx="1289050" cy="2647950"/>
          </a:xfrm>
          <a:prstGeom prst="rect">
            <a:avLst/>
          </a:prstGeom>
          <a:noFill/>
          <a:ln w="9525">
            <a:noFill/>
            <a:miter lim="800000"/>
            <a:headEnd/>
            <a:tailEnd/>
          </a:ln>
        </p:spPr>
      </p:pic>
      <p:grpSp>
        <p:nvGrpSpPr>
          <p:cNvPr id="2" name="Group 10"/>
          <p:cNvGrpSpPr>
            <a:grpSpLocks noChangeAspect="1"/>
          </p:cNvGrpSpPr>
          <p:nvPr/>
        </p:nvGrpSpPr>
        <p:grpSpPr bwMode="auto">
          <a:xfrm>
            <a:off x="4267200" y="1166812"/>
            <a:ext cx="1258888" cy="944563"/>
            <a:chOff x="3581400" y="1524000"/>
            <a:chExt cx="5038725" cy="3776663"/>
          </a:xfrm>
        </p:grpSpPr>
        <p:pic>
          <p:nvPicPr>
            <p:cNvPr id="5134" name="Picture 3" descr="he3_pub_4_28_2009.png"/>
            <p:cNvPicPr>
              <a:picLocks noChangeAspect="1"/>
            </p:cNvPicPr>
            <p:nvPr/>
          </p:nvPicPr>
          <p:blipFill>
            <a:blip r:embed="rId4" cstate="print"/>
            <a:srcRect/>
            <a:stretch>
              <a:fillRect/>
            </a:stretch>
          </p:blipFill>
          <p:spPr bwMode="auto">
            <a:xfrm>
              <a:off x="3581400" y="1524000"/>
              <a:ext cx="5038725" cy="3776663"/>
            </a:xfrm>
            <a:prstGeom prst="rect">
              <a:avLst/>
            </a:prstGeom>
            <a:noFill/>
            <a:ln w="15875">
              <a:solidFill>
                <a:schemeClr val="tx1"/>
              </a:solidFill>
              <a:miter lim="800000"/>
              <a:headEnd/>
              <a:tailEnd/>
            </a:ln>
          </p:spPr>
        </p:pic>
        <p:sp>
          <p:nvSpPr>
            <p:cNvPr id="5135" name="Isosceles Triangle 12"/>
            <p:cNvSpPr>
              <a:spLocks noChangeArrowheads="1"/>
            </p:cNvSpPr>
            <p:nvPr/>
          </p:nvSpPr>
          <p:spPr bwMode="auto">
            <a:xfrm>
              <a:off x="4556126" y="2524126"/>
              <a:ext cx="92076" cy="90488"/>
            </a:xfrm>
            <a:prstGeom prst="triangle">
              <a:avLst>
                <a:gd name="adj" fmla="val 50000"/>
              </a:avLst>
            </a:prstGeom>
            <a:noFill/>
            <a:ln w="12700" algn="ctr">
              <a:solidFill>
                <a:schemeClr val="tx1"/>
              </a:solidFill>
              <a:round/>
              <a:headEnd/>
              <a:tailEnd/>
            </a:ln>
          </p:spPr>
          <p:txBody>
            <a:bodyPr/>
            <a:lstStyle/>
            <a:p>
              <a:pPr algn="l"/>
              <a:endParaRPr lang="en-US" sz="2400">
                <a:solidFill>
                  <a:srgbClr val="000000"/>
                </a:solidFill>
                <a:latin typeface="Arial" charset="0"/>
                <a:ea typeface="ＭＳ Ｐゴシック" pitchFamily="34" charset="-128"/>
              </a:endParaRPr>
            </a:p>
          </p:txBody>
        </p:sp>
      </p:grpSp>
      <p:cxnSp>
        <p:nvCxnSpPr>
          <p:cNvPr id="5132" name="Straight Connector 14"/>
          <p:cNvCxnSpPr>
            <a:cxnSpLocks noChangeShapeType="1"/>
          </p:cNvCxnSpPr>
          <p:nvPr/>
        </p:nvCxnSpPr>
        <p:spPr bwMode="auto">
          <a:xfrm>
            <a:off x="4613275" y="1671638"/>
            <a:ext cx="512763" cy="80962"/>
          </a:xfrm>
          <a:prstGeom prst="line">
            <a:avLst/>
          </a:prstGeom>
          <a:noFill/>
          <a:ln w="9525" algn="ctr">
            <a:solidFill>
              <a:srgbClr val="FF0000"/>
            </a:solidFill>
            <a:round/>
            <a:headEnd/>
            <a:tailEnd/>
          </a:ln>
        </p:spPr>
      </p:cxnSp>
      <p:cxnSp>
        <p:nvCxnSpPr>
          <p:cNvPr id="5133" name="Straight Arrow Connector 19"/>
          <p:cNvCxnSpPr>
            <a:cxnSpLocks noChangeShapeType="1"/>
          </p:cNvCxnSpPr>
          <p:nvPr/>
        </p:nvCxnSpPr>
        <p:spPr bwMode="auto">
          <a:xfrm rot="10800000" flipV="1">
            <a:off x="3867150" y="1711484"/>
            <a:ext cx="990600" cy="554038"/>
          </a:xfrm>
          <a:prstGeom prst="straightConnector1">
            <a:avLst/>
          </a:prstGeom>
          <a:noFill/>
          <a:ln w="9525" algn="ctr">
            <a:solidFill>
              <a:schemeClr val="tx1"/>
            </a:solidFill>
            <a:round/>
            <a:headEnd/>
            <a:tailEnd type="arrow" w="med" len="med"/>
          </a:ln>
        </p:spPr>
      </p:cxnSp>
    </p:spTree>
    <p:extLst>
      <p:ext uri="{BB962C8B-B14F-4D97-AF65-F5344CB8AC3E}">
        <p14:creationId xmlns:p14="http://schemas.microsoft.com/office/powerpoint/2010/main" xmlns="" val="10935004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itle 1"/>
          <p:cNvSpPr>
            <a:spLocks noGrp="1"/>
          </p:cNvSpPr>
          <p:nvPr>
            <p:ph type="title"/>
          </p:nvPr>
        </p:nvSpPr>
        <p:spPr>
          <a:xfrm>
            <a:off x="0" y="34255"/>
            <a:ext cx="9144000" cy="736600"/>
          </a:xfrm>
        </p:spPr>
        <p:txBody>
          <a:bodyPr/>
          <a:lstStyle/>
          <a:p>
            <a:r>
              <a:rPr lang="en-US" sz="2800" dirty="0" smtClean="0"/>
              <a:t>Extend DIS from Quarks in Nuclei to </a:t>
            </a:r>
            <a:r>
              <a:rPr lang="en-US" sz="2800" dirty="0" err="1" smtClean="0"/>
              <a:t>x</a:t>
            </a:r>
            <a:r>
              <a:rPr lang="en-US" sz="2800" baseline="-25000" dirty="0" err="1" smtClean="0"/>
              <a:t>B</a:t>
            </a:r>
            <a:r>
              <a:rPr lang="en-US" sz="2800" dirty="0" smtClean="0"/>
              <a:t>&gt;1 </a:t>
            </a:r>
            <a:br>
              <a:rPr lang="en-US" sz="2800" dirty="0" smtClean="0"/>
            </a:br>
            <a:r>
              <a:rPr lang="en-US" sz="2800" dirty="0" smtClean="0"/>
              <a:t>to Access Short Range Correlations</a:t>
            </a:r>
            <a:endParaRPr lang="en-US" sz="2800" baseline="-25000" dirty="0" smtClean="0"/>
          </a:p>
        </p:txBody>
      </p:sp>
      <p:sp>
        <p:nvSpPr>
          <p:cNvPr id="17413" name="Rectangle 5"/>
          <p:cNvSpPr>
            <a:spLocks noChangeArrowheads="1"/>
          </p:cNvSpPr>
          <p:nvPr/>
        </p:nvSpPr>
        <p:spPr bwMode="auto">
          <a:xfrm>
            <a:off x="228600" y="3124200"/>
            <a:ext cx="4343400" cy="2286000"/>
          </a:xfrm>
          <a:prstGeom prst="rect">
            <a:avLst/>
          </a:prstGeom>
          <a:noFill/>
          <a:ln w="9525">
            <a:noFill/>
            <a:miter lim="800000"/>
            <a:headEnd/>
            <a:tailEnd/>
          </a:ln>
        </p:spPr>
        <p:txBody>
          <a:bodyPr>
            <a:spAutoFit/>
          </a:bodyPr>
          <a:lstStyle/>
          <a:p>
            <a:pPr algn="l"/>
            <a:r>
              <a:rPr lang="en-GB" sz="2000" dirty="0">
                <a:solidFill>
                  <a:srgbClr val="000000"/>
                </a:solidFill>
                <a:latin typeface="Arial"/>
                <a:ea typeface="msmincho"/>
                <a:cs typeface="msmincho"/>
              </a:rPr>
              <a:t>The observed </a:t>
            </a:r>
            <a:r>
              <a:rPr lang="en-GB" sz="2000" i="1" dirty="0">
                <a:solidFill>
                  <a:srgbClr val="000000"/>
                </a:solidFill>
                <a:latin typeface="Arial"/>
                <a:ea typeface="msmincho"/>
                <a:cs typeface="msmincho"/>
              </a:rPr>
              <a:t>scaling</a:t>
            </a:r>
            <a:r>
              <a:rPr lang="en-GB" sz="2000" dirty="0">
                <a:solidFill>
                  <a:srgbClr val="000000"/>
                </a:solidFill>
                <a:latin typeface="Arial"/>
                <a:ea typeface="msmincho"/>
                <a:cs typeface="msmincho"/>
              </a:rPr>
              <a:t> means that the electrons probe the high-momentum nucleons in the 2N-SRC phase, and the scaling factors determine the per-nucleon probability of the 2N-SRC phase in nuclei with A&gt;3 relative to </a:t>
            </a:r>
            <a:r>
              <a:rPr lang="en-GB" sz="2000" baseline="30000" dirty="0">
                <a:solidFill>
                  <a:srgbClr val="000000"/>
                </a:solidFill>
                <a:latin typeface="Arial"/>
                <a:ea typeface="msmincho"/>
                <a:cs typeface="msmincho"/>
              </a:rPr>
              <a:t>3</a:t>
            </a:r>
            <a:r>
              <a:rPr lang="en-GB" sz="2000" dirty="0">
                <a:solidFill>
                  <a:srgbClr val="000000"/>
                </a:solidFill>
                <a:latin typeface="Arial"/>
                <a:ea typeface="msmincho"/>
                <a:cs typeface="msmincho"/>
              </a:rPr>
              <a:t>He</a:t>
            </a:r>
            <a:endParaRPr lang="en-US" sz="2000" dirty="0">
              <a:latin typeface="Arial"/>
            </a:endParaRPr>
          </a:p>
        </p:txBody>
      </p:sp>
      <p:grpSp>
        <p:nvGrpSpPr>
          <p:cNvPr id="2" name="Group 17"/>
          <p:cNvGrpSpPr>
            <a:grpSpLocks/>
          </p:cNvGrpSpPr>
          <p:nvPr/>
        </p:nvGrpSpPr>
        <p:grpSpPr bwMode="auto">
          <a:xfrm>
            <a:off x="304800" y="1047925"/>
            <a:ext cx="4343400" cy="1774825"/>
            <a:chOff x="304800" y="1958976"/>
            <a:chExt cx="4343400" cy="1774824"/>
          </a:xfrm>
        </p:grpSpPr>
        <p:sp>
          <p:nvSpPr>
            <p:cNvPr id="14" name="Rounded Rectangle 13"/>
            <p:cNvSpPr/>
            <p:nvPr/>
          </p:nvSpPr>
          <p:spPr>
            <a:xfrm>
              <a:off x="304800" y="1958976"/>
              <a:ext cx="4343400" cy="1774824"/>
            </a:xfrm>
            <a:prstGeom prst="roundRect">
              <a:avLst/>
            </a:prstGeom>
            <a:gradFill>
              <a:gsLst>
                <a:gs pos="0">
                  <a:schemeClr val="accent1"/>
                </a:gs>
                <a:gs pos="80000">
                  <a:schemeClr val="accent1">
                    <a:shade val="93000"/>
                    <a:satMod val="130000"/>
                  </a:schemeClr>
                </a:gs>
                <a:gs pos="100000">
                  <a:schemeClr val="accent1">
                    <a:shade val="94000"/>
                    <a:satMod val="135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solidFill>
                  <a:srgbClr val="FFFFFF"/>
                </a:solidFill>
              </a:endParaRPr>
            </a:p>
          </p:txBody>
        </p:sp>
        <p:graphicFrame>
          <p:nvGraphicFramePr>
            <p:cNvPr id="17410" name="Object 2"/>
            <p:cNvGraphicFramePr>
              <a:graphicFrameLocks noChangeAspect="1"/>
            </p:cNvGraphicFramePr>
            <p:nvPr/>
          </p:nvGraphicFramePr>
          <p:xfrm>
            <a:off x="431800" y="1962151"/>
            <a:ext cx="1722438" cy="793750"/>
          </p:xfrm>
          <a:graphic>
            <a:graphicData uri="http://schemas.openxmlformats.org/presentationml/2006/ole">
              <p:oleObj spid="_x0000_s801834" name="Equation" r:id="rId3" imgW="1117115" imgH="482391" progId="Equation.DSMT4">
                <p:embed/>
              </p:oleObj>
            </a:graphicData>
          </a:graphic>
        </p:graphicFrame>
        <p:sp>
          <p:nvSpPr>
            <p:cNvPr id="17420" name="TextBox 7"/>
            <p:cNvSpPr txBox="1">
              <a:spLocks noChangeArrowheads="1"/>
            </p:cNvSpPr>
            <p:nvPr/>
          </p:nvSpPr>
          <p:spPr bwMode="auto">
            <a:xfrm>
              <a:off x="2082910" y="2153206"/>
              <a:ext cx="569387" cy="369332"/>
            </a:xfrm>
            <a:prstGeom prst="rect">
              <a:avLst/>
            </a:prstGeom>
            <a:noFill/>
            <a:ln w="9525">
              <a:noFill/>
              <a:miter lim="800000"/>
              <a:headEnd/>
              <a:tailEnd/>
            </a:ln>
          </p:spPr>
          <p:txBody>
            <a:bodyPr wrap="none">
              <a:spAutoFit/>
            </a:bodyPr>
            <a:lstStyle/>
            <a:p>
              <a:r>
                <a:rPr lang="en-US" sz="1800" dirty="0">
                  <a:solidFill>
                    <a:srgbClr val="FFFFFF"/>
                  </a:solidFill>
                  <a:latin typeface="Arial"/>
                </a:rPr>
                <a:t>and</a:t>
              </a:r>
            </a:p>
          </p:txBody>
        </p:sp>
        <p:graphicFrame>
          <p:nvGraphicFramePr>
            <p:cNvPr id="17411" name="Object 3"/>
            <p:cNvGraphicFramePr>
              <a:graphicFrameLocks noChangeAspect="1"/>
            </p:cNvGraphicFramePr>
            <p:nvPr/>
          </p:nvGraphicFramePr>
          <p:xfrm>
            <a:off x="2636498" y="2208213"/>
            <a:ext cx="1741488" cy="314325"/>
          </p:xfrm>
          <a:graphic>
            <a:graphicData uri="http://schemas.openxmlformats.org/presentationml/2006/ole">
              <p:oleObj spid="_x0000_s801835" name="Equation" r:id="rId4" imgW="1130300" imgH="190500" progId="Equation.3">
                <p:embed/>
              </p:oleObj>
            </a:graphicData>
          </a:graphic>
        </p:graphicFrame>
        <p:sp>
          <p:nvSpPr>
            <p:cNvPr id="17421" name="Rectangle 11"/>
            <p:cNvSpPr>
              <a:spLocks noChangeArrowheads="1"/>
            </p:cNvSpPr>
            <p:nvPr/>
          </p:nvSpPr>
          <p:spPr bwMode="auto">
            <a:xfrm>
              <a:off x="941641" y="2949576"/>
              <a:ext cx="2778325" cy="369332"/>
            </a:xfrm>
            <a:prstGeom prst="rect">
              <a:avLst/>
            </a:prstGeom>
            <a:noFill/>
            <a:ln w="9525">
              <a:noFill/>
              <a:miter lim="800000"/>
              <a:headEnd/>
              <a:tailEnd/>
            </a:ln>
          </p:spPr>
          <p:txBody>
            <a:bodyPr wrap="none">
              <a:spAutoFit/>
            </a:bodyPr>
            <a:lstStyle/>
            <a:p>
              <a:pPr>
                <a:tabLst>
                  <a:tab pos="723900" algn="l"/>
                  <a:tab pos="1447800" algn="l"/>
                  <a:tab pos="2171700" algn="l"/>
                  <a:tab pos="2895600" algn="l"/>
                </a:tabLst>
              </a:pPr>
              <a:r>
                <a:rPr lang="en-GB" sz="1800" dirty="0">
                  <a:solidFill>
                    <a:srgbClr val="000000"/>
                  </a:solidFill>
                  <a:latin typeface="Arial"/>
                  <a:ea typeface="msmincho"/>
                  <a:cs typeface="msmincho"/>
                </a:rPr>
                <a:t>r(A,</a:t>
              </a:r>
              <a:r>
                <a:rPr lang="en-GB" sz="1800" baseline="33000" dirty="0">
                  <a:solidFill>
                    <a:srgbClr val="000000"/>
                  </a:solidFill>
                  <a:latin typeface="Arial"/>
                  <a:ea typeface="msmincho"/>
                  <a:cs typeface="msmincho"/>
                </a:rPr>
                <a:t>3</a:t>
              </a:r>
              <a:r>
                <a:rPr lang="en-GB" sz="1800" dirty="0">
                  <a:solidFill>
                    <a:srgbClr val="000000"/>
                  </a:solidFill>
                  <a:latin typeface="Arial"/>
                  <a:ea typeface="msmincho"/>
                  <a:cs typeface="msmincho"/>
                </a:rPr>
                <a:t>He) = a</a:t>
              </a:r>
              <a:r>
                <a:rPr lang="en-GB" sz="1800" baseline="-33000" dirty="0">
                  <a:solidFill>
                    <a:srgbClr val="000000"/>
                  </a:solidFill>
                  <a:latin typeface="Arial"/>
                  <a:ea typeface="msmincho"/>
                  <a:cs typeface="msmincho"/>
                </a:rPr>
                <a:t>2n</a:t>
              </a:r>
              <a:r>
                <a:rPr lang="en-GB" sz="1800" dirty="0">
                  <a:solidFill>
                    <a:srgbClr val="000000"/>
                  </a:solidFill>
                  <a:latin typeface="Arial"/>
                  <a:ea typeface="msmincho"/>
                  <a:cs typeface="msmincho"/>
                </a:rPr>
                <a:t>(A)/a</a:t>
              </a:r>
              <a:r>
                <a:rPr lang="en-GB" sz="1800" baseline="-33000" dirty="0">
                  <a:solidFill>
                    <a:srgbClr val="000000"/>
                  </a:solidFill>
                  <a:latin typeface="Arial"/>
                  <a:ea typeface="msmincho"/>
                  <a:cs typeface="msmincho"/>
                </a:rPr>
                <a:t>2n</a:t>
              </a:r>
              <a:r>
                <a:rPr lang="en-GB" sz="1800" dirty="0">
                  <a:solidFill>
                    <a:srgbClr val="000000"/>
                  </a:solidFill>
                  <a:latin typeface="Arial"/>
                  <a:ea typeface="msmincho"/>
                  <a:cs typeface="msmincho"/>
                </a:rPr>
                <a:t>(</a:t>
              </a:r>
              <a:r>
                <a:rPr lang="en-GB" sz="1800" baseline="33000" dirty="0">
                  <a:solidFill>
                    <a:srgbClr val="000000"/>
                  </a:solidFill>
                  <a:latin typeface="Arial"/>
                  <a:ea typeface="msmincho"/>
                  <a:cs typeface="msmincho"/>
                </a:rPr>
                <a:t>3</a:t>
              </a:r>
              <a:r>
                <a:rPr lang="en-GB" sz="1800" dirty="0">
                  <a:solidFill>
                    <a:srgbClr val="000000"/>
                  </a:solidFill>
                  <a:latin typeface="Arial"/>
                  <a:ea typeface="msmincho"/>
                  <a:cs typeface="msmincho"/>
                </a:rPr>
                <a:t>He)</a:t>
              </a:r>
            </a:p>
          </p:txBody>
        </p:sp>
        <p:sp>
          <p:nvSpPr>
            <p:cNvPr id="17422" name="TextBox 12"/>
            <p:cNvSpPr txBox="1">
              <a:spLocks noChangeArrowheads="1"/>
            </p:cNvSpPr>
            <p:nvPr/>
          </p:nvSpPr>
          <p:spPr bwMode="auto">
            <a:xfrm>
              <a:off x="2050343" y="2568576"/>
              <a:ext cx="633508" cy="800219"/>
            </a:xfrm>
            <a:prstGeom prst="rect">
              <a:avLst/>
            </a:prstGeom>
            <a:noFill/>
            <a:ln w="9525">
              <a:noFill/>
              <a:miter lim="800000"/>
              <a:headEnd/>
              <a:tailEnd/>
            </a:ln>
          </p:spPr>
          <p:txBody>
            <a:bodyPr wrap="none">
              <a:spAutoFit/>
            </a:bodyPr>
            <a:lstStyle/>
            <a:p>
              <a:r>
                <a:rPr lang="en-US" sz="1800" i="1" dirty="0">
                  <a:solidFill>
                    <a:srgbClr val="FFFFFF"/>
                  </a:solidFill>
                  <a:latin typeface="Arial"/>
                </a:rPr>
                <a:t>then</a:t>
              </a:r>
            </a:p>
            <a:p>
              <a:endParaRPr lang="en-US" dirty="0">
                <a:latin typeface="Arial"/>
              </a:endParaRPr>
            </a:p>
          </p:txBody>
        </p:sp>
      </p:grpSp>
      <p:sp>
        <p:nvSpPr>
          <p:cNvPr id="17416" name="Rectangle 15"/>
          <p:cNvSpPr>
            <a:spLocks noChangeArrowheads="1"/>
          </p:cNvSpPr>
          <p:nvPr/>
        </p:nvSpPr>
        <p:spPr bwMode="auto">
          <a:xfrm>
            <a:off x="304800" y="5715000"/>
            <a:ext cx="3886200" cy="523875"/>
          </a:xfrm>
          <a:prstGeom prst="rect">
            <a:avLst/>
          </a:prstGeom>
          <a:noFill/>
          <a:ln w="9525">
            <a:noFill/>
            <a:miter lim="800000"/>
            <a:headEnd/>
            <a:tailEnd/>
          </a:ln>
        </p:spPr>
        <p:txBody>
          <a:bodyPr>
            <a:spAutoFit/>
          </a:bodyPr>
          <a:lstStyle/>
          <a:p>
            <a:pPr>
              <a:tabLst>
                <a:tab pos="723900" algn="l"/>
                <a:tab pos="1447800" algn="l"/>
                <a:tab pos="2171700" algn="l"/>
                <a:tab pos="2895600" algn="l"/>
                <a:tab pos="3619500" algn="l"/>
                <a:tab pos="4343400" algn="l"/>
                <a:tab pos="5067300" algn="l"/>
                <a:tab pos="5791200" algn="l"/>
                <a:tab pos="6515100" algn="l"/>
              </a:tabLst>
            </a:pPr>
            <a:r>
              <a:rPr lang="en-GB" sz="1400" dirty="0">
                <a:solidFill>
                  <a:srgbClr val="000000"/>
                </a:solidFill>
                <a:latin typeface="Arial"/>
                <a:ea typeface="msmincho"/>
                <a:cs typeface="msmincho"/>
              </a:rPr>
              <a:t>K. Sh. </a:t>
            </a:r>
            <a:r>
              <a:rPr lang="en-GB" sz="1400" dirty="0" err="1">
                <a:solidFill>
                  <a:srgbClr val="000000"/>
                </a:solidFill>
                <a:latin typeface="Arial"/>
                <a:ea typeface="msmincho"/>
                <a:cs typeface="msmincho"/>
              </a:rPr>
              <a:t>Egiyan</a:t>
            </a:r>
            <a:r>
              <a:rPr lang="en-GB" sz="1400" dirty="0">
                <a:solidFill>
                  <a:srgbClr val="000000"/>
                </a:solidFill>
                <a:latin typeface="Arial"/>
                <a:ea typeface="msmincho"/>
                <a:cs typeface="msmincho"/>
              </a:rPr>
              <a:t> </a:t>
            </a:r>
            <a:r>
              <a:rPr lang="en-GB" sz="1400" i="1" dirty="0">
                <a:solidFill>
                  <a:srgbClr val="000000"/>
                </a:solidFill>
                <a:latin typeface="Arial"/>
                <a:ea typeface="msmincho"/>
                <a:cs typeface="msmincho"/>
              </a:rPr>
              <a:t>et al., </a:t>
            </a:r>
            <a:r>
              <a:rPr lang="en-GB" sz="1400" dirty="0">
                <a:solidFill>
                  <a:srgbClr val="000000"/>
                </a:solidFill>
                <a:latin typeface="Arial"/>
                <a:ea typeface="msmincho"/>
                <a:cs typeface="msmincho"/>
              </a:rPr>
              <a:t>PRC </a:t>
            </a:r>
            <a:r>
              <a:rPr lang="en-GB" sz="1400" b="1" dirty="0">
                <a:solidFill>
                  <a:srgbClr val="000000"/>
                </a:solidFill>
                <a:latin typeface="Arial"/>
                <a:ea typeface="msmincho"/>
                <a:cs typeface="msmincho"/>
              </a:rPr>
              <a:t> 68 </a:t>
            </a:r>
            <a:r>
              <a:rPr lang="en-GB" sz="1400" dirty="0">
                <a:solidFill>
                  <a:srgbClr val="000000"/>
                </a:solidFill>
                <a:latin typeface="Arial"/>
                <a:ea typeface="msmincho"/>
                <a:cs typeface="msmincho"/>
              </a:rPr>
              <a:t>(2003) 014313; PRL </a:t>
            </a:r>
            <a:r>
              <a:rPr lang="en-GB" sz="1400" b="1" dirty="0">
                <a:solidFill>
                  <a:srgbClr val="000000"/>
                </a:solidFill>
                <a:latin typeface="Arial"/>
                <a:ea typeface="msmincho"/>
                <a:cs typeface="msmincho"/>
              </a:rPr>
              <a:t>96 </a:t>
            </a:r>
            <a:r>
              <a:rPr lang="en-GB" sz="1400" dirty="0">
                <a:solidFill>
                  <a:srgbClr val="000000"/>
                </a:solidFill>
                <a:latin typeface="Arial"/>
                <a:ea typeface="msmincho"/>
                <a:cs typeface="msmincho"/>
              </a:rPr>
              <a:t>(2006) 082501</a:t>
            </a:r>
          </a:p>
        </p:txBody>
      </p:sp>
      <p:sp>
        <p:nvSpPr>
          <p:cNvPr id="17417" name="Rectangle 16"/>
          <p:cNvSpPr>
            <a:spLocks noChangeArrowheads="1"/>
          </p:cNvSpPr>
          <p:nvPr/>
        </p:nvSpPr>
        <p:spPr bwMode="auto">
          <a:xfrm>
            <a:off x="457200" y="6324600"/>
            <a:ext cx="3446463" cy="523220"/>
          </a:xfrm>
          <a:prstGeom prst="rect">
            <a:avLst/>
          </a:prstGeom>
          <a:noFill/>
          <a:ln w="9525">
            <a:noFill/>
            <a:miter lim="800000"/>
            <a:headEnd/>
            <a:tailEnd/>
          </a:ln>
        </p:spPr>
        <p:txBody>
          <a:bodyPr wrap="square">
            <a:spAutoFit/>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400" dirty="0">
                <a:solidFill>
                  <a:srgbClr val="000000"/>
                </a:solidFill>
                <a:latin typeface="Arial"/>
                <a:ea typeface="msmincho"/>
                <a:cs typeface="msmincho"/>
              </a:rPr>
              <a:t>Originally done with SLAC data </a:t>
            </a:r>
            <a:endParaRPr lang="en-GB" sz="1400" dirty="0" smtClean="0">
              <a:solidFill>
                <a:srgbClr val="000000"/>
              </a:solidFill>
              <a:latin typeface="Arial"/>
              <a:ea typeface="msmincho"/>
              <a:cs typeface="msmincho"/>
            </a:endParaRPr>
          </a:p>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400" dirty="0" smtClean="0">
                <a:solidFill>
                  <a:srgbClr val="000000"/>
                </a:solidFill>
                <a:latin typeface="Arial"/>
                <a:ea typeface="msmincho"/>
                <a:cs typeface="msmincho"/>
              </a:rPr>
              <a:t>by </a:t>
            </a:r>
            <a:r>
              <a:rPr lang="en-GB" sz="1400" dirty="0">
                <a:solidFill>
                  <a:srgbClr val="000000"/>
                </a:solidFill>
                <a:latin typeface="Arial"/>
                <a:ea typeface="msmincho"/>
                <a:cs typeface="msmincho"/>
              </a:rPr>
              <a:t>D.B. Day </a:t>
            </a:r>
            <a:r>
              <a:rPr lang="en-GB" sz="1400" i="1" dirty="0">
                <a:solidFill>
                  <a:srgbClr val="000000"/>
                </a:solidFill>
                <a:latin typeface="Arial"/>
                <a:ea typeface="msmincho"/>
                <a:cs typeface="msmincho"/>
              </a:rPr>
              <a:t>et al.</a:t>
            </a:r>
            <a:r>
              <a:rPr lang="en-GB" sz="1400" dirty="0">
                <a:solidFill>
                  <a:srgbClr val="000000"/>
                </a:solidFill>
                <a:latin typeface="Arial"/>
                <a:ea typeface="msmincho"/>
                <a:cs typeface="msmincho"/>
              </a:rPr>
              <a:t>, PRL 59 (1987) 427</a:t>
            </a:r>
          </a:p>
        </p:txBody>
      </p:sp>
      <p:sp>
        <p:nvSpPr>
          <p:cNvPr id="17418" name="TextBox 18"/>
          <p:cNvSpPr txBox="1">
            <a:spLocks noChangeArrowheads="1"/>
          </p:cNvSpPr>
          <p:nvPr/>
        </p:nvSpPr>
        <p:spPr bwMode="auto">
          <a:xfrm>
            <a:off x="871538" y="2419525"/>
            <a:ext cx="3260725" cy="369888"/>
          </a:xfrm>
          <a:prstGeom prst="rect">
            <a:avLst/>
          </a:prstGeom>
          <a:noFill/>
          <a:ln w="9525">
            <a:noFill/>
            <a:miter lim="800000"/>
            <a:headEnd/>
            <a:tailEnd/>
          </a:ln>
        </p:spPr>
        <p:txBody>
          <a:bodyPr wrap="none">
            <a:spAutoFit/>
          </a:bodyPr>
          <a:lstStyle/>
          <a:p>
            <a:r>
              <a:rPr lang="en-GB" sz="1800" dirty="0">
                <a:solidFill>
                  <a:srgbClr val="000000"/>
                </a:solidFill>
                <a:latin typeface="Arial"/>
                <a:ea typeface="msmincho"/>
                <a:cs typeface="msmincho"/>
              </a:rPr>
              <a:t>a</a:t>
            </a:r>
            <a:r>
              <a:rPr lang="en-GB" sz="1800" baseline="-33000" dirty="0">
                <a:solidFill>
                  <a:srgbClr val="000000"/>
                </a:solidFill>
                <a:latin typeface="Arial"/>
                <a:ea typeface="msmincho"/>
                <a:cs typeface="msmincho"/>
              </a:rPr>
              <a:t>2n</a:t>
            </a:r>
            <a:r>
              <a:rPr lang="en-GB" sz="1800" dirty="0">
                <a:solidFill>
                  <a:srgbClr val="000000"/>
                </a:solidFill>
                <a:latin typeface="Arial"/>
                <a:ea typeface="msmincho"/>
                <a:cs typeface="msmincho"/>
              </a:rPr>
              <a:t> 2N-probability above </a:t>
            </a:r>
            <a:r>
              <a:rPr lang="en-GB" sz="1800" dirty="0" err="1">
                <a:solidFill>
                  <a:srgbClr val="000000"/>
                </a:solidFill>
                <a:latin typeface="Arial"/>
                <a:ea typeface="msmincho"/>
                <a:cs typeface="msmincho"/>
              </a:rPr>
              <a:t>k</a:t>
            </a:r>
            <a:r>
              <a:rPr lang="en-GB" sz="1800" baseline="-25000" dirty="0" err="1">
                <a:solidFill>
                  <a:srgbClr val="000000"/>
                </a:solidFill>
                <a:latin typeface="Arial"/>
                <a:ea typeface="msmincho"/>
                <a:cs typeface="msmincho"/>
              </a:rPr>
              <a:t>Fermi</a:t>
            </a:r>
            <a:endParaRPr lang="en-US" sz="1800" baseline="-25000" dirty="0">
              <a:latin typeface="Arial"/>
            </a:endParaRPr>
          </a:p>
        </p:txBody>
      </p:sp>
      <p:grpSp>
        <p:nvGrpSpPr>
          <p:cNvPr id="3" name="Group 2"/>
          <p:cNvGrpSpPr/>
          <p:nvPr/>
        </p:nvGrpSpPr>
        <p:grpSpPr>
          <a:xfrm>
            <a:off x="4970478" y="321578"/>
            <a:ext cx="4292794" cy="5219351"/>
            <a:chOff x="4970478" y="267049"/>
            <a:chExt cx="4292794" cy="5219351"/>
          </a:xfrm>
        </p:grpSpPr>
        <p:pic>
          <p:nvPicPr>
            <p:cNvPr id="17415" name="Picture 14" descr="fch_ratios_x3_bl_1.pdf"/>
            <p:cNvPicPr>
              <a:picLocks noChangeAspect="1"/>
            </p:cNvPicPr>
            <p:nvPr/>
          </p:nvPicPr>
          <p:blipFill>
            <a:blip r:embed="rId5" cstate="print"/>
            <a:srcRect/>
            <a:stretch>
              <a:fillRect/>
            </a:stretch>
          </p:blipFill>
          <p:spPr bwMode="auto">
            <a:xfrm>
              <a:off x="4970478" y="267049"/>
              <a:ext cx="4292794" cy="5219351"/>
            </a:xfrm>
            <a:prstGeom prst="rect">
              <a:avLst/>
            </a:prstGeom>
            <a:noFill/>
            <a:ln w="9525">
              <a:noFill/>
              <a:miter lim="800000"/>
              <a:headEnd/>
              <a:tailEnd/>
            </a:ln>
          </p:spPr>
        </p:pic>
        <p:sp>
          <p:nvSpPr>
            <p:cNvPr id="15" name="Line 35"/>
            <p:cNvSpPr>
              <a:spLocks noChangeShapeType="1"/>
            </p:cNvSpPr>
            <p:nvPr/>
          </p:nvSpPr>
          <p:spPr bwMode="auto">
            <a:xfrm>
              <a:off x="6562740" y="4390692"/>
              <a:ext cx="1150937" cy="1315"/>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endParaRPr lang="en-US" sz="2400">
                <a:solidFill>
                  <a:srgbClr val="000000"/>
                </a:solidFill>
                <a:latin typeface="Arial"/>
                <a:ea typeface="MS PGothic" pitchFamily="34" charset="-128"/>
              </a:endParaRPr>
            </a:p>
          </p:txBody>
        </p:sp>
        <p:sp>
          <p:nvSpPr>
            <p:cNvPr id="16" name="Line 36"/>
            <p:cNvSpPr>
              <a:spLocks noChangeShapeType="1"/>
            </p:cNvSpPr>
            <p:nvPr/>
          </p:nvSpPr>
          <p:spPr bwMode="auto">
            <a:xfrm flipV="1">
              <a:off x="7756525" y="4019634"/>
              <a:ext cx="1006475" cy="0"/>
            </a:xfrm>
            <a:prstGeom prst="line">
              <a:avLst/>
            </a:prstGeom>
            <a:noFill/>
            <a:ln w="19050">
              <a:solidFill>
                <a:srgbClr val="0033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endParaRPr lang="en-US" sz="2400">
                <a:solidFill>
                  <a:srgbClr val="000000"/>
                </a:solidFill>
                <a:latin typeface="Arial"/>
                <a:ea typeface="MS PGothic" pitchFamily="34" charset="-128"/>
              </a:endParaRPr>
            </a:p>
          </p:txBody>
        </p:sp>
        <p:sp>
          <p:nvSpPr>
            <p:cNvPr id="17" name="Line 37"/>
            <p:cNvSpPr>
              <a:spLocks noChangeShapeType="1"/>
            </p:cNvSpPr>
            <p:nvPr/>
          </p:nvSpPr>
          <p:spPr bwMode="auto">
            <a:xfrm>
              <a:off x="7696200" y="2645058"/>
              <a:ext cx="1023938" cy="1587"/>
            </a:xfrm>
            <a:prstGeom prst="line">
              <a:avLst/>
            </a:prstGeom>
            <a:noFill/>
            <a:ln w="12700">
              <a:solidFill>
                <a:srgbClr val="0033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endParaRPr lang="en-US" sz="2400">
                <a:solidFill>
                  <a:srgbClr val="000000"/>
                </a:solidFill>
                <a:latin typeface="Arial"/>
                <a:ea typeface="MS PGothic" pitchFamily="34" charset="-128"/>
              </a:endParaRPr>
            </a:p>
          </p:txBody>
        </p:sp>
        <p:sp>
          <p:nvSpPr>
            <p:cNvPr id="18" name="Line 38"/>
            <p:cNvSpPr>
              <a:spLocks noChangeShapeType="1"/>
            </p:cNvSpPr>
            <p:nvPr/>
          </p:nvSpPr>
          <p:spPr bwMode="auto">
            <a:xfrm>
              <a:off x="6499240" y="2869169"/>
              <a:ext cx="1214437" cy="259"/>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endParaRPr lang="en-US" sz="2400">
                <a:solidFill>
                  <a:srgbClr val="000000"/>
                </a:solidFill>
                <a:latin typeface="Arial"/>
                <a:ea typeface="MS PGothic" pitchFamily="34" charset="-128"/>
              </a:endParaRPr>
            </a:p>
          </p:txBody>
        </p:sp>
        <p:sp>
          <p:nvSpPr>
            <p:cNvPr id="19" name="Line 39"/>
            <p:cNvSpPr>
              <a:spLocks noChangeShapeType="1"/>
            </p:cNvSpPr>
            <p:nvPr/>
          </p:nvSpPr>
          <p:spPr bwMode="auto">
            <a:xfrm flipV="1">
              <a:off x="6494477" y="1524000"/>
              <a:ext cx="1133475" cy="0"/>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endParaRPr lang="en-US" sz="2400">
                <a:solidFill>
                  <a:srgbClr val="000000"/>
                </a:solidFill>
                <a:latin typeface="Arial"/>
                <a:ea typeface="MS PGothic" pitchFamily="34" charset="-128"/>
              </a:endParaRPr>
            </a:p>
          </p:txBody>
        </p:sp>
        <p:sp>
          <p:nvSpPr>
            <p:cNvPr id="20" name="Line 37"/>
            <p:cNvSpPr>
              <a:spLocks noChangeShapeType="1"/>
            </p:cNvSpPr>
            <p:nvPr/>
          </p:nvSpPr>
          <p:spPr bwMode="auto">
            <a:xfrm>
              <a:off x="7696200" y="1337115"/>
              <a:ext cx="1023938" cy="1587"/>
            </a:xfrm>
            <a:prstGeom prst="line">
              <a:avLst/>
            </a:prstGeom>
            <a:noFill/>
            <a:ln w="12700">
              <a:solidFill>
                <a:srgbClr val="0033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endParaRPr lang="en-US" sz="2400">
                <a:solidFill>
                  <a:srgbClr val="000000"/>
                </a:solidFill>
                <a:latin typeface="Arial"/>
                <a:ea typeface="MS PGothic" pitchFamily="34" charset="-128"/>
              </a:endParaRPr>
            </a:p>
          </p:txBody>
        </p:sp>
      </p:grpSp>
      <p:sp>
        <p:nvSpPr>
          <p:cNvPr id="21" name="Text Box 42"/>
          <p:cNvSpPr txBox="1">
            <a:spLocks noChangeArrowheads="1"/>
          </p:cNvSpPr>
          <p:nvPr/>
        </p:nvSpPr>
        <p:spPr bwMode="auto">
          <a:xfrm>
            <a:off x="5463053" y="5536210"/>
            <a:ext cx="3402013" cy="590550"/>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r>
              <a:rPr lang="en-US" sz="1600" dirty="0">
                <a:solidFill>
                  <a:srgbClr val="000000"/>
                </a:solidFill>
              </a:rPr>
              <a:t>Analysis shows that </a:t>
            </a:r>
            <a:r>
              <a:rPr lang="en-US" sz="1600" dirty="0">
                <a:solidFill>
                  <a:srgbClr val="0000FF"/>
                </a:solidFill>
              </a:rPr>
              <a:t>3-N</a:t>
            </a:r>
            <a:r>
              <a:rPr lang="en-US" sz="1600" dirty="0">
                <a:solidFill>
                  <a:srgbClr val="000000"/>
                </a:solidFill>
              </a:rPr>
              <a:t> SRC</a:t>
            </a:r>
          </a:p>
          <a:p>
            <a:pPr algn="l" eaLnBrk="1" hangingPunct="1"/>
            <a:r>
              <a:rPr lang="en-US" sz="1600" dirty="0">
                <a:solidFill>
                  <a:srgbClr val="000000"/>
                </a:solidFill>
              </a:rPr>
              <a:t>are 10 times smaller than </a:t>
            </a:r>
            <a:r>
              <a:rPr lang="en-US" sz="1600" dirty="0">
                <a:solidFill>
                  <a:srgbClr val="FF0000"/>
                </a:solidFill>
              </a:rPr>
              <a:t>2-N </a:t>
            </a:r>
            <a:r>
              <a:rPr lang="en-US" sz="1600" dirty="0">
                <a:solidFill>
                  <a:srgbClr val="000000"/>
                </a:solidFill>
              </a:rPr>
              <a:t>SRC.</a:t>
            </a:r>
          </a:p>
        </p:txBody>
      </p:sp>
      <p:sp>
        <p:nvSpPr>
          <p:cNvPr id="22" name="Text Box 43"/>
          <p:cNvSpPr txBox="1">
            <a:spLocks noChangeArrowheads="1"/>
          </p:cNvSpPr>
          <p:nvPr/>
        </p:nvSpPr>
        <p:spPr bwMode="auto">
          <a:xfrm>
            <a:off x="3986737" y="6183560"/>
            <a:ext cx="5100637" cy="59055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r>
              <a:rPr lang="en-US" sz="1600" dirty="0">
                <a:solidFill>
                  <a:srgbClr val="000000"/>
                </a:solidFill>
              </a:rPr>
              <a:t>At any moment, the number of 2-nucleon SRC </a:t>
            </a:r>
            <a:br>
              <a:rPr lang="en-US" sz="1600" dirty="0">
                <a:solidFill>
                  <a:srgbClr val="000000"/>
                </a:solidFill>
              </a:rPr>
            </a:br>
            <a:r>
              <a:rPr lang="en-US" sz="1600" dirty="0">
                <a:solidFill>
                  <a:srgbClr val="000000"/>
                </a:solidFill>
              </a:rPr>
              <a:t>are 0.3, 1.2 and 6.7 in </a:t>
            </a:r>
            <a:r>
              <a:rPr lang="en-US" sz="1600" baseline="30000" dirty="0">
                <a:solidFill>
                  <a:srgbClr val="000000"/>
                </a:solidFill>
              </a:rPr>
              <a:t>4</a:t>
            </a:r>
            <a:r>
              <a:rPr lang="en-US" sz="1600" dirty="0">
                <a:solidFill>
                  <a:srgbClr val="000000"/>
                </a:solidFill>
              </a:rPr>
              <a:t>He, </a:t>
            </a:r>
            <a:r>
              <a:rPr lang="en-US" sz="1600" baseline="30000" dirty="0">
                <a:solidFill>
                  <a:srgbClr val="000000"/>
                </a:solidFill>
              </a:rPr>
              <a:t>12</a:t>
            </a:r>
            <a:r>
              <a:rPr lang="en-US" sz="1600" dirty="0">
                <a:solidFill>
                  <a:srgbClr val="000000"/>
                </a:solidFill>
              </a:rPr>
              <a:t>C and </a:t>
            </a:r>
            <a:r>
              <a:rPr lang="en-US" sz="1600" baseline="30000" dirty="0">
                <a:solidFill>
                  <a:srgbClr val="000000"/>
                </a:solidFill>
              </a:rPr>
              <a:t>56</a:t>
            </a:r>
            <a:r>
              <a:rPr lang="en-US" sz="1600" dirty="0">
                <a:solidFill>
                  <a:srgbClr val="000000"/>
                </a:solidFill>
              </a:rPr>
              <a:t>Fe, respectively</a:t>
            </a:r>
          </a:p>
        </p:txBody>
      </p:sp>
    </p:spTree>
    <p:extLst>
      <p:ext uri="{BB962C8B-B14F-4D97-AF65-F5344CB8AC3E}">
        <p14:creationId xmlns:p14="http://schemas.microsoft.com/office/powerpoint/2010/main" xmlns="" val="40805560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preferRelativeResize="0">
            <a:picLocks noChangeAspect="1" noChangeArrowheads="1"/>
          </p:cNvPicPr>
          <p:nvPr/>
        </p:nvPicPr>
        <p:blipFill>
          <a:blip r:embed="rId3" cstate="print">
            <a:extLst>
              <a:ext uri="{28A0092B-C50C-407E-A947-70E740481C1C}">
                <a14:useLocalDpi xmlns:a14="http://schemas.microsoft.com/office/drawing/2010/main" xmlns="" val="0"/>
              </a:ext>
            </a:extLst>
          </a:blip>
          <a:srcRect l="9056" t="7057" r="16365" b="10587"/>
          <a:stretch>
            <a:fillRect/>
          </a:stretch>
        </p:blipFill>
        <p:spPr bwMode="auto">
          <a:xfrm>
            <a:off x="2971800" y="1047750"/>
            <a:ext cx="6096000" cy="5200650"/>
          </a:xfrm>
          <a:prstGeom prst="rect">
            <a:avLst/>
          </a:prstGeom>
          <a:solidFill>
            <a:schemeClr val="bg1"/>
          </a:solidFill>
          <a:ln>
            <a:noFill/>
          </a:ln>
          <a:effectLst/>
          <a:extLs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171" name="Rectangle 3"/>
          <p:cNvSpPr>
            <a:spLocks noGrp="1" noChangeArrowheads="1"/>
          </p:cNvSpPr>
          <p:nvPr>
            <p:ph type="title"/>
          </p:nvPr>
        </p:nvSpPr>
        <p:spPr>
          <a:xfrm>
            <a:off x="76200" y="152400"/>
            <a:ext cx="8991600" cy="639762"/>
          </a:xfrm>
        </p:spPr>
        <p:txBody>
          <a:bodyPr/>
          <a:lstStyle/>
          <a:p>
            <a:r>
              <a:rPr lang="en-US" sz="2400" b="1" dirty="0" smtClean="0">
                <a:solidFill>
                  <a:srgbClr val="FF0000"/>
                </a:solidFill>
              </a:rPr>
              <a:t>Higher Precision, Higher Q</a:t>
            </a:r>
            <a:r>
              <a:rPr lang="en-US" sz="2400" b="1" baseline="30000" dirty="0" smtClean="0">
                <a:solidFill>
                  <a:srgbClr val="FF0000"/>
                </a:solidFill>
              </a:rPr>
              <a:t>2</a:t>
            </a:r>
            <a:r>
              <a:rPr lang="en-US" sz="2400" b="1" dirty="0" smtClean="0">
                <a:solidFill>
                  <a:srgbClr val="FF0000"/>
                </a:solidFill>
              </a:rPr>
              <a:t> Follow-on Experiment</a:t>
            </a:r>
            <a:br>
              <a:rPr lang="en-US" sz="2400" b="1" dirty="0" smtClean="0">
                <a:solidFill>
                  <a:srgbClr val="FF0000"/>
                </a:solidFill>
              </a:rPr>
            </a:br>
            <a:r>
              <a:rPr lang="en-US" sz="2400" b="1" dirty="0" smtClean="0">
                <a:solidFill>
                  <a:srgbClr val="FF0000"/>
                </a:solidFill>
              </a:rPr>
              <a:t>E02-019: 2N correlations in A/D ratios</a:t>
            </a:r>
          </a:p>
        </p:txBody>
      </p:sp>
      <p:sp>
        <p:nvSpPr>
          <p:cNvPr id="7172" name="Text Box 4"/>
          <p:cNvSpPr txBox="1">
            <a:spLocks noChangeArrowheads="1"/>
          </p:cNvSpPr>
          <p:nvPr/>
        </p:nvSpPr>
        <p:spPr bwMode="auto">
          <a:xfrm>
            <a:off x="76200" y="1295400"/>
            <a:ext cx="2286000" cy="1014413"/>
          </a:xfrm>
          <a:prstGeom prst="rect">
            <a:avLst/>
          </a:prstGeom>
          <a:solidFill>
            <a:schemeClr val="bg1"/>
          </a:solidFill>
          <a:ln w="9525">
            <a:solidFill>
              <a:schemeClr val="bg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smtClean="0">
                <a:solidFill>
                  <a:srgbClr val="000000"/>
                </a:solidFill>
                <a:latin typeface="Times New Roman" pitchFamily="18" charset="0"/>
                <a:cs typeface="Arial" charset="0"/>
              </a:rPr>
              <a:t>18° data </a:t>
            </a:r>
          </a:p>
          <a:p>
            <a:pPr eaLnBrk="1" hangingPunct="1">
              <a:spcBef>
                <a:spcPct val="50000"/>
              </a:spcBef>
            </a:pPr>
            <a:r>
              <a:rPr lang="en-US" sz="2400" smtClean="0">
                <a:solidFill>
                  <a:srgbClr val="000000"/>
                </a:solidFill>
                <a:latin typeface="Times New Roman" pitchFamily="18" charset="0"/>
                <a:cs typeface="Arial" charset="0"/>
              </a:rPr>
              <a:t>&lt;Q</a:t>
            </a:r>
            <a:r>
              <a:rPr lang="en-US" sz="2400" baseline="30000" smtClean="0">
                <a:solidFill>
                  <a:srgbClr val="000000"/>
                </a:solidFill>
                <a:latin typeface="Times New Roman" pitchFamily="18" charset="0"/>
                <a:cs typeface="Arial" charset="0"/>
              </a:rPr>
              <a:t>2</a:t>
            </a:r>
            <a:r>
              <a:rPr lang="en-US" sz="2400" smtClean="0">
                <a:solidFill>
                  <a:srgbClr val="000000"/>
                </a:solidFill>
                <a:latin typeface="Times New Roman" pitchFamily="18" charset="0"/>
                <a:cs typeface="Arial" charset="0"/>
              </a:rPr>
              <a:t>&gt;=2.72GeV</a:t>
            </a:r>
            <a:r>
              <a:rPr lang="en-US" sz="2400" baseline="30000" smtClean="0">
                <a:solidFill>
                  <a:srgbClr val="000000"/>
                </a:solidFill>
                <a:latin typeface="Times New Roman" pitchFamily="18" charset="0"/>
                <a:cs typeface="Arial" charset="0"/>
              </a:rPr>
              <a:t>2</a:t>
            </a:r>
          </a:p>
        </p:txBody>
      </p:sp>
      <p:sp>
        <p:nvSpPr>
          <p:cNvPr id="7173" name="Text Box 5"/>
          <p:cNvSpPr txBox="1">
            <a:spLocks noChangeArrowheads="1"/>
          </p:cNvSpPr>
          <p:nvPr/>
        </p:nvSpPr>
        <p:spPr bwMode="auto">
          <a:xfrm>
            <a:off x="76200" y="2851150"/>
            <a:ext cx="2743200" cy="42545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sz="2000" b="1" smtClean="0">
                <a:solidFill>
                  <a:srgbClr val="000000"/>
                </a:solidFill>
                <a:latin typeface="Times New Roman" pitchFamily="18" charset="0"/>
                <a:cs typeface="Arial" charset="0"/>
              </a:rPr>
              <a:t>R(A, D)</a:t>
            </a:r>
          </a:p>
        </p:txBody>
      </p:sp>
      <p:graphicFrame>
        <p:nvGraphicFramePr>
          <p:cNvPr id="38999" name="Group 87"/>
          <p:cNvGraphicFramePr>
            <a:graphicFrameLocks noGrp="1"/>
          </p:cNvGraphicFramePr>
          <p:nvPr>
            <p:ph sz="quarter" idx="3"/>
          </p:nvPr>
        </p:nvGraphicFramePr>
        <p:xfrm>
          <a:off x="76200" y="3352800"/>
          <a:ext cx="2743200" cy="2194404"/>
        </p:xfrm>
        <a:graphic>
          <a:graphicData uri="http://schemas.openxmlformats.org/drawingml/2006/table">
            <a:tbl>
              <a:tblPr/>
              <a:tblGrid>
                <a:gridCol w="561975"/>
                <a:gridCol w="1055688"/>
                <a:gridCol w="1125537"/>
              </a:tblGrid>
              <a:tr h="3656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30000" dirty="0" smtClean="0">
                          <a:ln>
                            <a:noFill/>
                          </a:ln>
                          <a:solidFill>
                            <a:schemeClr val="tx1"/>
                          </a:solidFill>
                          <a:effectLst/>
                          <a:latin typeface="Arial" charset="0"/>
                        </a:rPr>
                        <a:t>3</a:t>
                      </a:r>
                      <a:r>
                        <a:rPr kumimoji="0" lang="en-US" sz="1800" b="1" i="0" u="none" strike="noStrike" cap="none" normalizeH="0" baseline="0" dirty="0" smtClean="0">
                          <a:ln>
                            <a:noFill/>
                          </a:ln>
                          <a:solidFill>
                            <a:schemeClr val="tx1"/>
                          </a:solidFill>
                          <a:effectLst/>
                          <a:latin typeface="Arial" charset="0"/>
                        </a:rPr>
                        <a:t>He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2.14</a:t>
                      </a:r>
                      <a:r>
                        <a:rPr kumimoji="0" lang="en-US" sz="1800" b="1" i="0" u="none" strike="noStrike" cap="none" normalizeH="0" baseline="0" smtClean="0">
                          <a:ln>
                            <a:noFill/>
                          </a:ln>
                          <a:solidFill>
                            <a:schemeClr val="tx1"/>
                          </a:solidFill>
                          <a:effectLst/>
                          <a:latin typeface="Arial" charset="0"/>
                          <a:cs typeface="Times New Roman" pitchFamily="18" charset="0"/>
                        </a:rPr>
                        <a:t>(4)</a:t>
                      </a:r>
                      <a:endParaRPr kumimoji="0" lang="en-US" sz="1800" b="1" i="0" u="none" strike="noStrike" cap="none" normalizeH="0" baseline="0" smtClean="0">
                        <a:ln>
                          <a:noFill/>
                        </a:ln>
                        <a:solidFill>
                          <a:schemeClr val="tx1"/>
                        </a:solidFill>
                        <a:effectLst/>
                        <a:latin typeface="Arial"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660066"/>
                          </a:solidFill>
                          <a:effectLst/>
                          <a:latin typeface="Arial" charset="0"/>
                        </a:rPr>
                        <a:t>1.93(10)</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30000" smtClean="0">
                          <a:ln>
                            <a:noFill/>
                          </a:ln>
                          <a:solidFill>
                            <a:schemeClr val="tx1"/>
                          </a:solidFill>
                          <a:effectLst/>
                          <a:latin typeface="Arial" charset="0"/>
                        </a:rPr>
                        <a:t>4</a:t>
                      </a:r>
                      <a:r>
                        <a:rPr kumimoji="0" lang="en-US" sz="1800" b="1" i="0" u="none" strike="noStrike" cap="none" normalizeH="0" baseline="0" smtClean="0">
                          <a:ln>
                            <a:noFill/>
                          </a:ln>
                          <a:solidFill>
                            <a:schemeClr val="tx1"/>
                          </a:solidFill>
                          <a:effectLst/>
                          <a:latin typeface="Arial" charset="0"/>
                        </a:rPr>
                        <a:t>He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3.66</a:t>
                      </a:r>
                      <a:r>
                        <a:rPr kumimoji="0" lang="en-US" sz="1800" b="1" i="0" u="none" strike="noStrike" cap="none" normalizeH="0" baseline="0" smtClean="0">
                          <a:ln>
                            <a:noFill/>
                          </a:ln>
                          <a:solidFill>
                            <a:schemeClr val="tx1"/>
                          </a:solidFill>
                          <a:effectLst/>
                          <a:latin typeface="Arial" charset="0"/>
                          <a:cs typeface="Times New Roman" pitchFamily="18"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660066"/>
                          </a:solidFill>
                          <a:effectLst/>
                          <a:latin typeface="Arial" charset="0"/>
                        </a:rPr>
                        <a:t>3.02(17)</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Be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4.00</a:t>
                      </a:r>
                      <a:r>
                        <a:rPr kumimoji="0" lang="en-US" sz="1800" b="1" i="0" u="none" strike="noStrike" cap="none" normalizeH="0" baseline="0" smtClean="0">
                          <a:ln>
                            <a:noFill/>
                          </a:ln>
                          <a:solidFill>
                            <a:schemeClr val="tx1"/>
                          </a:solidFill>
                          <a:effectLst/>
                          <a:latin typeface="Arial" charset="0"/>
                          <a:cs typeface="Times New Roman" pitchFamily="18"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660066"/>
                          </a:solidFill>
                          <a:effectLst/>
                          <a:latin typeface="Arial" charset="0"/>
                        </a:rPr>
                        <a:t>3.37(17)</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C</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4.88</a:t>
                      </a:r>
                      <a:r>
                        <a:rPr kumimoji="0" lang="en-US" sz="1800" b="1" i="0" u="none" strike="noStrike" cap="none" normalizeH="0" baseline="0" smtClean="0">
                          <a:ln>
                            <a:noFill/>
                          </a:ln>
                          <a:solidFill>
                            <a:schemeClr val="tx1"/>
                          </a:solidFill>
                          <a:effectLst/>
                          <a:latin typeface="Arial" charset="0"/>
                          <a:cs typeface="Times New Roman" pitchFamily="18" charset="0"/>
                        </a:rPr>
                        <a:t>(10)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660066"/>
                          </a:solidFill>
                          <a:effectLst/>
                          <a:latin typeface="Arial" charset="0"/>
                        </a:rPr>
                        <a:t>4.00(24)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Cu</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5.37</a:t>
                      </a:r>
                      <a:r>
                        <a:rPr kumimoji="0" lang="en-US" sz="1800" b="1" i="0" u="none" strike="noStrike" cap="none" normalizeH="0" baseline="0" smtClean="0">
                          <a:ln>
                            <a:noFill/>
                          </a:ln>
                          <a:solidFill>
                            <a:schemeClr val="tx1"/>
                          </a:solidFill>
                          <a:effectLst/>
                          <a:latin typeface="Arial" charset="0"/>
                          <a:cs typeface="Times New Roman" pitchFamily="18" charset="0"/>
                        </a:rPr>
                        <a:t>(11)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660066"/>
                          </a:solidFill>
                          <a:effectLst/>
                          <a:latin typeface="Arial" charset="0"/>
                        </a:rPr>
                        <a:t>4.33(28)</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Au</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5.34</a:t>
                      </a:r>
                      <a:r>
                        <a:rPr kumimoji="0" lang="en-US" sz="1800" b="1" i="0" u="none" strike="noStrike" cap="none" normalizeH="0" baseline="0" smtClean="0">
                          <a:ln>
                            <a:noFill/>
                          </a:ln>
                          <a:solidFill>
                            <a:schemeClr val="tx1"/>
                          </a:solidFill>
                          <a:effectLst/>
                          <a:latin typeface="Arial" charset="0"/>
                          <a:cs typeface="Times New Roman" pitchFamily="18" charset="0"/>
                        </a:rPr>
                        <a:t>(11)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660066"/>
                          </a:solidFill>
                          <a:effectLst/>
                          <a:latin typeface="Arial" charset="0"/>
                        </a:rPr>
                        <a:t>4.26(29)</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205" name="Line 83"/>
          <p:cNvSpPr>
            <a:spLocks noChangeShapeType="1"/>
          </p:cNvSpPr>
          <p:nvPr/>
        </p:nvSpPr>
        <p:spPr bwMode="auto">
          <a:xfrm flipV="1">
            <a:off x="2133600" y="5715000"/>
            <a:ext cx="0" cy="381000"/>
          </a:xfrm>
          <a:prstGeom prst="line">
            <a:avLst/>
          </a:prstGeom>
          <a:noFill/>
          <a:ln w="28575">
            <a:solidFill>
              <a:srgbClr val="66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eaLnBrk="1" hangingPunct="1"/>
            <a:endParaRPr lang="en-US" sz="1800" smtClean="0">
              <a:solidFill>
                <a:srgbClr val="000000"/>
              </a:solidFill>
              <a:latin typeface="Arial"/>
            </a:endParaRPr>
          </a:p>
        </p:txBody>
      </p:sp>
      <p:sp>
        <p:nvSpPr>
          <p:cNvPr id="7206" name="Text Box 84"/>
          <p:cNvSpPr txBox="1">
            <a:spLocks noChangeArrowheads="1"/>
          </p:cNvSpPr>
          <p:nvPr/>
        </p:nvSpPr>
        <p:spPr bwMode="auto">
          <a:xfrm>
            <a:off x="1828800" y="6096000"/>
            <a:ext cx="5181600"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sz="1400" b="1" dirty="0" smtClean="0">
                <a:solidFill>
                  <a:srgbClr val="660066"/>
                </a:solidFill>
              </a:rPr>
              <a:t>Correct for </a:t>
            </a:r>
            <a:r>
              <a:rPr lang="en-US" sz="1400" b="1" dirty="0" err="1" smtClean="0">
                <a:solidFill>
                  <a:srgbClr val="660066"/>
                </a:solidFill>
              </a:rPr>
              <a:t>inelastics</a:t>
            </a:r>
            <a:r>
              <a:rPr lang="en-US" sz="1400" b="1" dirty="0" smtClean="0">
                <a:solidFill>
                  <a:srgbClr val="660066"/>
                </a:solidFill>
              </a:rPr>
              <a:t> and high </a:t>
            </a:r>
            <a:r>
              <a:rPr lang="en-US" sz="1400" b="1" dirty="0" err="1" smtClean="0">
                <a:solidFill>
                  <a:srgbClr val="660066"/>
                </a:solidFill>
              </a:rPr>
              <a:t>p</a:t>
            </a:r>
            <a:r>
              <a:rPr lang="en-US" sz="1400" b="1" baseline="-25000" dirty="0" err="1" smtClean="0">
                <a:solidFill>
                  <a:srgbClr val="660066"/>
                </a:solidFill>
              </a:rPr>
              <a:t>M</a:t>
            </a:r>
            <a:r>
              <a:rPr lang="en-US" sz="1400" b="1" dirty="0" smtClean="0">
                <a:solidFill>
                  <a:srgbClr val="660066"/>
                </a:solidFill>
              </a:rPr>
              <a:t> tail due to pair motion to get relative 2N-SRC contribution .  </a:t>
            </a:r>
            <a:r>
              <a:rPr lang="en-US" sz="1400" b="1" i="1" dirty="0" smtClean="0">
                <a:solidFill>
                  <a:srgbClr val="FF0000"/>
                </a:solidFill>
              </a:rPr>
              <a:t>Ratios are in excellent agreement with CLAS results for 2N correlations</a:t>
            </a:r>
          </a:p>
        </p:txBody>
      </p:sp>
      <p:sp>
        <p:nvSpPr>
          <p:cNvPr id="7207" name="Line 85"/>
          <p:cNvSpPr>
            <a:spLocks noChangeShapeType="1"/>
          </p:cNvSpPr>
          <p:nvPr/>
        </p:nvSpPr>
        <p:spPr bwMode="auto">
          <a:xfrm flipV="1">
            <a:off x="1143000" y="5715000"/>
            <a:ext cx="0" cy="609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eaLnBrk="1" hangingPunct="1"/>
            <a:endParaRPr lang="en-US" sz="1800" smtClean="0">
              <a:solidFill>
                <a:srgbClr val="000000"/>
              </a:solidFill>
              <a:latin typeface="Arial"/>
            </a:endParaRPr>
          </a:p>
        </p:txBody>
      </p:sp>
      <p:sp>
        <p:nvSpPr>
          <p:cNvPr id="7208" name="Text Box 86"/>
          <p:cNvSpPr txBox="1">
            <a:spLocks noChangeArrowheads="1"/>
          </p:cNvSpPr>
          <p:nvPr/>
        </p:nvSpPr>
        <p:spPr bwMode="auto">
          <a:xfrm>
            <a:off x="533400" y="6308619"/>
            <a:ext cx="1295400" cy="575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sz="1400" b="1" dirty="0" smtClean="0">
                <a:solidFill>
                  <a:srgbClr val="000000"/>
                </a:solidFill>
              </a:rPr>
              <a:t>Raw cross </a:t>
            </a:r>
            <a:br>
              <a:rPr lang="en-US" sz="1400" b="1" dirty="0" smtClean="0">
                <a:solidFill>
                  <a:srgbClr val="000000"/>
                </a:solidFill>
              </a:rPr>
            </a:br>
            <a:r>
              <a:rPr lang="en-US" sz="1400" b="1" dirty="0" smtClean="0">
                <a:solidFill>
                  <a:srgbClr val="000000"/>
                </a:solidFill>
              </a:rPr>
              <a:t>section ratio</a:t>
            </a:r>
          </a:p>
        </p:txBody>
      </p:sp>
      <p:sp>
        <p:nvSpPr>
          <p:cNvPr id="12" name="Text Box 9"/>
          <p:cNvSpPr txBox="1">
            <a:spLocks noChangeArrowheads="1"/>
          </p:cNvSpPr>
          <p:nvPr/>
        </p:nvSpPr>
        <p:spPr bwMode="auto">
          <a:xfrm>
            <a:off x="6934200" y="6334780"/>
            <a:ext cx="2286000" cy="523220"/>
          </a:xfrm>
          <a:prstGeom prst="rect">
            <a:avLst/>
          </a:prstGeom>
          <a:solidFill>
            <a:schemeClr val="bg1"/>
          </a:solidFill>
          <a:ln>
            <a:noFill/>
          </a:ln>
          <a:effectLst/>
          <a:extLst>
            <a:ext uri="{91240B29-F687-4F45-9708-019B960494DF}">
              <a14:hiddenLine xmlns:a14="http://schemas.microsoft.com/office/drawing/2010/main" xmlns="" w="19050">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i="1" dirty="0" smtClean="0">
                <a:solidFill>
                  <a:srgbClr val="000000"/>
                </a:solidFill>
                <a:latin typeface="Times New Roman" pitchFamily="18" charset="0"/>
                <a:ea typeface="ＭＳ Ｐゴシック" pitchFamily="34" charset="-128"/>
              </a:rPr>
              <a:t>N. </a:t>
            </a:r>
            <a:r>
              <a:rPr lang="en-US" sz="1400" i="1" dirty="0" err="1" smtClean="0">
                <a:solidFill>
                  <a:srgbClr val="000000"/>
                </a:solidFill>
                <a:latin typeface="Times New Roman" pitchFamily="18" charset="0"/>
                <a:ea typeface="ＭＳ Ｐゴシック" pitchFamily="34" charset="-128"/>
              </a:rPr>
              <a:t>Fomin</a:t>
            </a:r>
            <a:r>
              <a:rPr lang="en-US" sz="1400" i="1" dirty="0" smtClean="0">
                <a:solidFill>
                  <a:srgbClr val="000000"/>
                </a:solidFill>
                <a:latin typeface="Times New Roman" pitchFamily="18" charset="0"/>
                <a:ea typeface="ＭＳ Ｐゴシック" pitchFamily="34" charset="-128"/>
              </a:rPr>
              <a:t>, et al, </a:t>
            </a:r>
            <a:r>
              <a:rPr lang="en-US" sz="1400" dirty="0">
                <a:solidFill>
                  <a:srgbClr val="000000"/>
                </a:solidFill>
              </a:rPr>
              <a:t>Phys. Rev. </a:t>
            </a:r>
            <a:r>
              <a:rPr lang="en-US" sz="1400" dirty="0" err="1">
                <a:solidFill>
                  <a:srgbClr val="000000"/>
                </a:solidFill>
              </a:rPr>
              <a:t>Lett</a:t>
            </a:r>
            <a:r>
              <a:rPr lang="en-US" sz="1400" dirty="0">
                <a:solidFill>
                  <a:srgbClr val="000000"/>
                </a:solidFill>
              </a:rPr>
              <a:t>. 108, 092502 (2012)</a:t>
            </a:r>
          </a:p>
        </p:txBody>
      </p:sp>
      <p:sp>
        <p:nvSpPr>
          <p:cNvPr id="2" name="TextBox 1"/>
          <p:cNvSpPr txBox="1"/>
          <p:nvPr/>
        </p:nvSpPr>
        <p:spPr>
          <a:xfrm rot="20124270">
            <a:off x="4114800" y="3105834"/>
            <a:ext cx="4538422" cy="646331"/>
          </a:xfrm>
          <a:prstGeom prst="rect">
            <a:avLst/>
          </a:prstGeom>
          <a:solidFill>
            <a:schemeClr val="bg1"/>
          </a:solidFill>
          <a:ln>
            <a:solidFill>
              <a:srgbClr val="FF0000"/>
            </a:solidFill>
          </a:ln>
        </p:spPr>
        <p:txBody>
          <a:bodyPr wrap="none" rtlCol="0">
            <a:spAutoFit/>
          </a:bodyPr>
          <a:lstStyle/>
          <a:p>
            <a:pPr algn="l"/>
            <a:r>
              <a:rPr lang="en-US" sz="1800" b="1" dirty="0" smtClean="0"/>
              <a:t>w/ further effort (E08-014) in x&gt;2 region </a:t>
            </a:r>
          </a:p>
          <a:p>
            <a:pPr algn="l"/>
            <a:r>
              <a:rPr lang="en-US" sz="1800" b="1" dirty="0" smtClean="0"/>
              <a:t>to resolve apparent differences</a:t>
            </a:r>
            <a:endParaRPr lang="en-US" sz="1800" b="1" dirty="0"/>
          </a:p>
        </p:txBody>
      </p:sp>
    </p:spTree>
    <p:extLst>
      <p:ext uri="{BB962C8B-B14F-4D97-AF65-F5344CB8AC3E}">
        <p14:creationId xmlns:p14="http://schemas.microsoft.com/office/powerpoint/2010/main" xmlns="" val="425072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p:cNvSpPr>
            <a:spLocks noGrp="1" noChangeArrowheads="1"/>
          </p:cNvSpPr>
          <p:nvPr>
            <p:ph type="title"/>
          </p:nvPr>
        </p:nvSpPr>
        <p:spPr>
          <a:xfrm>
            <a:off x="0" y="21717"/>
            <a:ext cx="9144000" cy="685800"/>
          </a:xfrm>
          <a:solidFill>
            <a:schemeClr val="bg1"/>
          </a:solidFill>
        </p:spPr>
        <p:txBody>
          <a:bodyPr/>
          <a:lstStyle/>
          <a:p>
            <a:pPr eaLnBrk="1" hangingPunct="1"/>
            <a:r>
              <a:rPr lang="en-US" sz="2400" dirty="0" smtClean="0">
                <a:solidFill>
                  <a:schemeClr val="tx1"/>
                </a:solidFill>
              </a:rPr>
              <a:t>Short-Range Correlations</a:t>
            </a:r>
            <a:r>
              <a:rPr lang="en-US" sz="2400" b="1" dirty="0" smtClean="0">
                <a:solidFill>
                  <a:schemeClr val="tx1"/>
                </a:solidFill>
              </a:rPr>
              <a:t> (SRC) and European </a:t>
            </a:r>
            <a:r>
              <a:rPr lang="en-US" sz="2400" b="1" dirty="0" err="1" smtClean="0">
                <a:solidFill>
                  <a:schemeClr val="tx1"/>
                </a:solidFill>
              </a:rPr>
              <a:t>Muon</a:t>
            </a:r>
            <a:r>
              <a:rPr lang="en-US" sz="2400" b="1" dirty="0" smtClean="0">
                <a:solidFill>
                  <a:schemeClr val="tx1"/>
                </a:solidFill>
              </a:rPr>
              <a:t> Collaboration (EMC) Effect Are Correlated</a:t>
            </a:r>
          </a:p>
        </p:txBody>
      </p:sp>
      <p:sp>
        <p:nvSpPr>
          <p:cNvPr id="24580" name="Text Box 6"/>
          <p:cNvSpPr txBox="1">
            <a:spLocks noChangeArrowheads="1"/>
          </p:cNvSpPr>
          <p:nvPr/>
        </p:nvSpPr>
        <p:spPr bwMode="auto">
          <a:xfrm>
            <a:off x="2743200" y="4902200"/>
            <a:ext cx="4267200" cy="400050"/>
          </a:xfrm>
          <a:prstGeom prst="rect">
            <a:avLst/>
          </a:prstGeom>
          <a:noFill/>
          <a:ln w="9525">
            <a:noFill/>
            <a:miter lim="800000"/>
            <a:headEnd/>
            <a:tailEnd/>
          </a:ln>
        </p:spPr>
        <p:txBody>
          <a:bodyPr>
            <a:spAutoFit/>
          </a:bodyPr>
          <a:lstStyle/>
          <a:p>
            <a:pPr algn="l" defTabSz="457200" eaLnBrk="1" fontAlgn="auto" hangingPunct="1">
              <a:spcBef>
                <a:spcPts val="0"/>
              </a:spcBef>
              <a:spcAft>
                <a:spcPts val="0"/>
              </a:spcAft>
            </a:pPr>
            <a:r>
              <a:rPr lang="en-US" sz="2000" b="1" dirty="0">
                <a:solidFill>
                  <a:srgbClr val="000000"/>
                </a:solidFill>
                <a:cs typeface="Arial" pitchFamily="34" charset="0"/>
              </a:rPr>
              <a:t>SRC </a:t>
            </a:r>
            <a:r>
              <a:rPr lang="en-US" sz="2000" dirty="0">
                <a:solidFill>
                  <a:srgbClr val="000000"/>
                </a:solidFill>
                <a:cs typeface="Arial" pitchFamily="34" charset="0"/>
              </a:rPr>
              <a:t>Scaling factors X</a:t>
            </a:r>
            <a:r>
              <a:rPr lang="en-US" sz="2000" baseline="-25000" dirty="0">
                <a:solidFill>
                  <a:srgbClr val="000000"/>
                </a:solidFill>
                <a:cs typeface="Arial" pitchFamily="34" charset="0"/>
              </a:rPr>
              <a:t>B </a:t>
            </a:r>
            <a:r>
              <a:rPr lang="en-US" sz="2000" dirty="0">
                <a:solidFill>
                  <a:srgbClr val="000000"/>
                </a:solidFill>
                <a:cs typeface="Arial" pitchFamily="34" charset="0"/>
              </a:rPr>
              <a:t>≥ 1.4</a:t>
            </a:r>
          </a:p>
        </p:txBody>
      </p:sp>
      <p:sp>
        <p:nvSpPr>
          <p:cNvPr id="24581" name="Text Box 7"/>
          <p:cNvSpPr txBox="1">
            <a:spLocks noChangeArrowheads="1"/>
          </p:cNvSpPr>
          <p:nvPr/>
        </p:nvSpPr>
        <p:spPr bwMode="auto">
          <a:xfrm rot="-5400000">
            <a:off x="-693737" y="1398587"/>
            <a:ext cx="2438400" cy="708025"/>
          </a:xfrm>
          <a:prstGeom prst="rect">
            <a:avLst/>
          </a:prstGeom>
          <a:noFill/>
          <a:ln w="9525">
            <a:noFill/>
            <a:miter lim="800000"/>
            <a:headEnd/>
            <a:tailEnd/>
          </a:ln>
        </p:spPr>
        <p:txBody>
          <a:bodyPr>
            <a:spAutoFit/>
          </a:bodyPr>
          <a:lstStyle/>
          <a:p>
            <a:pPr algn="l" defTabSz="457200" eaLnBrk="1" fontAlgn="auto" hangingPunct="1">
              <a:spcBef>
                <a:spcPts val="0"/>
              </a:spcBef>
              <a:spcAft>
                <a:spcPts val="0"/>
              </a:spcAft>
            </a:pPr>
            <a:r>
              <a:rPr lang="en-US" sz="2000" b="1" dirty="0">
                <a:solidFill>
                  <a:srgbClr val="000000"/>
                </a:solidFill>
                <a:cs typeface="Arial" pitchFamily="34" charset="0"/>
              </a:rPr>
              <a:t>EMC</a:t>
            </a:r>
            <a:r>
              <a:rPr lang="en-US" sz="2000" dirty="0">
                <a:solidFill>
                  <a:srgbClr val="000000"/>
                </a:solidFill>
                <a:cs typeface="Arial" pitchFamily="34" charset="0"/>
              </a:rPr>
              <a:t> Slopes</a:t>
            </a:r>
          </a:p>
          <a:p>
            <a:pPr algn="l" defTabSz="457200" eaLnBrk="1" fontAlgn="auto" hangingPunct="1">
              <a:spcBef>
                <a:spcPts val="0"/>
              </a:spcBef>
              <a:spcAft>
                <a:spcPts val="0"/>
              </a:spcAft>
            </a:pPr>
            <a:r>
              <a:rPr lang="en-US" sz="2000" dirty="0">
                <a:solidFill>
                  <a:srgbClr val="000000"/>
                </a:solidFill>
                <a:cs typeface="Arial" pitchFamily="34" charset="0"/>
              </a:rPr>
              <a:t>0.35 ≤ X</a:t>
            </a:r>
            <a:r>
              <a:rPr lang="en-US" sz="2000" baseline="-25000" dirty="0">
                <a:solidFill>
                  <a:srgbClr val="000000"/>
                </a:solidFill>
                <a:cs typeface="Arial" pitchFamily="34" charset="0"/>
              </a:rPr>
              <a:t>B </a:t>
            </a:r>
            <a:r>
              <a:rPr lang="en-US" sz="2000" dirty="0">
                <a:solidFill>
                  <a:srgbClr val="000000"/>
                </a:solidFill>
                <a:cs typeface="Arial" pitchFamily="34" charset="0"/>
              </a:rPr>
              <a:t>≤ 0.7</a:t>
            </a:r>
          </a:p>
        </p:txBody>
      </p:sp>
      <p:sp>
        <p:nvSpPr>
          <p:cNvPr id="24582" name="Rectangle 1040"/>
          <p:cNvSpPr>
            <a:spLocks noChangeArrowheads="1"/>
          </p:cNvSpPr>
          <p:nvPr/>
        </p:nvSpPr>
        <p:spPr bwMode="auto">
          <a:xfrm>
            <a:off x="5603787" y="6081903"/>
            <a:ext cx="3488071" cy="307777"/>
          </a:xfrm>
          <a:prstGeom prst="rect">
            <a:avLst/>
          </a:prstGeom>
          <a:noFill/>
          <a:ln w="12700">
            <a:noFill/>
            <a:miter lim="800000"/>
            <a:headEnd type="none" w="sm" len="sm"/>
            <a:tailEnd type="none" w="sm" len="sm"/>
          </a:ln>
        </p:spPr>
        <p:txBody>
          <a:bodyPr wrap="none">
            <a:spAutoFit/>
          </a:bodyPr>
          <a:lstStyle/>
          <a:p>
            <a:pPr algn="l" defTabSz="457200" eaLnBrk="1" fontAlgn="auto" hangingPunct="1">
              <a:spcBef>
                <a:spcPts val="0"/>
              </a:spcBef>
              <a:spcAft>
                <a:spcPts val="0"/>
              </a:spcAft>
            </a:pPr>
            <a:r>
              <a:rPr lang="en-US" sz="1400" b="1" dirty="0">
                <a:solidFill>
                  <a:srgbClr val="000000"/>
                </a:solidFill>
                <a:cs typeface="Arial" pitchFamily="34" charset="0"/>
              </a:rPr>
              <a:t>Weinstein et al, PRL 106, 052301 (2011)</a:t>
            </a:r>
          </a:p>
        </p:txBody>
      </p:sp>
      <p:sp>
        <p:nvSpPr>
          <p:cNvPr id="13" name="TextBox 12"/>
          <p:cNvSpPr txBox="1"/>
          <p:nvPr/>
        </p:nvSpPr>
        <p:spPr>
          <a:xfrm>
            <a:off x="2743200" y="5449824"/>
            <a:ext cx="6237605" cy="646331"/>
          </a:xfrm>
          <a:prstGeom prst="rect">
            <a:avLst/>
          </a:prstGeom>
          <a:noFill/>
        </p:spPr>
        <p:txBody>
          <a:bodyPr wrap="none" rtlCol="0">
            <a:spAutoFit/>
          </a:bodyPr>
          <a:lstStyle/>
          <a:p>
            <a:pPr algn="l" defTabSz="457200" eaLnBrk="1" fontAlgn="auto" hangingPunct="1">
              <a:spcBef>
                <a:spcPts val="0"/>
              </a:spcBef>
              <a:spcAft>
                <a:spcPts val="0"/>
              </a:spcAft>
            </a:pPr>
            <a:r>
              <a:rPr lang="en-US" sz="1800" dirty="0" smtClean="0">
                <a:solidFill>
                  <a:srgbClr val="FF0000"/>
                </a:solidFill>
                <a:cs typeface="Arial" pitchFamily="34" charset="0"/>
              </a:rPr>
              <a:t>SRC: nucleons see strong repulsive core at short distances</a:t>
            </a:r>
          </a:p>
          <a:p>
            <a:pPr algn="l" defTabSz="457200" eaLnBrk="1" fontAlgn="auto" hangingPunct="1">
              <a:spcBef>
                <a:spcPts val="0"/>
              </a:spcBef>
              <a:spcAft>
                <a:spcPts val="0"/>
              </a:spcAft>
            </a:pPr>
            <a:r>
              <a:rPr lang="en-US" sz="1800" dirty="0" smtClean="0">
                <a:solidFill>
                  <a:srgbClr val="FF0000"/>
                </a:solidFill>
                <a:cs typeface="Arial" pitchFamily="34" charset="0"/>
              </a:rPr>
              <a:t>EMC effect: quark momentum in nucleus is altered</a:t>
            </a:r>
            <a:endParaRPr lang="en-US" sz="1800" dirty="0">
              <a:solidFill>
                <a:srgbClr val="FF0000"/>
              </a:solidFill>
              <a:cs typeface="Arial" pitchFamily="34" charset="0"/>
            </a:endParaRPr>
          </a:p>
        </p:txBody>
      </p:sp>
      <p:pic>
        <p:nvPicPr>
          <p:cNvPr id="14" name="Picture 2"/>
          <p:cNvPicPr>
            <a:picLocks noChangeAspect="1" noChangeArrowheads="1"/>
          </p:cNvPicPr>
          <p:nvPr/>
        </p:nvPicPr>
        <p:blipFill>
          <a:blip r:embed="rId3" cstate="print"/>
          <a:srcRect/>
          <a:stretch>
            <a:fillRect/>
          </a:stretch>
        </p:blipFill>
        <p:spPr bwMode="auto">
          <a:xfrm>
            <a:off x="7606262" y="4279392"/>
            <a:ext cx="1488970" cy="1286256"/>
          </a:xfrm>
          <a:prstGeom prst="rect">
            <a:avLst/>
          </a:prstGeom>
          <a:noFill/>
          <a:ln w="9525">
            <a:noFill/>
            <a:miter lim="800000"/>
            <a:headEnd/>
            <a:tailEnd/>
          </a:ln>
        </p:spPr>
      </p:pic>
      <p:pic>
        <p:nvPicPr>
          <p:cNvPr id="15" name="Picture 14"/>
          <p:cNvPicPr/>
          <p:nvPr/>
        </p:nvPicPr>
        <p:blipFill>
          <a:blip r:embed="rId4" cstate="print"/>
          <a:srcRect/>
          <a:stretch>
            <a:fillRect/>
          </a:stretch>
        </p:blipFill>
        <p:spPr bwMode="auto">
          <a:xfrm>
            <a:off x="1107832" y="901856"/>
            <a:ext cx="5503985" cy="3822852"/>
          </a:xfrm>
          <a:prstGeom prst="rect">
            <a:avLst/>
          </a:prstGeom>
          <a:ln>
            <a:noFill/>
          </a:ln>
          <a:effectLst>
            <a:outerShdw blurRad="292100" dist="139700" dir="2700000" algn="tl" rotWithShape="0">
              <a:srgbClr val="333333">
                <a:alpha val="65000"/>
              </a:srgbClr>
            </a:outerShdw>
          </a:effectLst>
        </p:spPr>
      </p:pic>
      <p:grpSp>
        <p:nvGrpSpPr>
          <p:cNvPr id="2" name="Group 14"/>
          <p:cNvGrpSpPr>
            <a:grpSpLocks/>
          </p:cNvGrpSpPr>
          <p:nvPr/>
        </p:nvGrpSpPr>
        <p:grpSpPr bwMode="auto">
          <a:xfrm>
            <a:off x="188272" y="4437888"/>
            <a:ext cx="2407920" cy="1911096"/>
            <a:chOff x="305569" y="4914756"/>
            <a:chExt cx="2285231" cy="1714644"/>
          </a:xfrm>
        </p:grpSpPr>
        <p:grpSp>
          <p:nvGrpSpPr>
            <p:cNvPr id="3" name="Group 10"/>
            <p:cNvGrpSpPr>
              <a:grpSpLocks noChangeAspect="1"/>
            </p:cNvGrpSpPr>
            <p:nvPr/>
          </p:nvGrpSpPr>
          <p:grpSpPr bwMode="auto">
            <a:xfrm>
              <a:off x="305569" y="4914756"/>
              <a:ext cx="2285231" cy="1714644"/>
              <a:chOff x="3581400" y="1524000"/>
              <a:chExt cx="5038725" cy="3776663"/>
            </a:xfrm>
          </p:grpSpPr>
          <p:pic>
            <p:nvPicPr>
              <p:cNvPr id="24587" name="Picture 3" descr="he3_pub_4_28_2009.png"/>
              <p:cNvPicPr>
                <a:picLocks noChangeAspect="1"/>
              </p:cNvPicPr>
              <p:nvPr/>
            </p:nvPicPr>
            <p:blipFill>
              <a:blip r:embed="rId5" cstate="print"/>
              <a:srcRect/>
              <a:stretch>
                <a:fillRect/>
              </a:stretch>
            </p:blipFill>
            <p:spPr bwMode="auto">
              <a:xfrm>
                <a:off x="3581400" y="1524000"/>
                <a:ext cx="5038725" cy="3776663"/>
              </a:xfrm>
              <a:prstGeom prst="rect">
                <a:avLst/>
              </a:prstGeom>
              <a:ln>
                <a:noFill/>
              </a:ln>
              <a:effectLst>
                <a:outerShdw blurRad="292100" dist="139700" dir="2700000" algn="tl" rotWithShape="0">
                  <a:srgbClr val="333333">
                    <a:alpha val="65000"/>
                  </a:srgbClr>
                </a:outerShdw>
              </a:effectLst>
            </p:spPr>
          </p:pic>
          <p:sp>
            <p:nvSpPr>
              <p:cNvPr id="24588" name="Isosceles Triangle 12"/>
              <p:cNvSpPr>
                <a:spLocks noChangeArrowheads="1"/>
              </p:cNvSpPr>
              <p:nvPr/>
            </p:nvSpPr>
            <p:spPr bwMode="auto">
              <a:xfrm>
                <a:off x="4556126" y="2524126"/>
                <a:ext cx="92076" cy="90488"/>
              </a:xfrm>
              <a:prstGeom prst="triangle">
                <a:avLst>
                  <a:gd name="adj" fmla="val 50000"/>
                </a:avLst>
              </a:prstGeom>
              <a:noFill/>
              <a:ln w="12700">
                <a:solidFill>
                  <a:schemeClr val="tx1"/>
                </a:solidFill>
                <a:round/>
                <a:headEnd/>
                <a:tailEnd/>
              </a:ln>
            </p:spPr>
            <p:txBody>
              <a:bodyPr/>
              <a:lstStyle/>
              <a:p>
                <a:pPr algn="l" defTabSz="457200" fontAlgn="auto">
                  <a:spcBef>
                    <a:spcPts val="0"/>
                  </a:spcBef>
                  <a:spcAft>
                    <a:spcPts val="0"/>
                  </a:spcAft>
                </a:pPr>
                <a:endParaRPr lang="en-US" sz="1800">
                  <a:solidFill>
                    <a:srgbClr val="000000"/>
                  </a:solidFill>
                  <a:latin typeface="Times"/>
                </a:endParaRPr>
              </a:p>
            </p:txBody>
          </p:sp>
        </p:grpSp>
        <p:cxnSp>
          <p:nvCxnSpPr>
            <p:cNvPr id="24586" name="Straight Connector 14"/>
            <p:cNvCxnSpPr>
              <a:cxnSpLocks noChangeShapeType="1"/>
            </p:cNvCxnSpPr>
            <p:nvPr/>
          </p:nvCxnSpPr>
          <p:spPr bwMode="auto">
            <a:xfrm>
              <a:off x="990600" y="5867400"/>
              <a:ext cx="838200" cy="152400"/>
            </a:xfrm>
            <a:prstGeom prst="line">
              <a:avLst/>
            </a:prstGeom>
            <a:noFill/>
            <a:ln w="9525">
              <a:solidFill>
                <a:srgbClr val="FF0000"/>
              </a:solidFill>
              <a:round/>
              <a:headEnd/>
              <a:tailEnd/>
            </a:ln>
          </p:spPr>
        </p:cxnSp>
      </p:grpSp>
      <p:sp>
        <p:nvSpPr>
          <p:cNvPr id="16" name="Rectangle 1040"/>
          <p:cNvSpPr>
            <a:spLocks noChangeArrowheads="1"/>
          </p:cNvSpPr>
          <p:nvPr/>
        </p:nvSpPr>
        <p:spPr bwMode="auto">
          <a:xfrm>
            <a:off x="7253654" y="1443013"/>
            <a:ext cx="1844991" cy="523220"/>
          </a:xfrm>
          <a:prstGeom prst="rect">
            <a:avLst/>
          </a:prstGeom>
          <a:noFill/>
          <a:ln w="12700">
            <a:noFill/>
            <a:miter lim="800000"/>
            <a:headEnd type="none" w="sm" len="sm"/>
            <a:tailEnd type="none" w="sm" len="sm"/>
          </a:ln>
        </p:spPr>
        <p:txBody>
          <a:bodyPr wrap="square">
            <a:spAutoFit/>
          </a:bodyPr>
          <a:lstStyle/>
          <a:p>
            <a:pPr algn="l" defTabSz="457200" eaLnBrk="1" fontAlgn="auto" hangingPunct="1">
              <a:spcBef>
                <a:spcPts val="0"/>
              </a:spcBef>
              <a:spcAft>
                <a:spcPts val="0"/>
              </a:spcAft>
            </a:pPr>
            <a:r>
              <a:rPr lang="en-US" sz="1400" b="1" dirty="0" err="1" smtClean="0">
                <a:solidFill>
                  <a:srgbClr val="000000"/>
                </a:solidFill>
                <a:cs typeface="Arial" pitchFamily="34" charset="0"/>
              </a:rPr>
              <a:t>Fomin</a:t>
            </a:r>
            <a:r>
              <a:rPr lang="en-US" sz="1400" b="1" dirty="0" smtClean="0">
                <a:solidFill>
                  <a:srgbClr val="000000"/>
                </a:solidFill>
                <a:cs typeface="Arial" pitchFamily="34" charset="0"/>
              </a:rPr>
              <a:t> </a:t>
            </a:r>
            <a:r>
              <a:rPr lang="en-US" sz="1400" b="1" dirty="0">
                <a:solidFill>
                  <a:srgbClr val="000000"/>
                </a:solidFill>
                <a:cs typeface="Arial" pitchFamily="34" charset="0"/>
              </a:rPr>
              <a:t>et al, PRL </a:t>
            </a:r>
            <a:r>
              <a:rPr lang="en-US" sz="1400" b="1" dirty="0" smtClean="0">
                <a:solidFill>
                  <a:srgbClr val="000000"/>
                </a:solidFill>
                <a:cs typeface="Arial" pitchFamily="34" charset="0"/>
              </a:rPr>
              <a:t>108, 092502 </a:t>
            </a:r>
            <a:r>
              <a:rPr lang="en-US" sz="1400" b="1" dirty="0">
                <a:solidFill>
                  <a:srgbClr val="000000"/>
                </a:solidFill>
                <a:cs typeface="Arial" pitchFamily="34" charset="0"/>
              </a:rPr>
              <a:t>(</a:t>
            </a:r>
            <a:r>
              <a:rPr lang="en-US" sz="1400" b="1" dirty="0" smtClean="0">
                <a:solidFill>
                  <a:srgbClr val="000000"/>
                </a:solidFill>
                <a:cs typeface="Arial" pitchFamily="34" charset="0"/>
              </a:rPr>
              <a:t>2012)</a:t>
            </a:r>
            <a:endParaRPr lang="en-US" sz="1400" b="1" dirty="0">
              <a:solidFill>
                <a:srgbClr val="000000"/>
              </a:solidFill>
              <a:cs typeface="Arial" pitchFamily="34" charset="0"/>
            </a:endParaRPr>
          </a:p>
        </p:txBody>
      </p:sp>
      <p:pic>
        <p:nvPicPr>
          <p:cNvPr id="24583" name="Picture 16"/>
          <p:cNvPicPr>
            <a:picLocks noChangeAspect="1" noChangeArrowheads="1"/>
          </p:cNvPicPr>
          <p:nvPr/>
        </p:nvPicPr>
        <p:blipFill>
          <a:blip r:embed="rId6" cstate="print"/>
          <a:srcRect l="6122" t="13899" r="23624" b="8122"/>
          <a:stretch>
            <a:fillRect/>
          </a:stretch>
        </p:blipFill>
        <p:spPr bwMode="auto">
          <a:xfrm>
            <a:off x="6505333" y="2023872"/>
            <a:ext cx="2479017" cy="20909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9870581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6400"/>
            <a:ext cx="9144000" cy="736600"/>
          </a:xfrm>
        </p:spPr>
        <p:txBody>
          <a:bodyPr/>
          <a:lstStyle/>
          <a:p>
            <a:r>
              <a:rPr lang="en-US" dirty="0" smtClean="0"/>
              <a:t>So Looking Back at the past 30 Years:</a:t>
            </a:r>
            <a:br>
              <a:rPr lang="en-US" dirty="0" smtClean="0"/>
            </a:br>
            <a:r>
              <a:rPr lang="en-US" dirty="0" smtClean="0"/>
              <a:t>How Well Have We Succeeded In Realizing Those Initial Science Goals?</a:t>
            </a:r>
            <a:endParaRPr lang="en-US" dirty="0"/>
          </a:p>
        </p:txBody>
      </p:sp>
      <p:sp>
        <p:nvSpPr>
          <p:cNvPr id="3" name="Content Placeholder 2"/>
          <p:cNvSpPr>
            <a:spLocks noGrp="1"/>
          </p:cNvSpPr>
          <p:nvPr>
            <p:ph idx="1"/>
          </p:nvPr>
        </p:nvSpPr>
        <p:spPr>
          <a:xfrm>
            <a:off x="381000" y="1676400"/>
            <a:ext cx="8915400" cy="3352800"/>
          </a:xfrm>
        </p:spPr>
        <p:txBody>
          <a:bodyPr/>
          <a:lstStyle/>
          <a:p>
            <a:pPr marL="0" marR="0" lvl="0" indent="0">
              <a:lnSpc>
                <a:spcPct val="115000"/>
              </a:lnSpc>
              <a:spcBef>
                <a:spcPts val="0"/>
              </a:spcBef>
              <a:spcAft>
                <a:spcPts val="0"/>
              </a:spcAft>
              <a:buNone/>
            </a:pPr>
            <a:r>
              <a:rPr lang="en-US" sz="2800" b="1" dirty="0" smtClean="0">
                <a:ea typeface="Arial"/>
                <a:cs typeface="Times New Roman"/>
              </a:rPr>
              <a:t>Review them by broad physics topic:</a:t>
            </a:r>
          </a:p>
          <a:p>
            <a:pPr marL="0" marR="0" lvl="0" indent="0">
              <a:lnSpc>
                <a:spcPct val="115000"/>
              </a:lnSpc>
              <a:spcBef>
                <a:spcPts val="0"/>
              </a:spcBef>
              <a:spcAft>
                <a:spcPts val="0"/>
              </a:spcAft>
              <a:buNone/>
            </a:pPr>
            <a:endParaRPr lang="en-US" sz="2800" dirty="0">
              <a:ea typeface="Arial"/>
              <a:cs typeface="Times New Roman"/>
            </a:endParaRPr>
          </a:p>
          <a:p>
            <a:pPr marL="342900" lvl="1" indent="0">
              <a:lnSpc>
                <a:spcPct val="115000"/>
              </a:lnSpc>
              <a:spcBef>
                <a:spcPts val="0"/>
              </a:spcBef>
              <a:spcAft>
                <a:spcPts val="0"/>
              </a:spcAft>
              <a:buNone/>
            </a:pPr>
            <a:r>
              <a:rPr lang="en-US" sz="2400" b="1" dirty="0" smtClean="0">
                <a:ea typeface="Arial"/>
                <a:cs typeface="Times New Roman"/>
              </a:rPr>
              <a:t>QCD and the Structure of Hadrons</a:t>
            </a:r>
          </a:p>
          <a:p>
            <a:pPr marL="342900" lvl="1" indent="0">
              <a:lnSpc>
                <a:spcPct val="115000"/>
              </a:lnSpc>
              <a:spcBef>
                <a:spcPts val="0"/>
              </a:spcBef>
              <a:spcAft>
                <a:spcPts val="0"/>
              </a:spcAft>
              <a:buNone/>
            </a:pPr>
            <a:endParaRPr lang="en-US" sz="2400" b="1" dirty="0" smtClean="0">
              <a:ea typeface="Arial"/>
              <a:cs typeface="Times New Roman"/>
            </a:endParaRPr>
          </a:p>
          <a:p>
            <a:pPr marL="342900" lvl="1" indent="0">
              <a:lnSpc>
                <a:spcPct val="115000"/>
              </a:lnSpc>
              <a:spcBef>
                <a:spcPts val="0"/>
              </a:spcBef>
              <a:spcAft>
                <a:spcPts val="0"/>
              </a:spcAft>
              <a:buNone/>
            </a:pPr>
            <a:r>
              <a:rPr lang="en-US" sz="2400" b="1" dirty="0" smtClean="0">
                <a:ea typeface="Arial"/>
                <a:cs typeface="Times New Roman"/>
              </a:rPr>
              <a:t>Nuclei:  From Structure to Exploding Stars</a:t>
            </a:r>
          </a:p>
          <a:p>
            <a:pPr marL="342900" lvl="1" indent="0">
              <a:lnSpc>
                <a:spcPct val="115000"/>
              </a:lnSpc>
              <a:spcBef>
                <a:spcPts val="0"/>
              </a:spcBef>
              <a:spcAft>
                <a:spcPts val="0"/>
              </a:spcAft>
              <a:buNone/>
            </a:pPr>
            <a:endParaRPr lang="en-US" sz="2400" b="1" dirty="0" smtClean="0">
              <a:ea typeface="Arial"/>
              <a:cs typeface="Times New Roman"/>
            </a:endParaRPr>
          </a:p>
          <a:p>
            <a:pPr marL="342900" lvl="1" indent="0">
              <a:lnSpc>
                <a:spcPct val="115000"/>
              </a:lnSpc>
              <a:spcBef>
                <a:spcPts val="0"/>
              </a:spcBef>
              <a:spcAft>
                <a:spcPts val="0"/>
              </a:spcAft>
              <a:buNone/>
            </a:pPr>
            <a:r>
              <a:rPr lang="en-US" sz="2400" b="1" dirty="0" smtClean="0">
                <a:solidFill>
                  <a:srgbClr val="FF0000"/>
                </a:solidFill>
                <a:ea typeface="Arial"/>
                <a:cs typeface="Times New Roman"/>
              </a:rPr>
              <a:t>In Search of the New Standard Model</a:t>
            </a:r>
          </a:p>
          <a:p>
            <a:pPr marL="342900" lvl="1" indent="0">
              <a:lnSpc>
                <a:spcPct val="115000"/>
              </a:lnSpc>
              <a:spcBef>
                <a:spcPts val="0"/>
              </a:spcBef>
              <a:spcAft>
                <a:spcPts val="0"/>
              </a:spcAft>
              <a:buNone/>
            </a:pPr>
            <a:endParaRPr lang="en-US" sz="2400" b="1" dirty="0">
              <a:ea typeface="Arial"/>
              <a:cs typeface="Times New Roman"/>
            </a:endParaRPr>
          </a:p>
          <a:p>
            <a:pPr marL="342900" lvl="1" indent="0">
              <a:lnSpc>
                <a:spcPct val="115000"/>
              </a:lnSpc>
              <a:spcBef>
                <a:spcPts val="0"/>
              </a:spcBef>
              <a:spcAft>
                <a:spcPts val="0"/>
              </a:spcAft>
              <a:buNone/>
            </a:pPr>
            <a:r>
              <a:rPr lang="en-US" b="1" i="1" dirty="0" smtClean="0">
                <a:ea typeface="Arial"/>
                <a:cs typeface="Times New Roman"/>
              </a:rPr>
              <a:t>Given the time, only a few examples in each area are possible – I’ve picked ones I particularly liked, with an emphasis on experiments that were made feasible by the unique capabilities of the accelerator and its experimental equipment</a:t>
            </a:r>
            <a:endParaRPr lang="en-US" i="1" dirty="0" smtClean="0">
              <a:ea typeface="Arial"/>
              <a:cs typeface="Times New Roman"/>
            </a:endParaRPr>
          </a:p>
        </p:txBody>
      </p:sp>
    </p:spTree>
    <p:extLst>
      <p:ext uri="{BB962C8B-B14F-4D97-AF65-F5344CB8AC3E}">
        <p14:creationId xmlns:p14="http://schemas.microsoft.com/office/powerpoint/2010/main" xmlns="" val="363710842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1qNEW2"/>
          <p:cNvPicPr>
            <a:picLocks noChangeAspect="1" noChangeArrowheads="1"/>
          </p:cNvPicPr>
          <p:nvPr/>
        </p:nvPicPr>
        <p:blipFill>
          <a:blip r:embed="rId2" cstate="print"/>
          <a:srcRect/>
          <a:stretch>
            <a:fillRect/>
          </a:stretch>
        </p:blipFill>
        <p:spPr bwMode="auto">
          <a:xfrm>
            <a:off x="838200" y="1370013"/>
            <a:ext cx="5484813" cy="5484812"/>
          </a:xfrm>
          <a:prstGeom prst="rect">
            <a:avLst/>
          </a:prstGeom>
          <a:noFill/>
          <a:ln w="9525">
            <a:noFill/>
            <a:miter lim="800000"/>
            <a:headEnd/>
            <a:tailEnd/>
          </a:ln>
        </p:spPr>
      </p:pic>
      <p:sp>
        <p:nvSpPr>
          <p:cNvPr id="53251" name="Text Box 3"/>
          <p:cNvSpPr txBox="1">
            <a:spLocks noChangeArrowheads="1"/>
          </p:cNvSpPr>
          <p:nvPr/>
        </p:nvSpPr>
        <p:spPr bwMode="auto">
          <a:xfrm>
            <a:off x="6597650" y="5438775"/>
            <a:ext cx="1822450" cy="1190625"/>
          </a:xfrm>
          <a:prstGeom prst="rect">
            <a:avLst/>
          </a:prstGeom>
          <a:noFill/>
          <a:ln w="9525">
            <a:noFill/>
            <a:miter lim="800000"/>
            <a:headEnd/>
            <a:tailEnd/>
          </a:ln>
        </p:spPr>
        <p:txBody>
          <a:bodyPr wrap="none">
            <a:spAutoFit/>
          </a:bodyPr>
          <a:lstStyle/>
          <a:p>
            <a:pPr algn="l" eaLnBrk="1" hangingPunct="1"/>
            <a:r>
              <a:rPr lang="en-US" sz="1800" b="1">
                <a:solidFill>
                  <a:srgbClr val="00FF00"/>
                </a:solidFill>
                <a:cs typeface="Arial" pitchFamily="34" charset="0"/>
              </a:rPr>
              <a:t>HAPPEx: H, He</a:t>
            </a:r>
          </a:p>
          <a:p>
            <a:pPr algn="l" eaLnBrk="1" hangingPunct="1"/>
            <a:r>
              <a:rPr lang="en-US" sz="1800" b="1">
                <a:solidFill>
                  <a:srgbClr val="00FF00"/>
                </a:solidFill>
                <a:cs typeface="Arial" pitchFamily="34" charset="0"/>
              </a:rPr>
              <a:t>G</a:t>
            </a:r>
            <a:r>
              <a:rPr lang="en-US" sz="1800" b="1" baseline="30000">
                <a:solidFill>
                  <a:srgbClr val="00FF00"/>
                </a:solidFill>
                <a:cs typeface="Arial" pitchFamily="34" charset="0"/>
              </a:rPr>
              <a:t>0</a:t>
            </a:r>
            <a:r>
              <a:rPr lang="en-US" sz="1800" b="1">
                <a:solidFill>
                  <a:srgbClr val="00FF00"/>
                </a:solidFill>
                <a:cs typeface="Arial" pitchFamily="34" charset="0"/>
              </a:rPr>
              <a:t>: H, </a:t>
            </a:r>
          </a:p>
          <a:p>
            <a:pPr algn="l" eaLnBrk="1" hangingPunct="1"/>
            <a:r>
              <a:rPr lang="en-US" sz="1800" b="1">
                <a:solidFill>
                  <a:srgbClr val="00FF00"/>
                </a:solidFill>
                <a:cs typeface="Arial" pitchFamily="34" charset="0"/>
              </a:rPr>
              <a:t>PVA4: H</a:t>
            </a:r>
          </a:p>
          <a:p>
            <a:pPr algn="l" eaLnBrk="1" hangingPunct="1"/>
            <a:r>
              <a:rPr lang="en-US" sz="1800" b="1">
                <a:solidFill>
                  <a:srgbClr val="00FF00"/>
                </a:solidFill>
                <a:cs typeface="Arial" pitchFamily="34" charset="0"/>
              </a:rPr>
              <a:t>SAMPLE: H, D</a:t>
            </a:r>
          </a:p>
        </p:txBody>
      </p:sp>
      <p:sp>
        <p:nvSpPr>
          <p:cNvPr id="53252" name="Text Box 4"/>
          <p:cNvSpPr txBox="1">
            <a:spLocks noChangeArrowheads="1"/>
          </p:cNvSpPr>
          <p:nvPr/>
        </p:nvSpPr>
        <p:spPr bwMode="auto">
          <a:xfrm>
            <a:off x="2514600" y="2057400"/>
            <a:ext cx="1695450" cy="641350"/>
          </a:xfrm>
          <a:prstGeom prst="rect">
            <a:avLst/>
          </a:prstGeom>
          <a:noFill/>
          <a:ln w="9525">
            <a:noFill/>
            <a:miter lim="800000"/>
            <a:headEnd/>
            <a:tailEnd/>
          </a:ln>
        </p:spPr>
        <p:txBody>
          <a:bodyPr wrap="none">
            <a:spAutoFit/>
          </a:bodyPr>
          <a:lstStyle/>
          <a:p>
            <a:pPr algn="l" eaLnBrk="1" hangingPunct="1"/>
            <a:r>
              <a:rPr lang="en-US" sz="1800">
                <a:solidFill>
                  <a:srgbClr val="000000"/>
                </a:solidFill>
                <a:cs typeface="Arial" pitchFamily="34" charset="0"/>
              </a:rPr>
              <a:t>All Data &amp; Fits </a:t>
            </a:r>
          </a:p>
          <a:p>
            <a:pPr algn="l" eaLnBrk="1" hangingPunct="1"/>
            <a:r>
              <a:rPr lang="en-US" sz="1800">
                <a:solidFill>
                  <a:srgbClr val="000000"/>
                </a:solidFill>
                <a:cs typeface="Arial" pitchFamily="34" charset="0"/>
              </a:rPr>
              <a:t> Plotted at 1 </a:t>
            </a:r>
            <a:r>
              <a:rPr lang="en-US" sz="1800">
                <a:solidFill>
                  <a:srgbClr val="000000"/>
                </a:solidFill>
                <a:latin typeface="Symbol" pitchFamily="18" charset="2"/>
                <a:cs typeface="Arial" pitchFamily="34" charset="0"/>
                <a:sym typeface="Symbol" pitchFamily="18" charset="2"/>
              </a:rPr>
              <a:t></a:t>
            </a:r>
            <a:endParaRPr lang="en-US" sz="1800">
              <a:solidFill>
                <a:srgbClr val="000000"/>
              </a:solidFill>
              <a:cs typeface="Arial" pitchFamily="34" charset="0"/>
            </a:endParaRPr>
          </a:p>
        </p:txBody>
      </p:sp>
      <p:sp>
        <p:nvSpPr>
          <p:cNvPr id="53253" name="Rectangle 5"/>
          <p:cNvSpPr>
            <a:spLocks noChangeArrowheads="1"/>
          </p:cNvSpPr>
          <p:nvPr/>
        </p:nvSpPr>
        <p:spPr bwMode="auto">
          <a:xfrm>
            <a:off x="0" y="254000"/>
            <a:ext cx="9144000" cy="736600"/>
          </a:xfrm>
          <a:prstGeom prst="rect">
            <a:avLst/>
          </a:prstGeom>
          <a:noFill/>
          <a:ln w="12700">
            <a:noFill/>
            <a:miter lim="800000"/>
            <a:headEnd/>
            <a:tailEnd/>
          </a:ln>
        </p:spPr>
        <p:txBody>
          <a:bodyPr lIns="96437" tIns="0" rIns="115725" bIns="0" anchor="ctr"/>
          <a:lstStyle/>
          <a:p>
            <a:r>
              <a:rPr lang="en-US" sz="2400" b="1" dirty="0" smtClean="0">
                <a:solidFill>
                  <a:srgbClr val="FC0128"/>
                </a:solidFill>
              </a:rPr>
              <a:t>The Strange Quark </a:t>
            </a:r>
            <a:r>
              <a:rPr lang="en-US" sz="2400" b="1" dirty="0">
                <a:solidFill>
                  <a:srgbClr val="FC0128"/>
                </a:solidFill>
              </a:rPr>
              <a:t>Experiments Have Impact Beyond</a:t>
            </a:r>
            <a:br>
              <a:rPr lang="en-US" sz="2400" b="1" dirty="0">
                <a:solidFill>
                  <a:srgbClr val="FC0128"/>
                </a:solidFill>
              </a:rPr>
            </a:br>
            <a:r>
              <a:rPr lang="en-US" sz="2400" b="1" dirty="0">
                <a:solidFill>
                  <a:srgbClr val="FC0128"/>
                </a:solidFill>
              </a:rPr>
              <a:t>Our Understanding of Nucleon Structure:  </a:t>
            </a:r>
            <a:br>
              <a:rPr lang="en-US" sz="2400" b="1" dirty="0">
                <a:solidFill>
                  <a:srgbClr val="FC0128"/>
                </a:solidFill>
              </a:rPr>
            </a:br>
            <a:r>
              <a:rPr lang="en-US" sz="2400" b="1" dirty="0">
                <a:solidFill>
                  <a:srgbClr val="FC0128"/>
                </a:solidFill>
              </a:rPr>
              <a:t>e.g. for </a:t>
            </a:r>
            <a:r>
              <a:rPr lang="en-US" sz="2400" i="1" dirty="0">
                <a:solidFill>
                  <a:srgbClr val="FC0128"/>
                </a:solidFill>
                <a:latin typeface="Times" pitchFamily="50" charset="0"/>
                <a:sym typeface="Times" pitchFamily="50" charset="0"/>
              </a:rPr>
              <a:t>C</a:t>
            </a:r>
            <a:r>
              <a:rPr lang="en-US" sz="2400" i="1" baseline="-6000" dirty="0">
                <a:solidFill>
                  <a:srgbClr val="FC0128"/>
                </a:solidFill>
                <a:latin typeface="Times" pitchFamily="50" charset="0"/>
                <a:sym typeface="Times" pitchFamily="50" charset="0"/>
              </a:rPr>
              <a:t>1q </a:t>
            </a:r>
            <a:r>
              <a:rPr lang="en-US" sz="2400" b="1" dirty="0">
                <a:solidFill>
                  <a:srgbClr val="FC0128"/>
                </a:solidFill>
              </a:rPr>
              <a:t>couplings in the Standard Model</a:t>
            </a:r>
          </a:p>
        </p:txBody>
      </p:sp>
      <p:sp>
        <p:nvSpPr>
          <p:cNvPr id="2010118" name="Rectangle 6"/>
          <p:cNvSpPr>
            <a:spLocks noChangeArrowheads="1"/>
          </p:cNvSpPr>
          <p:nvPr/>
        </p:nvSpPr>
        <p:spPr bwMode="auto">
          <a:xfrm>
            <a:off x="6477000" y="2362200"/>
            <a:ext cx="2514600" cy="1295400"/>
          </a:xfrm>
          <a:prstGeom prst="rect">
            <a:avLst/>
          </a:prstGeom>
          <a:noFill/>
          <a:ln w="9525">
            <a:noFill/>
            <a:miter lim="800000"/>
            <a:headEnd/>
            <a:tailEnd/>
          </a:ln>
        </p:spPr>
        <p:txBody>
          <a:bodyPr lIns="0" tIns="0" rIns="40638" bIns="0"/>
          <a:lstStyle/>
          <a:p>
            <a:pPr marL="39688" algn="l" defTabSz="642938" eaLnBrk="1" hangingPunct="1"/>
            <a:r>
              <a:rPr lang="en-US" sz="2000" b="1" dirty="0">
                <a:solidFill>
                  <a:srgbClr val="000080"/>
                </a:solidFill>
                <a:cs typeface="Arial" pitchFamily="34" charset="0"/>
                <a:sym typeface="Gill Sans" pitchFamily="1" charset="0"/>
              </a:rPr>
              <a:t>A dramatic </a:t>
            </a:r>
          </a:p>
          <a:p>
            <a:pPr marL="39688" algn="l" defTabSz="642938" eaLnBrk="1" hangingPunct="1"/>
            <a:r>
              <a:rPr lang="en-US" sz="2000" b="1" dirty="0">
                <a:solidFill>
                  <a:srgbClr val="000080"/>
                </a:solidFill>
                <a:cs typeface="Arial" pitchFamily="34" charset="0"/>
                <a:sym typeface="Gill Sans" pitchFamily="1" charset="0"/>
              </a:rPr>
              <a:t>improvement in our knowledge of </a:t>
            </a:r>
          </a:p>
          <a:p>
            <a:pPr marL="39688" algn="l" defTabSz="642938" eaLnBrk="1" hangingPunct="1"/>
            <a:r>
              <a:rPr lang="en-US" sz="2000" b="1" dirty="0">
                <a:solidFill>
                  <a:srgbClr val="000080"/>
                </a:solidFill>
                <a:cs typeface="Arial" pitchFamily="34" charset="0"/>
                <a:sym typeface="Gill Sans" pitchFamily="1" charset="0"/>
              </a:rPr>
              <a:t>weak couplings!</a:t>
            </a:r>
          </a:p>
        </p:txBody>
      </p:sp>
      <p:sp>
        <p:nvSpPr>
          <p:cNvPr id="2010120" name="Text Box 8"/>
          <p:cNvSpPr txBox="1">
            <a:spLocks noChangeArrowheads="1"/>
          </p:cNvSpPr>
          <p:nvPr/>
        </p:nvSpPr>
        <p:spPr bwMode="auto">
          <a:xfrm>
            <a:off x="6457950" y="4098925"/>
            <a:ext cx="2609850" cy="1006475"/>
          </a:xfrm>
          <a:prstGeom prst="rect">
            <a:avLst/>
          </a:prstGeom>
          <a:noFill/>
          <a:ln w="9525">
            <a:noFill/>
            <a:miter lim="800000"/>
            <a:headEnd/>
            <a:tailEnd/>
          </a:ln>
        </p:spPr>
        <p:txBody>
          <a:bodyPr wrap="none">
            <a:spAutoFit/>
          </a:bodyPr>
          <a:lstStyle/>
          <a:p>
            <a:pPr algn="l"/>
            <a:r>
              <a:rPr lang="en-US" sz="2000" b="1">
                <a:solidFill>
                  <a:srgbClr val="000000"/>
                </a:solidFill>
              </a:rPr>
              <a:t>Factor of 5 increase</a:t>
            </a:r>
          </a:p>
          <a:p>
            <a:pPr algn="l"/>
            <a:r>
              <a:rPr lang="en-US" sz="2000" b="1">
                <a:solidFill>
                  <a:srgbClr val="000000"/>
                </a:solidFill>
              </a:rPr>
              <a:t>in precision of </a:t>
            </a:r>
          </a:p>
          <a:p>
            <a:pPr algn="l"/>
            <a:r>
              <a:rPr lang="en-US" sz="2000" b="1">
                <a:solidFill>
                  <a:srgbClr val="000000"/>
                </a:solidFill>
              </a:rPr>
              <a:t>Standard Model test</a:t>
            </a:r>
          </a:p>
        </p:txBody>
      </p:sp>
      <p:sp>
        <p:nvSpPr>
          <p:cNvPr id="53256" name="Line 9"/>
          <p:cNvSpPr>
            <a:spLocks noChangeShapeType="1"/>
          </p:cNvSpPr>
          <p:nvPr/>
        </p:nvSpPr>
        <p:spPr bwMode="auto">
          <a:xfrm>
            <a:off x="6019800" y="5334000"/>
            <a:ext cx="609600" cy="304800"/>
          </a:xfrm>
          <a:prstGeom prst="line">
            <a:avLst/>
          </a:prstGeom>
          <a:noFill/>
          <a:ln w="25400">
            <a:solidFill>
              <a:srgbClr val="00FF00"/>
            </a:solidFill>
            <a:round/>
            <a:headEnd type="arrow" w="med" len="lg"/>
            <a:tailEnd/>
          </a:ln>
        </p:spPr>
        <p:txBody>
          <a:bodyPr lIns="90487" tIns="44450" rIns="90487" bIns="44450">
            <a:spAutoFit/>
          </a:bodyPr>
          <a:lstStyle/>
          <a:p>
            <a:endParaRPr lang="en-US"/>
          </a:p>
        </p:txBody>
      </p:sp>
      <p:sp>
        <p:nvSpPr>
          <p:cNvPr id="53257" name="Rectangle 10"/>
          <p:cNvSpPr>
            <a:spLocks noChangeArrowheads="1"/>
          </p:cNvSpPr>
          <p:nvPr/>
        </p:nvSpPr>
        <p:spPr bwMode="auto">
          <a:xfrm>
            <a:off x="6600825" y="1422400"/>
            <a:ext cx="2390775" cy="863600"/>
          </a:xfrm>
          <a:prstGeom prst="rect">
            <a:avLst/>
          </a:prstGeom>
          <a:noFill/>
          <a:ln w="41275" algn="ctr">
            <a:solidFill>
              <a:schemeClr val="hlink"/>
            </a:solidFill>
            <a:miter lim="800000"/>
            <a:headEnd/>
            <a:tailEnd/>
          </a:ln>
        </p:spPr>
        <p:txBody>
          <a:bodyPr wrap="none" lIns="90487" tIns="44450" rIns="90487" bIns="44450" anchor="ctr">
            <a:spAutoFit/>
          </a:bodyPr>
          <a:lstStyle/>
          <a:p>
            <a:pPr marL="457200" indent="-457200" algn="l"/>
            <a:r>
              <a:rPr lang="en-US" sz="1600">
                <a:solidFill>
                  <a:srgbClr val="000000"/>
                </a:solidFill>
              </a:rPr>
              <a:t>R. Young, R. Carlini, </a:t>
            </a:r>
          </a:p>
          <a:p>
            <a:pPr marL="457200" indent="-457200" algn="l"/>
            <a:r>
              <a:rPr lang="en-US" sz="1600">
                <a:solidFill>
                  <a:srgbClr val="000000"/>
                </a:solidFill>
              </a:rPr>
              <a:t>A. Thomas &amp; J. Roche, </a:t>
            </a:r>
          </a:p>
          <a:p>
            <a:pPr marL="457200" indent="-457200" algn="l"/>
            <a:r>
              <a:rPr lang="en-US" sz="1600">
                <a:solidFill>
                  <a:srgbClr val="000000"/>
                </a:solidFill>
                <a:hlinkClick r:id="rId3"/>
              </a:rPr>
              <a:t>PRL </a:t>
            </a:r>
            <a:r>
              <a:rPr lang="en-US" sz="1600" b="1">
                <a:solidFill>
                  <a:srgbClr val="000000"/>
                </a:solidFill>
                <a:hlinkClick r:id="rId3"/>
              </a:rPr>
              <a:t>99</a:t>
            </a:r>
            <a:r>
              <a:rPr lang="en-US" sz="1600">
                <a:solidFill>
                  <a:srgbClr val="000000"/>
                </a:solidFill>
                <a:hlinkClick r:id="rId3"/>
              </a:rPr>
              <a:t>, 122003 (2007)</a:t>
            </a:r>
            <a:r>
              <a:rPr lang="en-US" sz="1600">
                <a:solidFill>
                  <a:srgbClr val="000000"/>
                </a:solidFill>
              </a:rPr>
              <a:t> </a:t>
            </a:r>
          </a:p>
        </p:txBody>
      </p:sp>
    </p:spTree>
    <p:extLst>
      <p:ext uri="{BB962C8B-B14F-4D97-AF65-F5344CB8AC3E}">
        <p14:creationId xmlns:p14="http://schemas.microsoft.com/office/powerpoint/2010/main" xmlns="" val="21340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101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10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0118" grpId="0" autoUpdateAnimBg="0"/>
      <p:bldP spid="20101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1qNEW3"/>
          <p:cNvPicPr>
            <a:picLocks noChangeAspect="1" noChangeArrowheads="1"/>
          </p:cNvPicPr>
          <p:nvPr/>
        </p:nvPicPr>
        <p:blipFill>
          <a:blip r:embed="rId2" cstate="print"/>
          <a:srcRect/>
          <a:stretch>
            <a:fillRect/>
          </a:stretch>
        </p:blipFill>
        <p:spPr bwMode="auto">
          <a:xfrm>
            <a:off x="838200" y="1370013"/>
            <a:ext cx="5484813" cy="5484812"/>
          </a:xfrm>
          <a:prstGeom prst="rect">
            <a:avLst/>
          </a:prstGeom>
          <a:noFill/>
          <a:ln w="9525">
            <a:noFill/>
            <a:miter lim="800000"/>
            <a:headEnd/>
            <a:tailEnd/>
          </a:ln>
        </p:spPr>
      </p:pic>
      <p:sp>
        <p:nvSpPr>
          <p:cNvPr id="54275" name="Text Box 3"/>
          <p:cNvSpPr txBox="1">
            <a:spLocks noChangeArrowheads="1"/>
          </p:cNvSpPr>
          <p:nvPr/>
        </p:nvSpPr>
        <p:spPr bwMode="auto">
          <a:xfrm>
            <a:off x="6597650" y="5438775"/>
            <a:ext cx="1822450" cy="1190625"/>
          </a:xfrm>
          <a:prstGeom prst="rect">
            <a:avLst/>
          </a:prstGeom>
          <a:noFill/>
          <a:ln w="9525">
            <a:noFill/>
            <a:miter lim="800000"/>
            <a:headEnd/>
            <a:tailEnd/>
          </a:ln>
        </p:spPr>
        <p:txBody>
          <a:bodyPr wrap="none">
            <a:spAutoFit/>
          </a:bodyPr>
          <a:lstStyle/>
          <a:p>
            <a:pPr algn="l"/>
            <a:r>
              <a:rPr lang="en-US" sz="1800" b="1" dirty="0" err="1">
                <a:solidFill>
                  <a:srgbClr val="00FF00"/>
                </a:solidFill>
                <a:cs typeface="Arial" pitchFamily="34" charset="0"/>
              </a:rPr>
              <a:t>HAPPEx</a:t>
            </a:r>
            <a:r>
              <a:rPr lang="en-US" sz="1800" b="1" dirty="0">
                <a:solidFill>
                  <a:srgbClr val="00FF00"/>
                </a:solidFill>
                <a:cs typeface="Arial" pitchFamily="34" charset="0"/>
              </a:rPr>
              <a:t>: H, He</a:t>
            </a:r>
          </a:p>
          <a:p>
            <a:pPr algn="l"/>
            <a:r>
              <a:rPr lang="en-US" sz="1800" b="1" dirty="0">
                <a:solidFill>
                  <a:srgbClr val="00FF00"/>
                </a:solidFill>
                <a:cs typeface="Arial" pitchFamily="34" charset="0"/>
              </a:rPr>
              <a:t>G</a:t>
            </a:r>
            <a:r>
              <a:rPr lang="en-US" sz="1800" b="1" baseline="30000" dirty="0">
                <a:solidFill>
                  <a:srgbClr val="00FF00"/>
                </a:solidFill>
                <a:cs typeface="Arial" pitchFamily="34" charset="0"/>
              </a:rPr>
              <a:t>0</a:t>
            </a:r>
            <a:r>
              <a:rPr lang="en-US" sz="1800" b="1" dirty="0">
                <a:solidFill>
                  <a:srgbClr val="00FF00"/>
                </a:solidFill>
                <a:cs typeface="Arial" pitchFamily="34" charset="0"/>
              </a:rPr>
              <a:t>: H, </a:t>
            </a:r>
          </a:p>
          <a:p>
            <a:pPr algn="l"/>
            <a:r>
              <a:rPr lang="en-US" sz="1800" b="1" dirty="0">
                <a:solidFill>
                  <a:srgbClr val="00FF00"/>
                </a:solidFill>
                <a:cs typeface="Arial" pitchFamily="34" charset="0"/>
              </a:rPr>
              <a:t>PVA4: H</a:t>
            </a:r>
          </a:p>
          <a:p>
            <a:pPr algn="l"/>
            <a:r>
              <a:rPr lang="en-US" sz="1800" b="1" dirty="0">
                <a:solidFill>
                  <a:srgbClr val="00FF00"/>
                </a:solidFill>
                <a:cs typeface="Arial" pitchFamily="34" charset="0"/>
              </a:rPr>
              <a:t>SAMPLE: H, D</a:t>
            </a:r>
          </a:p>
        </p:txBody>
      </p:sp>
      <p:sp>
        <p:nvSpPr>
          <p:cNvPr id="54276" name="Text Box 4"/>
          <p:cNvSpPr txBox="1">
            <a:spLocks noChangeArrowheads="1"/>
          </p:cNvSpPr>
          <p:nvPr/>
        </p:nvSpPr>
        <p:spPr bwMode="auto">
          <a:xfrm>
            <a:off x="2514600" y="2057400"/>
            <a:ext cx="1695450" cy="641350"/>
          </a:xfrm>
          <a:prstGeom prst="rect">
            <a:avLst/>
          </a:prstGeom>
          <a:noFill/>
          <a:ln w="9525">
            <a:noFill/>
            <a:miter lim="800000"/>
            <a:headEnd/>
            <a:tailEnd/>
          </a:ln>
        </p:spPr>
        <p:txBody>
          <a:bodyPr wrap="none">
            <a:spAutoFit/>
          </a:bodyPr>
          <a:lstStyle/>
          <a:p>
            <a:r>
              <a:rPr lang="en-US" sz="1800" dirty="0">
                <a:solidFill>
                  <a:srgbClr val="000000"/>
                </a:solidFill>
                <a:cs typeface="Arial" pitchFamily="34" charset="0"/>
              </a:rPr>
              <a:t>All Data &amp; Fits </a:t>
            </a:r>
          </a:p>
          <a:p>
            <a:r>
              <a:rPr lang="en-US" sz="1800" dirty="0" smtClean="0">
                <a:solidFill>
                  <a:srgbClr val="000000"/>
                </a:solidFill>
                <a:cs typeface="Arial" pitchFamily="34" charset="0"/>
              </a:rPr>
              <a:t>Plotted </a:t>
            </a:r>
            <a:r>
              <a:rPr lang="en-US" sz="1800" dirty="0">
                <a:solidFill>
                  <a:srgbClr val="000000"/>
                </a:solidFill>
                <a:cs typeface="Arial" pitchFamily="34" charset="0"/>
              </a:rPr>
              <a:t>at 1 </a:t>
            </a:r>
            <a:r>
              <a:rPr lang="en-US" sz="1800" dirty="0">
                <a:solidFill>
                  <a:srgbClr val="000000"/>
                </a:solidFill>
                <a:latin typeface="Symbol" pitchFamily="18" charset="2"/>
                <a:cs typeface="Arial" pitchFamily="34" charset="0"/>
                <a:sym typeface="Symbol" pitchFamily="18" charset="2"/>
              </a:rPr>
              <a:t></a:t>
            </a:r>
            <a:endParaRPr lang="en-US" sz="1800" dirty="0">
              <a:solidFill>
                <a:srgbClr val="000000"/>
              </a:solidFill>
              <a:cs typeface="Arial" pitchFamily="34" charset="0"/>
            </a:endParaRPr>
          </a:p>
        </p:txBody>
      </p:sp>
      <p:sp>
        <p:nvSpPr>
          <p:cNvPr id="2086918" name="Text Box 6"/>
          <p:cNvSpPr txBox="1">
            <a:spLocks noChangeArrowheads="1"/>
          </p:cNvSpPr>
          <p:nvPr/>
        </p:nvSpPr>
        <p:spPr bwMode="auto">
          <a:xfrm>
            <a:off x="6457950" y="4098925"/>
            <a:ext cx="2609850" cy="1006475"/>
          </a:xfrm>
          <a:prstGeom prst="rect">
            <a:avLst/>
          </a:prstGeom>
          <a:noFill/>
          <a:ln w="9525">
            <a:noFill/>
            <a:miter lim="800000"/>
            <a:headEnd/>
            <a:tailEnd/>
          </a:ln>
        </p:spPr>
        <p:txBody>
          <a:bodyPr wrap="none">
            <a:spAutoFit/>
          </a:bodyPr>
          <a:lstStyle/>
          <a:p>
            <a:pPr algn="l"/>
            <a:r>
              <a:rPr lang="en-US" sz="2000" b="1" dirty="0">
                <a:solidFill>
                  <a:srgbClr val="000000"/>
                </a:solidFill>
              </a:rPr>
              <a:t>Factor of 5 increase</a:t>
            </a:r>
          </a:p>
          <a:p>
            <a:pPr algn="l"/>
            <a:r>
              <a:rPr lang="en-US" sz="2000" b="1" dirty="0">
                <a:solidFill>
                  <a:srgbClr val="000000"/>
                </a:solidFill>
              </a:rPr>
              <a:t>in precision of </a:t>
            </a:r>
          </a:p>
          <a:p>
            <a:pPr algn="l"/>
            <a:r>
              <a:rPr lang="en-US" sz="2000" b="1" dirty="0">
                <a:solidFill>
                  <a:srgbClr val="000000"/>
                </a:solidFill>
              </a:rPr>
              <a:t>Standard Model test</a:t>
            </a:r>
          </a:p>
        </p:txBody>
      </p:sp>
      <p:sp>
        <p:nvSpPr>
          <p:cNvPr id="54278" name="Line 7"/>
          <p:cNvSpPr>
            <a:spLocks noChangeShapeType="1"/>
          </p:cNvSpPr>
          <p:nvPr/>
        </p:nvSpPr>
        <p:spPr bwMode="auto">
          <a:xfrm>
            <a:off x="6019800" y="5334000"/>
            <a:ext cx="609600" cy="304800"/>
          </a:xfrm>
          <a:prstGeom prst="line">
            <a:avLst/>
          </a:prstGeom>
          <a:noFill/>
          <a:ln w="25400">
            <a:solidFill>
              <a:srgbClr val="00FF00"/>
            </a:solidFill>
            <a:round/>
            <a:headEnd type="arrow" w="med" len="lg"/>
            <a:tailEnd/>
          </a:ln>
        </p:spPr>
        <p:txBody>
          <a:bodyPr lIns="90487" tIns="44450" rIns="90487" bIns="44450">
            <a:spAutoFit/>
          </a:bodyPr>
          <a:lstStyle/>
          <a:p>
            <a:endParaRPr lang="en-US"/>
          </a:p>
        </p:txBody>
      </p:sp>
      <p:sp>
        <p:nvSpPr>
          <p:cNvPr id="2086920" name="Text Box 8"/>
          <p:cNvSpPr txBox="1">
            <a:spLocks noChangeArrowheads="1"/>
          </p:cNvSpPr>
          <p:nvPr/>
        </p:nvSpPr>
        <p:spPr bwMode="auto">
          <a:xfrm>
            <a:off x="6477000" y="3175337"/>
            <a:ext cx="2675732" cy="1015663"/>
          </a:xfrm>
          <a:prstGeom prst="rect">
            <a:avLst/>
          </a:prstGeom>
          <a:noFill/>
          <a:ln w="9525">
            <a:noFill/>
            <a:miter lim="800000"/>
            <a:headEnd/>
            <a:tailEnd/>
          </a:ln>
        </p:spPr>
        <p:txBody>
          <a:bodyPr wrap="none">
            <a:spAutoFit/>
          </a:bodyPr>
          <a:lstStyle/>
          <a:p>
            <a:pPr algn="l"/>
            <a:r>
              <a:rPr lang="en-US" sz="2000" b="1" dirty="0" err="1">
                <a:solidFill>
                  <a:srgbClr val="FC0128"/>
                </a:solidFill>
              </a:rPr>
              <a:t>Qweak</a:t>
            </a:r>
            <a:r>
              <a:rPr lang="en-US" sz="2000" b="1" dirty="0">
                <a:solidFill>
                  <a:srgbClr val="FC0128"/>
                </a:solidFill>
              </a:rPr>
              <a:t> </a:t>
            </a:r>
            <a:r>
              <a:rPr lang="en-US" sz="2000" b="1" dirty="0" smtClean="0">
                <a:solidFill>
                  <a:srgbClr val="FC0128"/>
                </a:solidFill>
              </a:rPr>
              <a:t>(now nearing</a:t>
            </a:r>
          </a:p>
          <a:p>
            <a:pPr algn="l"/>
            <a:r>
              <a:rPr lang="en-US" sz="2000" b="1" dirty="0" smtClean="0">
                <a:solidFill>
                  <a:srgbClr val="FC0128"/>
                </a:solidFill>
              </a:rPr>
              <a:t>Completion) will </a:t>
            </a:r>
          </a:p>
          <a:p>
            <a:pPr algn="l"/>
            <a:r>
              <a:rPr lang="en-US" sz="2000" b="1" dirty="0" smtClean="0">
                <a:solidFill>
                  <a:srgbClr val="FC0128"/>
                </a:solidFill>
              </a:rPr>
              <a:t>provide ANOTHER</a:t>
            </a:r>
            <a:endParaRPr lang="en-US" sz="2000" b="1" dirty="0">
              <a:solidFill>
                <a:srgbClr val="FC0128"/>
              </a:solidFill>
            </a:endParaRPr>
          </a:p>
        </p:txBody>
      </p:sp>
      <p:sp>
        <p:nvSpPr>
          <p:cNvPr id="54280" name="Rectangle 9"/>
          <p:cNvSpPr>
            <a:spLocks noChangeArrowheads="1"/>
          </p:cNvSpPr>
          <p:nvPr/>
        </p:nvSpPr>
        <p:spPr bwMode="auto">
          <a:xfrm>
            <a:off x="0" y="152400"/>
            <a:ext cx="9144000" cy="736600"/>
          </a:xfrm>
          <a:prstGeom prst="rect">
            <a:avLst/>
          </a:prstGeom>
          <a:noFill/>
          <a:ln w="12700">
            <a:noFill/>
            <a:miter lim="800000"/>
            <a:headEnd/>
            <a:tailEnd/>
          </a:ln>
        </p:spPr>
        <p:txBody>
          <a:bodyPr lIns="96437" tIns="0" rIns="115725" bIns="0" anchor="ctr"/>
          <a:lstStyle/>
          <a:p>
            <a:r>
              <a:rPr lang="en-US" sz="2400" b="1">
                <a:solidFill>
                  <a:srgbClr val="FC0128"/>
                </a:solidFill>
              </a:rPr>
              <a:t>Q</a:t>
            </a:r>
            <a:r>
              <a:rPr lang="en-US" sz="2400" b="1" baseline="-25000">
                <a:solidFill>
                  <a:srgbClr val="FC0128"/>
                </a:solidFill>
              </a:rPr>
              <a:t>Weak</a:t>
            </a:r>
            <a:r>
              <a:rPr lang="en-US" sz="2400" b="1">
                <a:solidFill>
                  <a:srgbClr val="FC0128"/>
                </a:solidFill>
              </a:rPr>
              <a:t> will further test our understanding of the </a:t>
            </a:r>
            <a:br>
              <a:rPr lang="en-US" sz="2400" b="1">
                <a:solidFill>
                  <a:srgbClr val="FC0128"/>
                </a:solidFill>
              </a:rPr>
            </a:br>
            <a:r>
              <a:rPr lang="en-US" sz="2400" i="1">
                <a:solidFill>
                  <a:srgbClr val="FC0128"/>
                </a:solidFill>
                <a:latin typeface="Times" pitchFamily="50" charset="0"/>
                <a:sym typeface="Times" pitchFamily="50" charset="0"/>
              </a:rPr>
              <a:t>C</a:t>
            </a:r>
            <a:r>
              <a:rPr lang="en-US" sz="2400" i="1" baseline="-6000">
                <a:solidFill>
                  <a:srgbClr val="FC0128"/>
                </a:solidFill>
                <a:latin typeface="Times" pitchFamily="50" charset="0"/>
                <a:sym typeface="Times" pitchFamily="50" charset="0"/>
              </a:rPr>
              <a:t>1q </a:t>
            </a:r>
            <a:r>
              <a:rPr lang="en-US" sz="2400" b="1">
                <a:solidFill>
                  <a:srgbClr val="FC0128"/>
                </a:solidFill>
              </a:rPr>
              <a:t>couplings in the Standard Model</a:t>
            </a:r>
          </a:p>
        </p:txBody>
      </p:sp>
      <p:sp>
        <p:nvSpPr>
          <p:cNvPr id="54281" name="Rectangle 10"/>
          <p:cNvSpPr>
            <a:spLocks noChangeArrowheads="1"/>
          </p:cNvSpPr>
          <p:nvPr/>
        </p:nvSpPr>
        <p:spPr bwMode="auto">
          <a:xfrm>
            <a:off x="6600825" y="1439984"/>
            <a:ext cx="2364814" cy="828432"/>
          </a:xfrm>
          <a:prstGeom prst="rect">
            <a:avLst/>
          </a:prstGeom>
          <a:noFill/>
          <a:ln w="41275" algn="ctr">
            <a:solidFill>
              <a:schemeClr val="hlink"/>
            </a:solidFill>
            <a:miter lim="800000"/>
            <a:headEnd/>
            <a:tailEnd/>
          </a:ln>
        </p:spPr>
        <p:txBody>
          <a:bodyPr wrap="none" lIns="90487" tIns="44450" rIns="90487" bIns="44450" anchor="ctr">
            <a:spAutoFit/>
          </a:bodyPr>
          <a:lstStyle/>
          <a:p>
            <a:pPr marL="457200" indent="-457200" algn="l"/>
            <a:r>
              <a:rPr lang="en-US" sz="1600" dirty="0">
                <a:solidFill>
                  <a:srgbClr val="000000"/>
                </a:solidFill>
              </a:rPr>
              <a:t>R. Young, R. </a:t>
            </a:r>
            <a:r>
              <a:rPr lang="en-US" sz="1600" dirty="0" err="1">
                <a:solidFill>
                  <a:srgbClr val="000000"/>
                </a:solidFill>
              </a:rPr>
              <a:t>Carlini</a:t>
            </a:r>
            <a:r>
              <a:rPr lang="en-US" sz="1600" dirty="0">
                <a:solidFill>
                  <a:srgbClr val="000000"/>
                </a:solidFill>
              </a:rPr>
              <a:t>, </a:t>
            </a:r>
          </a:p>
          <a:p>
            <a:pPr marL="457200" indent="-457200" algn="l"/>
            <a:r>
              <a:rPr lang="en-US" sz="1600" dirty="0">
                <a:solidFill>
                  <a:srgbClr val="000000"/>
                </a:solidFill>
              </a:rPr>
              <a:t>A. Thomas &amp; J. Roche, </a:t>
            </a:r>
          </a:p>
          <a:p>
            <a:pPr marL="457200" indent="-457200" algn="l"/>
            <a:r>
              <a:rPr lang="en-US" sz="1600" dirty="0">
                <a:solidFill>
                  <a:srgbClr val="000000"/>
                </a:solidFill>
                <a:hlinkClick r:id="rId3"/>
              </a:rPr>
              <a:t>PRL </a:t>
            </a:r>
            <a:r>
              <a:rPr lang="en-US" sz="1600" b="1" dirty="0">
                <a:solidFill>
                  <a:srgbClr val="000000"/>
                </a:solidFill>
                <a:hlinkClick r:id="rId3"/>
              </a:rPr>
              <a:t>99</a:t>
            </a:r>
            <a:r>
              <a:rPr lang="en-US" sz="1600" dirty="0">
                <a:solidFill>
                  <a:srgbClr val="000000"/>
                </a:solidFill>
                <a:hlinkClick r:id="rId3"/>
              </a:rPr>
              <a:t>, 122003 (2007)</a:t>
            </a:r>
            <a:r>
              <a:rPr lang="en-US" sz="1600" dirty="0">
                <a:solidFill>
                  <a:srgbClr val="000000"/>
                </a:solidFill>
              </a:rPr>
              <a:t> </a:t>
            </a:r>
          </a:p>
        </p:txBody>
      </p:sp>
      <p:sp>
        <p:nvSpPr>
          <p:cNvPr id="54282" name="Rectangle 7"/>
          <p:cNvSpPr>
            <a:spLocks noChangeArrowheads="1"/>
          </p:cNvSpPr>
          <p:nvPr/>
        </p:nvSpPr>
        <p:spPr bwMode="auto">
          <a:xfrm rot="-5400000">
            <a:off x="-236537" y="1973263"/>
            <a:ext cx="2420937" cy="338137"/>
          </a:xfrm>
          <a:prstGeom prst="rect">
            <a:avLst/>
          </a:prstGeom>
          <a:noFill/>
          <a:ln w="9525">
            <a:noFill/>
            <a:miter lim="800000"/>
            <a:headEnd/>
            <a:tailEnd/>
          </a:ln>
        </p:spPr>
        <p:txBody>
          <a:bodyPr wrap="none">
            <a:spAutoFit/>
          </a:bodyPr>
          <a:lstStyle/>
          <a:p>
            <a:r>
              <a:rPr lang="en-US" sz="1600" b="1">
                <a:solidFill>
                  <a:srgbClr val="FF0000"/>
                </a:solidFill>
                <a:cs typeface="Arial" pitchFamily="34" charset="0"/>
              </a:rPr>
              <a:t> Isoscalar weak charge</a:t>
            </a:r>
          </a:p>
        </p:txBody>
      </p:sp>
      <p:sp>
        <p:nvSpPr>
          <p:cNvPr id="54283" name="Rectangle 10"/>
          <p:cNvSpPr>
            <a:spLocks noChangeArrowheads="1"/>
          </p:cNvSpPr>
          <p:nvPr/>
        </p:nvSpPr>
        <p:spPr bwMode="auto">
          <a:xfrm>
            <a:off x="4495800" y="6519863"/>
            <a:ext cx="2636838" cy="338137"/>
          </a:xfrm>
          <a:prstGeom prst="rect">
            <a:avLst/>
          </a:prstGeom>
          <a:noFill/>
          <a:ln w="9525">
            <a:noFill/>
            <a:miter lim="800000"/>
            <a:headEnd/>
            <a:tailEnd/>
          </a:ln>
        </p:spPr>
        <p:txBody>
          <a:bodyPr>
            <a:spAutoFit/>
          </a:bodyPr>
          <a:lstStyle/>
          <a:p>
            <a:r>
              <a:rPr lang="en-US" sz="1600" b="1">
                <a:solidFill>
                  <a:srgbClr val="FF0000"/>
                </a:solidFill>
                <a:cs typeface="Arial" pitchFamily="34" charset="0"/>
              </a:rPr>
              <a:t>Isovector weak charge</a:t>
            </a:r>
          </a:p>
        </p:txBody>
      </p:sp>
    </p:spTree>
    <p:extLst>
      <p:ext uri="{BB962C8B-B14F-4D97-AF65-F5344CB8AC3E}">
        <p14:creationId xmlns:p14="http://schemas.microsoft.com/office/powerpoint/2010/main" xmlns="" val="279688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869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86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6918" grpId="0"/>
      <p:bldP spid="20869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descr="pi0-width-primexII.png"/>
          <p:cNvPicPr>
            <a:picLocks noChangeAspect="1"/>
          </p:cNvPicPr>
          <p:nvPr/>
        </p:nvPicPr>
        <p:blipFill>
          <a:blip r:embed="rId4" cstate="print"/>
          <a:srcRect l="2500" t="4867" r="3361" b="4465"/>
          <a:stretch>
            <a:fillRect/>
          </a:stretch>
        </p:blipFill>
        <p:spPr>
          <a:xfrm>
            <a:off x="3507845" y="1808668"/>
            <a:ext cx="4721758" cy="4547682"/>
          </a:xfrm>
          <a:prstGeom prst="rect">
            <a:avLst/>
          </a:prstGeom>
          <a:ln>
            <a:noFill/>
          </a:ln>
          <a:effectLst>
            <a:outerShdw blurRad="292100" dist="139700" dir="2700000" algn="tl" rotWithShape="0">
              <a:srgbClr val="333333">
                <a:alpha val="65000"/>
              </a:srgbClr>
            </a:outerShdw>
          </a:effectLst>
        </p:spPr>
      </p:pic>
      <p:sp>
        <p:nvSpPr>
          <p:cNvPr id="84" name="Rectangle 83"/>
          <p:cNvSpPr/>
          <p:nvPr/>
        </p:nvSpPr>
        <p:spPr>
          <a:xfrm>
            <a:off x="553448" y="3505552"/>
            <a:ext cx="2122488" cy="2057400"/>
          </a:xfrm>
          <a:prstGeom prst="rect">
            <a:avLst/>
          </a:prstGeom>
          <a:solidFill>
            <a:schemeClr val="accent1">
              <a:lumMod val="20000"/>
              <a:lumOff val="80000"/>
            </a:schemeClr>
          </a:solidFill>
          <a:effectLst>
            <a:outerShdw blurRad="292100" dist="1397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a:solidFill>
                <a:prstClr val="white"/>
              </a:solidFill>
              <a:latin typeface="Calibri"/>
            </a:endParaRPr>
          </a:p>
        </p:txBody>
      </p:sp>
      <p:pic>
        <p:nvPicPr>
          <p:cNvPr id="24" name="Picture 4" descr="primakoff_effect_large"/>
          <p:cNvPicPr>
            <a:picLocks noGrp="1" noChangeAspect="1" noChangeArrowheads="1"/>
          </p:cNvPicPr>
          <p:nvPr>
            <p:ph sz="half" idx="1"/>
          </p:nvPr>
        </p:nvPicPr>
        <p:blipFill>
          <a:blip r:embed="rId5" cstate="print"/>
          <a:srcRect/>
          <a:stretch>
            <a:fillRect/>
          </a:stretch>
        </p:blipFill>
        <p:spPr>
          <a:xfrm>
            <a:off x="597408" y="3628644"/>
            <a:ext cx="1943100" cy="1943100"/>
          </a:xfrm>
          <a:noFill/>
          <a:ln/>
        </p:spPr>
      </p:pic>
      <p:sp>
        <p:nvSpPr>
          <p:cNvPr id="17" name="Text Box 4"/>
          <p:cNvSpPr txBox="1">
            <a:spLocks noChangeArrowheads="1"/>
          </p:cNvSpPr>
          <p:nvPr/>
        </p:nvSpPr>
        <p:spPr bwMode="auto">
          <a:xfrm>
            <a:off x="1752600" y="67056"/>
            <a:ext cx="7391400" cy="584775"/>
          </a:xfrm>
          <a:prstGeom prst="rect">
            <a:avLst/>
          </a:prstGeom>
          <a:noFill/>
          <a:ln w="9525">
            <a:noFill/>
            <a:miter lim="800000"/>
            <a:headEnd/>
            <a:tailEnd/>
          </a:ln>
        </p:spPr>
        <p:txBody>
          <a:bodyPr wrap="square">
            <a:prstTxWarp prst="textNoShape">
              <a:avLst/>
            </a:prstTxWarp>
            <a:spAutoFit/>
          </a:bodyPr>
          <a:lstStyle/>
          <a:p>
            <a:pPr defTabSz="457200" eaLnBrk="1" fontAlgn="auto" hangingPunct="1">
              <a:spcBef>
                <a:spcPct val="50000"/>
              </a:spcBef>
              <a:spcAft>
                <a:spcPts val="0"/>
              </a:spcAft>
            </a:pPr>
            <a:r>
              <a:rPr lang="en-US" sz="3200" b="1" dirty="0" smtClean="0">
                <a:solidFill>
                  <a:srgbClr val="000000"/>
                </a:solidFill>
                <a:cs typeface="Arial" pitchFamily="34" charset="0"/>
              </a:rPr>
              <a:t>Precision Measurement of </a:t>
            </a:r>
            <a:r>
              <a:rPr lang="en-US" sz="3200" b="1" dirty="0" smtClean="0">
                <a:solidFill>
                  <a:srgbClr val="000000"/>
                </a:solidFill>
                <a:latin typeface="Symbol" pitchFamily="18" charset="2"/>
                <a:cs typeface="Arial" pitchFamily="34" charset="0"/>
              </a:rPr>
              <a:t>p</a:t>
            </a:r>
            <a:r>
              <a:rPr lang="en-US" sz="3200" b="1" baseline="30000" dirty="0" smtClean="0">
                <a:solidFill>
                  <a:srgbClr val="000000"/>
                </a:solidFill>
                <a:cs typeface="Arial" pitchFamily="34" charset="0"/>
              </a:rPr>
              <a:t>0</a:t>
            </a:r>
            <a:r>
              <a:rPr lang="en-US" sz="3200" b="1" dirty="0" smtClean="0">
                <a:solidFill>
                  <a:srgbClr val="000000"/>
                </a:solidFill>
                <a:cs typeface="Arial" pitchFamily="34" charset="0"/>
              </a:rPr>
              <a:t> Lifetime</a:t>
            </a:r>
            <a:endParaRPr lang="en-US" sz="3200" b="1" dirty="0">
              <a:solidFill>
                <a:srgbClr val="000000"/>
              </a:solidFill>
              <a:ea typeface="Times New Roman" charset="0"/>
              <a:cs typeface="Arial" pitchFamily="34" charset="0"/>
            </a:endParaRPr>
          </a:p>
        </p:txBody>
      </p:sp>
      <p:sp>
        <p:nvSpPr>
          <p:cNvPr id="18" name="Text Box 5"/>
          <p:cNvSpPr txBox="1">
            <a:spLocks noChangeArrowheads="1"/>
          </p:cNvSpPr>
          <p:nvPr/>
        </p:nvSpPr>
        <p:spPr bwMode="auto">
          <a:xfrm>
            <a:off x="4128" y="8549"/>
            <a:ext cx="2057400" cy="646331"/>
          </a:xfrm>
          <a:prstGeom prst="rect">
            <a:avLst/>
          </a:prstGeom>
          <a:noFill/>
          <a:ln w="9525">
            <a:noFill/>
            <a:miter lim="800000"/>
            <a:headEnd/>
            <a:tailEnd/>
          </a:ln>
        </p:spPr>
        <p:txBody>
          <a:bodyPr wrap="square">
            <a:prstTxWarp prst="textNoShape">
              <a:avLst/>
            </a:prstTxWarp>
            <a:spAutoFit/>
          </a:bodyPr>
          <a:lstStyle/>
          <a:p>
            <a:pPr algn="l" defTabSz="457200" eaLnBrk="1" fontAlgn="auto" hangingPunct="1">
              <a:spcBef>
                <a:spcPct val="50000"/>
              </a:spcBef>
              <a:spcAft>
                <a:spcPts val="0"/>
              </a:spcAft>
            </a:pPr>
            <a:r>
              <a:rPr lang="en-US" sz="3600" dirty="0" err="1">
                <a:solidFill>
                  <a:srgbClr val="000000"/>
                </a:solidFill>
                <a:effectLst>
                  <a:outerShdw blurRad="50800" dist="38100" dir="2700000" algn="tl" rotWithShape="0">
                    <a:srgbClr val="000000"/>
                  </a:outerShdw>
                </a:effectLst>
                <a:latin typeface="Times New Roman"/>
                <a:cs typeface="Times New Roman"/>
              </a:rPr>
              <a:t>PrimEx</a:t>
            </a:r>
            <a:endParaRPr lang="en-US" sz="3600" dirty="0">
              <a:solidFill>
                <a:srgbClr val="000000"/>
              </a:solidFill>
              <a:effectLst>
                <a:outerShdw blurRad="50800" dist="38100" dir="2700000" algn="tl" rotWithShape="0">
                  <a:srgbClr val="000000"/>
                </a:outerShdw>
              </a:effectLst>
              <a:latin typeface="Times New Roman"/>
              <a:cs typeface="Times New Roman"/>
            </a:endParaRPr>
          </a:p>
        </p:txBody>
      </p:sp>
      <p:grpSp>
        <p:nvGrpSpPr>
          <p:cNvPr id="2" name="Group 5"/>
          <p:cNvGrpSpPr>
            <a:grpSpLocks/>
          </p:cNvGrpSpPr>
          <p:nvPr/>
        </p:nvGrpSpPr>
        <p:grpSpPr bwMode="auto">
          <a:xfrm>
            <a:off x="163304" y="1670267"/>
            <a:ext cx="3221482" cy="1003406"/>
            <a:chOff x="1440" y="860"/>
            <a:chExt cx="2306" cy="725"/>
          </a:xfrm>
        </p:grpSpPr>
        <p:sp>
          <p:nvSpPr>
            <p:cNvPr id="26" name="Line 6"/>
            <p:cNvSpPr>
              <a:spLocks noChangeShapeType="1"/>
            </p:cNvSpPr>
            <p:nvPr/>
          </p:nvSpPr>
          <p:spPr bwMode="auto">
            <a:xfrm>
              <a:off x="2832" y="960"/>
              <a:ext cx="0" cy="576"/>
            </a:xfrm>
            <a:prstGeom prst="line">
              <a:avLst/>
            </a:prstGeom>
            <a:noFill/>
            <a:ln w="19050">
              <a:solidFill>
                <a:schemeClr val="tx1"/>
              </a:solidFill>
              <a:round/>
              <a:headEnd type="triangle" w="med" len="med"/>
              <a:tailEnd/>
            </a:ln>
          </p:spPr>
          <p:txBody>
            <a:bodyPr/>
            <a:lstStyle/>
            <a:p>
              <a:pPr algn="l" defTabSz="457200" eaLnBrk="1" fontAlgn="auto" hangingPunct="1">
                <a:spcBef>
                  <a:spcPts val="0"/>
                </a:spcBef>
                <a:spcAft>
                  <a:spcPts val="0"/>
                </a:spcAft>
              </a:pPr>
              <a:endParaRPr lang="en-US" sz="1800">
                <a:solidFill>
                  <a:prstClr val="black"/>
                </a:solidFill>
                <a:latin typeface="Calibri"/>
              </a:endParaRPr>
            </a:p>
          </p:txBody>
        </p:sp>
        <p:sp>
          <p:nvSpPr>
            <p:cNvPr id="27" name="Line 7"/>
            <p:cNvSpPr>
              <a:spLocks noChangeShapeType="1"/>
            </p:cNvSpPr>
            <p:nvPr/>
          </p:nvSpPr>
          <p:spPr bwMode="auto">
            <a:xfrm flipH="1">
              <a:off x="2352" y="960"/>
              <a:ext cx="480" cy="336"/>
            </a:xfrm>
            <a:prstGeom prst="line">
              <a:avLst/>
            </a:prstGeom>
            <a:noFill/>
            <a:ln w="19050">
              <a:solidFill>
                <a:schemeClr val="tx1"/>
              </a:solidFill>
              <a:round/>
              <a:headEnd/>
              <a:tailEnd type="triangle" w="med" len="med"/>
            </a:ln>
          </p:spPr>
          <p:txBody>
            <a:bodyPr/>
            <a:lstStyle/>
            <a:p>
              <a:pPr algn="l" defTabSz="457200" eaLnBrk="1" fontAlgn="auto" hangingPunct="1">
                <a:spcBef>
                  <a:spcPts val="0"/>
                </a:spcBef>
                <a:spcAft>
                  <a:spcPts val="0"/>
                </a:spcAft>
              </a:pPr>
              <a:endParaRPr lang="en-US" sz="1800">
                <a:solidFill>
                  <a:prstClr val="black"/>
                </a:solidFill>
                <a:latin typeface="Calibri"/>
              </a:endParaRPr>
            </a:p>
          </p:txBody>
        </p:sp>
        <p:sp>
          <p:nvSpPr>
            <p:cNvPr id="28" name="Line 8"/>
            <p:cNvSpPr>
              <a:spLocks noChangeShapeType="1"/>
            </p:cNvSpPr>
            <p:nvPr/>
          </p:nvSpPr>
          <p:spPr bwMode="auto">
            <a:xfrm>
              <a:off x="2352" y="1296"/>
              <a:ext cx="480" cy="240"/>
            </a:xfrm>
            <a:prstGeom prst="line">
              <a:avLst/>
            </a:prstGeom>
            <a:noFill/>
            <a:ln w="19050">
              <a:solidFill>
                <a:schemeClr val="tx1"/>
              </a:solidFill>
              <a:round/>
              <a:headEnd/>
              <a:tailEnd type="triangle" w="med" len="med"/>
            </a:ln>
          </p:spPr>
          <p:txBody>
            <a:bodyPr/>
            <a:lstStyle/>
            <a:p>
              <a:pPr algn="l" defTabSz="457200" eaLnBrk="1" fontAlgn="auto" hangingPunct="1">
                <a:spcBef>
                  <a:spcPts val="0"/>
                </a:spcBef>
                <a:spcAft>
                  <a:spcPts val="0"/>
                </a:spcAft>
              </a:pPr>
              <a:endParaRPr lang="en-US" sz="1800">
                <a:solidFill>
                  <a:prstClr val="black"/>
                </a:solidFill>
                <a:latin typeface="Calibri"/>
              </a:endParaRPr>
            </a:p>
          </p:txBody>
        </p:sp>
        <p:sp>
          <p:nvSpPr>
            <p:cNvPr id="29" name="Line 9"/>
            <p:cNvSpPr>
              <a:spLocks noChangeShapeType="1"/>
            </p:cNvSpPr>
            <p:nvPr/>
          </p:nvSpPr>
          <p:spPr bwMode="auto">
            <a:xfrm flipV="1">
              <a:off x="1780" y="1296"/>
              <a:ext cx="576" cy="0"/>
            </a:xfrm>
            <a:prstGeom prst="line">
              <a:avLst/>
            </a:prstGeom>
            <a:noFill/>
            <a:ln w="38100">
              <a:solidFill>
                <a:schemeClr val="tx1"/>
              </a:solidFill>
              <a:prstDash val="solid"/>
              <a:round/>
              <a:headEnd/>
              <a:tailEnd type="triangle" w="med" len="med"/>
            </a:ln>
          </p:spPr>
          <p:txBody>
            <a:bodyPr/>
            <a:lstStyle/>
            <a:p>
              <a:pPr algn="l" defTabSz="457200" eaLnBrk="1" fontAlgn="auto" hangingPunct="1">
                <a:spcBef>
                  <a:spcPts val="0"/>
                </a:spcBef>
                <a:spcAft>
                  <a:spcPts val="0"/>
                </a:spcAft>
              </a:pPr>
              <a:endParaRPr lang="en-US" sz="1800">
                <a:solidFill>
                  <a:prstClr val="black"/>
                </a:solidFill>
                <a:latin typeface="Calibri"/>
              </a:endParaRPr>
            </a:p>
          </p:txBody>
        </p:sp>
        <p:sp>
          <p:nvSpPr>
            <p:cNvPr id="30" name="Text Box 10"/>
            <p:cNvSpPr txBox="1">
              <a:spLocks noChangeArrowheads="1"/>
            </p:cNvSpPr>
            <p:nvPr/>
          </p:nvSpPr>
          <p:spPr bwMode="auto">
            <a:xfrm>
              <a:off x="1440" y="1152"/>
              <a:ext cx="336" cy="291"/>
            </a:xfrm>
            <a:prstGeom prst="rect">
              <a:avLst/>
            </a:prstGeom>
            <a:noFill/>
            <a:ln w="9525">
              <a:noFill/>
              <a:miter lim="800000"/>
              <a:headEnd/>
              <a:tailEnd/>
            </a:ln>
          </p:spPr>
          <p:txBody>
            <a:bodyPr wrap="square">
              <a:spAutoFit/>
            </a:bodyPr>
            <a:lstStyle/>
            <a:p>
              <a:pPr algn="l" defTabSz="457200" eaLnBrk="1" fontAlgn="auto" hangingPunct="1">
                <a:spcBef>
                  <a:spcPct val="50000"/>
                </a:spcBef>
                <a:spcAft>
                  <a:spcPts val="0"/>
                </a:spcAft>
              </a:pPr>
              <a:r>
                <a:rPr lang="en-US" sz="2400" b="1" dirty="0">
                  <a:solidFill>
                    <a:prstClr val="black"/>
                  </a:solidFill>
                  <a:latin typeface="Calibri"/>
                  <a:sym typeface="Symbol"/>
                </a:rPr>
                <a:t></a:t>
              </a:r>
              <a:r>
                <a:rPr lang="en-US" sz="2400" b="1" baseline="30000" dirty="0">
                  <a:solidFill>
                    <a:prstClr val="black"/>
                  </a:solidFill>
                  <a:latin typeface="Calibri"/>
                  <a:sym typeface="Symbol"/>
                </a:rPr>
                <a:t>0</a:t>
              </a:r>
              <a:endParaRPr lang="en-US" sz="2400" b="1" baseline="30000" dirty="0">
                <a:solidFill>
                  <a:prstClr val="black"/>
                </a:solidFill>
                <a:latin typeface="Calibri"/>
              </a:endParaRPr>
            </a:p>
          </p:txBody>
        </p:sp>
        <p:sp>
          <p:nvSpPr>
            <p:cNvPr id="31" name="Text Box 11"/>
            <p:cNvSpPr txBox="1">
              <a:spLocks noChangeArrowheads="1"/>
            </p:cNvSpPr>
            <p:nvPr/>
          </p:nvSpPr>
          <p:spPr bwMode="auto">
            <a:xfrm>
              <a:off x="3458" y="1036"/>
              <a:ext cx="288" cy="291"/>
            </a:xfrm>
            <a:prstGeom prst="rect">
              <a:avLst/>
            </a:prstGeom>
            <a:noFill/>
            <a:ln w="9525">
              <a:noFill/>
              <a:miter lim="800000"/>
              <a:headEnd/>
              <a:tailEnd/>
            </a:ln>
          </p:spPr>
          <p:txBody>
            <a:bodyPr>
              <a:spAutoFit/>
            </a:bodyPr>
            <a:lstStyle/>
            <a:p>
              <a:pPr algn="l" defTabSz="457200" eaLnBrk="1" fontAlgn="auto" hangingPunct="1">
                <a:spcBef>
                  <a:spcPct val="50000"/>
                </a:spcBef>
                <a:spcAft>
                  <a:spcPts val="0"/>
                </a:spcAft>
              </a:pPr>
              <a:r>
                <a:rPr lang="en-US" sz="2400" b="1" dirty="0">
                  <a:solidFill>
                    <a:prstClr val="black"/>
                  </a:solidFill>
                  <a:latin typeface="Calibri"/>
                  <a:sym typeface="Symbol"/>
                </a:rPr>
                <a:t></a:t>
              </a:r>
              <a:endParaRPr lang="en-US" sz="2400" b="1" baseline="-25000" dirty="0">
                <a:solidFill>
                  <a:prstClr val="black"/>
                </a:solidFill>
                <a:latin typeface="Calibri"/>
              </a:endParaRPr>
            </a:p>
          </p:txBody>
        </p:sp>
        <p:grpSp>
          <p:nvGrpSpPr>
            <p:cNvPr id="3" name="Group 13"/>
            <p:cNvGrpSpPr>
              <a:grpSpLocks/>
            </p:cNvGrpSpPr>
            <p:nvPr/>
          </p:nvGrpSpPr>
          <p:grpSpPr bwMode="auto">
            <a:xfrm>
              <a:off x="2835" y="860"/>
              <a:ext cx="670" cy="197"/>
              <a:chOff x="1748" y="1434"/>
              <a:chExt cx="1084" cy="295"/>
            </a:xfrm>
          </p:grpSpPr>
          <p:grpSp>
            <p:nvGrpSpPr>
              <p:cNvPr id="4" name="Group 14"/>
              <p:cNvGrpSpPr>
                <a:grpSpLocks/>
              </p:cNvGrpSpPr>
              <p:nvPr/>
            </p:nvGrpSpPr>
            <p:grpSpPr bwMode="auto">
              <a:xfrm>
                <a:off x="1977" y="1440"/>
                <a:ext cx="707" cy="289"/>
                <a:chOff x="576" y="2016"/>
                <a:chExt cx="5184" cy="769"/>
              </a:xfrm>
            </p:grpSpPr>
            <p:grpSp>
              <p:nvGrpSpPr>
                <p:cNvPr id="5" name="Group 15"/>
                <p:cNvGrpSpPr>
                  <a:grpSpLocks/>
                </p:cNvGrpSpPr>
                <p:nvPr/>
              </p:nvGrpSpPr>
              <p:grpSpPr bwMode="auto">
                <a:xfrm>
                  <a:off x="4028" y="2016"/>
                  <a:ext cx="1732" cy="769"/>
                  <a:chOff x="432" y="1584"/>
                  <a:chExt cx="1732" cy="769"/>
                </a:xfrm>
              </p:grpSpPr>
              <p:sp>
                <p:nvSpPr>
                  <p:cNvPr id="74" name="Arc 16"/>
                  <p:cNvSpPr>
                    <a:spLocks/>
                  </p:cNvSpPr>
                  <p:nvPr/>
                </p:nvSpPr>
                <p:spPr bwMode="auto">
                  <a:xfrm>
                    <a:off x="1728" y="1777"/>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75" name="Arc 17"/>
                  <p:cNvSpPr>
                    <a:spLocks/>
                  </p:cNvSpPr>
                  <p:nvPr/>
                </p:nvSpPr>
                <p:spPr bwMode="auto">
                  <a:xfrm flipH="1">
                    <a:off x="1296" y="1776"/>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76" name="Arc 18"/>
                  <p:cNvSpPr>
                    <a:spLocks/>
                  </p:cNvSpPr>
                  <p:nvPr/>
                </p:nvSpPr>
                <p:spPr bwMode="auto">
                  <a:xfrm flipV="1">
                    <a:off x="864"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77" name="Arc 19"/>
                  <p:cNvSpPr>
                    <a:spLocks/>
                  </p:cNvSpPr>
                  <p:nvPr/>
                </p:nvSpPr>
                <p:spPr bwMode="auto">
                  <a:xfrm flipH="1" flipV="1">
                    <a:off x="432"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grpSp>
            <p:grpSp>
              <p:nvGrpSpPr>
                <p:cNvPr id="6" name="Group 20"/>
                <p:cNvGrpSpPr>
                  <a:grpSpLocks/>
                </p:cNvGrpSpPr>
                <p:nvPr/>
              </p:nvGrpSpPr>
              <p:grpSpPr bwMode="auto">
                <a:xfrm>
                  <a:off x="2300" y="2016"/>
                  <a:ext cx="1732" cy="769"/>
                  <a:chOff x="432" y="1584"/>
                  <a:chExt cx="1732" cy="769"/>
                </a:xfrm>
              </p:grpSpPr>
              <p:sp>
                <p:nvSpPr>
                  <p:cNvPr id="70" name="Arc 21"/>
                  <p:cNvSpPr>
                    <a:spLocks/>
                  </p:cNvSpPr>
                  <p:nvPr/>
                </p:nvSpPr>
                <p:spPr bwMode="auto">
                  <a:xfrm>
                    <a:off x="1728" y="1777"/>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71" name="Arc 22"/>
                  <p:cNvSpPr>
                    <a:spLocks/>
                  </p:cNvSpPr>
                  <p:nvPr/>
                </p:nvSpPr>
                <p:spPr bwMode="auto">
                  <a:xfrm flipH="1">
                    <a:off x="1296" y="1776"/>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72" name="Arc 23"/>
                  <p:cNvSpPr>
                    <a:spLocks/>
                  </p:cNvSpPr>
                  <p:nvPr/>
                </p:nvSpPr>
                <p:spPr bwMode="auto">
                  <a:xfrm flipV="1">
                    <a:off x="864"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73" name="Arc 24"/>
                  <p:cNvSpPr>
                    <a:spLocks/>
                  </p:cNvSpPr>
                  <p:nvPr/>
                </p:nvSpPr>
                <p:spPr bwMode="auto">
                  <a:xfrm flipH="1" flipV="1">
                    <a:off x="432"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grpSp>
            <p:grpSp>
              <p:nvGrpSpPr>
                <p:cNvPr id="7" name="Group 25"/>
                <p:cNvGrpSpPr>
                  <a:grpSpLocks/>
                </p:cNvGrpSpPr>
                <p:nvPr/>
              </p:nvGrpSpPr>
              <p:grpSpPr bwMode="auto">
                <a:xfrm>
                  <a:off x="576" y="2016"/>
                  <a:ext cx="1732" cy="769"/>
                  <a:chOff x="432" y="1584"/>
                  <a:chExt cx="1732" cy="769"/>
                </a:xfrm>
              </p:grpSpPr>
              <p:sp>
                <p:nvSpPr>
                  <p:cNvPr id="66" name="Arc 26"/>
                  <p:cNvSpPr>
                    <a:spLocks/>
                  </p:cNvSpPr>
                  <p:nvPr/>
                </p:nvSpPr>
                <p:spPr bwMode="auto">
                  <a:xfrm>
                    <a:off x="1728" y="1777"/>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67" name="Arc 27"/>
                  <p:cNvSpPr>
                    <a:spLocks/>
                  </p:cNvSpPr>
                  <p:nvPr/>
                </p:nvSpPr>
                <p:spPr bwMode="auto">
                  <a:xfrm flipH="1">
                    <a:off x="1296" y="1776"/>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68" name="Arc 28"/>
                  <p:cNvSpPr>
                    <a:spLocks/>
                  </p:cNvSpPr>
                  <p:nvPr/>
                </p:nvSpPr>
                <p:spPr bwMode="auto">
                  <a:xfrm flipV="1">
                    <a:off x="864"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69" name="Arc 29"/>
                  <p:cNvSpPr>
                    <a:spLocks/>
                  </p:cNvSpPr>
                  <p:nvPr/>
                </p:nvSpPr>
                <p:spPr bwMode="auto">
                  <a:xfrm flipH="1" flipV="1">
                    <a:off x="432"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grpSp>
          </p:grpSp>
          <p:grpSp>
            <p:nvGrpSpPr>
              <p:cNvPr id="8" name="Group 30"/>
              <p:cNvGrpSpPr>
                <a:grpSpLocks/>
              </p:cNvGrpSpPr>
              <p:nvPr/>
            </p:nvGrpSpPr>
            <p:grpSpPr bwMode="auto">
              <a:xfrm>
                <a:off x="1748" y="1434"/>
                <a:ext cx="233" cy="288"/>
                <a:chOff x="432" y="1584"/>
                <a:chExt cx="1732" cy="769"/>
              </a:xfrm>
            </p:grpSpPr>
            <p:sp>
              <p:nvSpPr>
                <p:cNvPr id="59" name="Arc 31"/>
                <p:cNvSpPr>
                  <a:spLocks/>
                </p:cNvSpPr>
                <p:nvPr/>
              </p:nvSpPr>
              <p:spPr bwMode="auto">
                <a:xfrm>
                  <a:off x="1728" y="1777"/>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60" name="Arc 32"/>
                <p:cNvSpPr>
                  <a:spLocks/>
                </p:cNvSpPr>
                <p:nvPr/>
              </p:nvSpPr>
              <p:spPr bwMode="auto">
                <a:xfrm flipH="1">
                  <a:off x="1296" y="1776"/>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61" name="Arc 33"/>
                <p:cNvSpPr>
                  <a:spLocks/>
                </p:cNvSpPr>
                <p:nvPr/>
              </p:nvSpPr>
              <p:spPr bwMode="auto">
                <a:xfrm flipV="1">
                  <a:off x="864"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62" name="Arc 34"/>
                <p:cNvSpPr>
                  <a:spLocks/>
                </p:cNvSpPr>
                <p:nvPr/>
              </p:nvSpPr>
              <p:spPr bwMode="auto">
                <a:xfrm flipH="1" flipV="1">
                  <a:off x="432"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grpSp>
          <p:sp>
            <p:nvSpPr>
              <p:cNvPr id="58" name="Line 35"/>
              <p:cNvSpPr>
                <a:spLocks noChangeShapeType="1"/>
              </p:cNvSpPr>
              <p:nvPr/>
            </p:nvSpPr>
            <p:spPr bwMode="auto">
              <a:xfrm>
                <a:off x="2688" y="1584"/>
                <a:ext cx="144" cy="0"/>
              </a:xfrm>
              <a:prstGeom prst="line">
                <a:avLst/>
              </a:prstGeom>
              <a:noFill/>
              <a:ln w="28575">
                <a:solidFill>
                  <a:srgbClr val="0000FF"/>
                </a:solidFill>
                <a:round/>
                <a:headEnd/>
                <a:tailEnd type="triangle" w="med" len="me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grpSp>
        <p:grpSp>
          <p:nvGrpSpPr>
            <p:cNvPr id="9" name="Group 36"/>
            <p:cNvGrpSpPr>
              <a:grpSpLocks/>
            </p:cNvGrpSpPr>
            <p:nvPr/>
          </p:nvGrpSpPr>
          <p:grpSpPr bwMode="auto">
            <a:xfrm>
              <a:off x="2835" y="1388"/>
              <a:ext cx="670" cy="197"/>
              <a:chOff x="1748" y="1434"/>
              <a:chExt cx="1084" cy="295"/>
            </a:xfrm>
          </p:grpSpPr>
          <p:grpSp>
            <p:nvGrpSpPr>
              <p:cNvPr id="10" name="Group 37"/>
              <p:cNvGrpSpPr>
                <a:grpSpLocks/>
              </p:cNvGrpSpPr>
              <p:nvPr/>
            </p:nvGrpSpPr>
            <p:grpSpPr bwMode="auto">
              <a:xfrm>
                <a:off x="1977" y="1440"/>
                <a:ext cx="707" cy="289"/>
                <a:chOff x="576" y="2016"/>
                <a:chExt cx="5184" cy="769"/>
              </a:xfrm>
            </p:grpSpPr>
            <p:grpSp>
              <p:nvGrpSpPr>
                <p:cNvPr id="12" name="Group 38"/>
                <p:cNvGrpSpPr>
                  <a:grpSpLocks/>
                </p:cNvGrpSpPr>
                <p:nvPr/>
              </p:nvGrpSpPr>
              <p:grpSpPr bwMode="auto">
                <a:xfrm>
                  <a:off x="4028" y="2016"/>
                  <a:ext cx="1732" cy="769"/>
                  <a:chOff x="432" y="1584"/>
                  <a:chExt cx="1732" cy="769"/>
                </a:xfrm>
              </p:grpSpPr>
              <p:sp>
                <p:nvSpPr>
                  <p:cNvPr id="52" name="Arc 39"/>
                  <p:cNvSpPr>
                    <a:spLocks/>
                  </p:cNvSpPr>
                  <p:nvPr/>
                </p:nvSpPr>
                <p:spPr bwMode="auto">
                  <a:xfrm>
                    <a:off x="1728" y="1777"/>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53" name="Arc 40"/>
                  <p:cNvSpPr>
                    <a:spLocks/>
                  </p:cNvSpPr>
                  <p:nvPr/>
                </p:nvSpPr>
                <p:spPr bwMode="auto">
                  <a:xfrm flipH="1">
                    <a:off x="1296" y="1776"/>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54" name="Arc 41"/>
                  <p:cNvSpPr>
                    <a:spLocks/>
                  </p:cNvSpPr>
                  <p:nvPr/>
                </p:nvSpPr>
                <p:spPr bwMode="auto">
                  <a:xfrm flipV="1">
                    <a:off x="864"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55" name="Arc 42"/>
                  <p:cNvSpPr>
                    <a:spLocks/>
                  </p:cNvSpPr>
                  <p:nvPr/>
                </p:nvSpPr>
                <p:spPr bwMode="auto">
                  <a:xfrm flipH="1" flipV="1">
                    <a:off x="432"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grpSp>
            <p:grpSp>
              <p:nvGrpSpPr>
                <p:cNvPr id="13" name="Group 43"/>
                <p:cNvGrpSpPr>
                  <a:grpSpLocks/>
                </p:cNvGrpSpPr>
                <p:nvPr/>
              </p:nvGrpSpPr>
              <p:grpSpPr bwMode="auto">
                <a:xfrm>
                  <a:off x="2300" y="2016"/>
                  <a:ext cx="1732" cy="769"/>
                  <a:chOff x="432" y="1584"/>
                  <a:chExt cx="1732" cy="769"/>
                </a:xfrm>
              </p:grpSpPr>
              <p:sp>
                <p:nvSpPr>
                  <p:cNvPr id="48" name="Arc 44"/>
                  <p:cNvSpPr>
                    <a:spLocks/>
                  </p:cNvSpPr>
                  <p:nvPr/>
                </p:nvSpPr>
                <p:spPr bwMode="auto">
                  <a:xfrm>
                    <a:off x="1728" y="1777"/>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49" name="Arc 45"/>
                  <p:cNvSpPr>
                    <a:spLocks/>
                  </p:cNvSpPr>
                  <p:nvPr/>
                </p:nvSpPr>
                <p:spPr bwMode="auto">
                  <a:xfrm flipH="1">
                    <a:off x="1296" y="1776"/>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50" name="Arc 46"/>
                  <p:cNvSpPr>
                    <a:spLocks/>
                  </p:cNvSpPr>
                  <p:nvPr/>
                </p:nvSpPr>
                <p:spPr bwMode="auto">
                  <a:xfrm flipV="1">
                    <a:off x="864"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51" name="Arc 47"/>
                  <p:cNvSpPr>
                    <a:spLocks/>
                  </p:cNvSpPr>
                  <p:nvPr/>
                </p:nvSpPr>
                <p:spPr bwMode="auto">
                  <a:xfrm flipH="1" flipV="1">
                    <a:off x="432"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grpSp>
            <p:grpSp>
              <p:nvGrpSpPr>
                <p:cNvPr id="14" name="Group 48"/>
                <p:cNvGrpSpPr>
                  <a:grpSpLocks/>
                </p:cNvGrpSpPr>
                <p:nvPr/>
              </p:nvGrpSpPr>
              <p:grpSpPr bwMode="auto">
                <a:xfrm>
                  <a:off x="576" y="2016"/>
                  <a:ext cx="1732" cy="769"/>
                  <a:chOff x="432" y="1584"/>
                  <a:chExt cx="1732" cy="769"/>
                </a:xfrm>
              </p:grpSpPr>
              <p:sp>
                <p:nvSpPr>
                  <p:cNvPr id="44" name="Arc 49"/>
                  <p:cNvSpPr>
                    <a:spLocks/>
                  </p:cNvSpPr>
                  <p:nvPr/>
                </p:nvSpPr>
                <p:spPr bwMode="auto">
                  <a:xfrm>
                    <a:off x="1728" y="1777"/>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45" name="Arc 50"/>
                  <p:cNvSpPr>
                    <a:spLocks/>
                  </p:cNvSpPr>
                  <p:nvPr/>
                </p:nvSpPr>
                <p:spPr bwMode="auto">
                  <a:xfrm flipH="1">
                    <a:off x="1296" y="1776"/>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46" name="Arc 51"/>
                  <p:cNvSpPr>
                    <a:spLocks/>
                  </p:cNvSpPr>
                  <p:nvPr/>
                </p:nvSpPr>
                <p:spPr bwMode="auto">
                  <a:xfrm flipV="1">
                    <a:off x="864"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47" name="Arc 52"/>
                  <p:cNvSpPr>
                    <a:spLocks/>
                  </p:cNvSpPr>
                  <p:nvPr/>
                </p:nvSpPr>
                <p:spPr bwMode="auto">
                  <a:xfrm flipH="1" flipV="1">
                    <a:off x="432"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grpSp>
          </p:grpSp>
          <p:grpSp>
            <p:nvGrpSpPr>
              <p:cNvPr id="15" name="Group 53"/>
              <p:cNvGrpSpPr>
                <a:grpSpLocks/>
              </p:cNvGrpSpPr>
              <p:nvPr/>
            </p:nvGrpSpPr>
            <p:grpSpPr bwMode="auto">
              <a:xfrm>
                <a:off x="1748" y="1434"/>
                <a:ext cx="233" cy="288"/>
                <a:chOff x="432" y="1584"/>
                <a:chExt cx="1732" cy="769"/>
              </a:xfrm>
            </p:grpSpPr>
            <p:sp>
              <p:nvSpPr>
                <p:cNvPr id="37" name="Arc 54"/>
                <p:cNvSpPr>
                  <a:spLocks/>
                </p:cNvSpPr>
                <p:nvPr/>
              </p:nvSpPr>
              <p:spPr bwMode="auto">
                <a:xfrm>
                  <a:off x="1728" y="1777"/>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38" name="Arc 55"/>
                <p:cNvSpPr>
                  <a:spLocks/>
                </p:cNvSpPr>
                <p:nvPr/>
              </p:nvSpPr>
              <p:spPr bwMode="auto">
                <a:xfrm flipH="1">
                  <a:off x="1296" y="1776"/>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39" name="Arc 56"/>
                <p:cNvSpPr>
                  <a:spLocks/>
                </p:cNvSpPr>
                <p:nvPr/>
              </p:nvSpPr>
              <p:spPr bwMode="auto">
                <a:xfrm flipV="1">
                  <a:off x="864"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40" name="Arc 57"/>
                <p:cNvSpPr>
                  <a:spLocks/>
                </p:cNvSpPr>
                <p:nvPr/>
              </p:nvSpPr>
              <p:spPr bwMode="auto">
                <a:xfrm flipH="1" flipV="1">
                  <a:off x="432"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grpSp>
          <p:sp>
            <p:nvSpPr>
              <p:cNvPr id="36" name="Line 58"/>
              <p:cNvSpPr>
                <a:spLocks noChangeShapeType="1"/>
              </p:cNvSpPr>
              <p:nvPr/>
            </p:nvSpPr>
            <p:spPr bwMode="auto">
              <a:xfrm>
                <a:off x="2688" y="1584"/>
                <a:ext cx="144" cy="0"/>
              </a:xfrm>
              <a:prstGeom prst="line">
                <a:avLst/>
              </a:prstGeom>
              <a:noFill/>
              <a:ln w="28575">
                <a:solidFill>
                  <a:srgbClr val="0000FF"/>
                </a:solidFill>
                <a:round/>
                <a:headEnd/>
                <a:tailEnd type="triangle" w="med" len="me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grpSp>
      </p:grpSp>
      <p:graphicFrame>
        <p:nvGraphicFramePr>
          <p:cNvPr id="83970" name="Object 2"/>
          <p:cNvGraphicFramePr>
            <a:graphicFrameLocks noChangeAspect="1"/>
          </p:cNvGraphicFramePr>
          <p:nvPr/>
        </p:nvGraphicFramePr>
        <p:xfrm>
          <a:off x="3966395" y="823372"/>
          <a:ext cx="4379853" cy="968852"/>
        </p:xfrm>
        <a:graphic>
          <a:graphicData uri="http://schemas.openxmlformats.org/presentationml/2006/ole">
            <p:oleObj spid="_x0000_s787499" name="Equation" r:id="rId6" imgW="2184400" imgH="482600" progId="Equation.3">
              <p:embed/>
            </p:oleObj>
          </a:graphicData>
        </a:graphic>
      </p:graphicFrame>
      <p:sp>
        <p:nvSpPr>
          <p:cNvPr id="79" name="TextBox 78"/>
          <p:cNvSpPr txBox="1"/>
          <p:nvPr/>
        </p:nvSpPr>
        <p:spPr>
          <a:xfrm>
            <a:off x="184837" y="886324"/>
            <a:ext cx="3414013" cy="646331"/>
          </a:xfrm>
          <a:prstGeom prst="rect">
            <a:avLst/>
          </a:prstGeom>
          <a:noFill/>
        </p:spPr>
        <p:txBody>
          <a:bodyPr wrap="square" rtlCol="0">
            <a:spAutoFit/>
          </a:bodyPr>
          <a:lstStyle/>
          <a:p>
            <a:pPr algn="l" defTabSz="457200" eaLnBrk="1" fontAlgn="auto" hangingPunct="1">
              <a:spcBef>
                <a:spcPts val="0"/>
              </a:spcBef>
              <a:spcAft>
                <a:spcPts val="0"/>
              </a:spcAft>
            </a:pPr>
            <a:r>
              <a:rPr lang="en-US" sz="1800" dirty="0" err="1">
                <a:solidFill>
                  <a:prstClr val="black"/>
                </a:solidFill>
                <a:cs typeface="Arial" pitchFamily="34" charset="0"/>
              </a:rPr>
              <a:t>Chiral</a:t>
            </a:r>
            <a:r>
              <a:rPr lang="en-US" sz="1800" dirty="0">
                <a:solidFill>
                  <a:prstClr val="black"/>
                </a:solidFill>
                <a:cs typeface="Arial" pitchFamily="34" charset="0"/>
              </a:rPr>
              <a:t> </a:t>
            </a:r>
            <a:r>
              <a:rPr lang="en-US" sz="1800" dirty="0" smtClean="0">
                <a:solidFill>
                  <a:prstClr val="black"/>
                </a:solidFill>
                <a:cs typeface="Arial" pitchFamily="34" charset="0"/>
              </a:rPr>
              <a:t>anomaly </a:t>
            </a:r>
            <a:r>
              <a:rPr lang="en-US" sz="1800" dirty="0">
                <a:solidFill>
                  <a:prstClr val="black"/>
                </a:solidFill>
                <a:cs typeface="Arial" pitchFamily="34" charset="0"/>
              </a:rPr>
              <a:t>of QCD predicts exact value of decay width.  </a:t>
            </a:r>
          </a:p>
        </p:txBody>
      </p:sp>
      <p:sp>
        <p:nvSpPr>
          <p:cNvPr id="80" name="TextBox 79"/>
          <p:cNvSpPr txBox="1"/>
          <p:nvPr/>
        </p:nvSpPr>
        <p:spPr>
          <a:xfrm>
            <a:off x="673608" y="3514344"/>
            <a:ext cx="1953163" cy="400110"/>
          </a:xfrm>
          <a:prstGeom prst="rect">
            <a:avLst/>
          </a:prstGeom>
          <a:noFill/>
        </p:spPr>
        <p:txBody>
          <a:bodyPr wrap="none" rtlCol="0">
            <a:spAutoFit/>
          </a:bodyPr>
          <a:lstStyle/>
          <a:p>
            <a:pPr algn="l" defTabSz="457200" eaLnBrk="1" fontAlgn="auto" hangingPunct="1">
              <a:spcBef>
                <a:spcPts val="0"/>
              </a:spcBef>
              <a:spcAft>
                <a:spcPts val="0"/>
              </a:spcAft>
            </a:pPr>
            <a:r>
              <a:rPr lang="en-US" sz="2000" dirty="0" err="1">
                <a:solidFill>
                  <a:prstClr val="black"/>
                </a:solidFill>
                <a:cs typeface="Arial" pitchFamily="34" charset="0"/>
              </a:rPr>
              <a:t>Primakoff</a:t>
            </a:r>
            <a:r>
              <a:rPr lang="en-US" sz="2000" dirty="0">
                <a:solidFill>
                  <a:prstClr val="black"/>
                </a:solidFill>
                <a:cs typeface="Arial" pitchFamily="34" charset="0"/>
              </a:rPr>
              <a:t> effect</a:t>
            </a:r>
          </a:p>
        </p:txBody>
      </p:sp>
      <p:sp>
        <p:nvSpPr>
          <p:cNvPr id="85" name="TextBox 84"/>
          <p:cNvSpPr txBox="1"/>
          <p:nvPr/>
        </p:nvSpPr>
        <p:spPr>
          <a:xfrm>
            <a:off x="523769" y="2961906"/>
            <a:ext cx="2169184" cy="384721"/>
          </a:xfrm>
          <a:prstGeom prst="rect">
            <a:avLst/>
          </a:prstGeom>
          <a:noFill/>
          <a:ln>
            <a:solidFill>
              <a:srgbClr val="0000FF"/>
            </a:solidFill>
          </a:ln>
        </p:spPr>
        <p:txBody>
          <a:bodyPr wrap="none" rtlCol="0">
            <a:spAutoFit/>
          </a:bodyPr>
          <a:lstStyle/>
          <a:p>
            <a:pPr algn="l" defTabSz="457200" eaLnBrk="1" fontAlgn="auto" hangingPunct="1">
              <a:spcBef>
                <a:spcPts val="0"/>
              </a:spcBef>
              <a:spcAft>
                <a:spcPts val="0"/>
              </a:spcAft>
            </a:pPr>
            <a:r>
              <a:rPr lang="en-US" sz="1900" dirty="0" smtClean="0">
                <a:solidFill>
                  <a:srgbClr val="0000FF"/>
                </a:solidFill>
                <a:cs typeface="Arial" pitchFamily="34" charset="0"/>
              </a:rPr>
              <a:t>E02-103, E08-023</a:t>
            </a:r>
            <a:endParaRPr lang="en-US" sz="1900" dirty="0">
              <a:solidFill>
                <a:srgbClr val="0000FF"/>
              </a:solidFill>
              <a:cs typeface="Arial" pitchFamily="34" charset="0"/>
            </a:endParaRPr>
          </a:p>
        </p:txBody>
      </p:sp>
      <p:sp>
        <p:nvSpPr>
          <p:cNvPr id="83" name="Text Box 7"/>
          <p:cNvSpPr txBox="1">
            <a:spLocks noChangeArrowheads="1"/>
          </p:cNvSpPr>
          <p:nvPr/>
        </p:nvSpPr>
        <p:spPr bwMode="auto">
          <a:xfrm>
            <a:off x="3548696" y="5827976"/>
            <a:ext cx="175063" cy="461665"/>
          </a:xfrm>
          <a:prstGeom prst="rect">
            <a:avLst/>
          </a:prstGeom>
          <a:noFill/>
          <a:ln w="9525">
            <a:noFill/>
            <a:miter lim="800000"/>
            <a:headEnd/>
            <a:tailEnd/>
          </a:ln>
        </p:spPr>
        <p:txBody>
          <a:bodyPr wrap="square">
            <a:prstTxWarp prst="textNoShape">
              <a:avLst/>
            </a:prstTxWarp>
            <a:spAutoFit/>
          </a:bodyPr>
          <a:lstStyle/>
          <a:p>
            <a:pPr defTabSz="457200" eaLnBrk="1" fontAlgn="auto" hangingPunct="1">
              <a:spcBef>
                <a:spcPts val="0"/>
              </a:spcBef>
              <a:spcAft>
                <a:spcPts val="0"/>
              </a:spcAft>
            </a:pPr>
            <a:endParaRPr lang="en-US" sz="2400">
              <a:solidFill>
                <a:prstClr val="black"/>
              </a:solidFill>
              <a:latin typeface="Calibri"/>
            </a:endParaRPr>
          </a:p>
        </p:txBody>
      </p:sp>
      <p:sp>
        <p:nvSpPr>
          <p:cNvPr id="87" name="Rectangle 10"/>
          <p:cNvSpPr>
            <a:spLocks noChangeArrowheads="1"/>
          </p:cNvSpPr>
          <p:nvPr/>
        </p:nvSpPr>
        <p:spPr bwMode="auto">
          <a:xfrm>
            <a:off x="4853810" y="2434766"/>
            <a:ext cx="362199" cy="2146011"/>
          </a:xfrm>
          <a:prstGeom prst="rect">
            <a:avLst/>
          </a:prstGeom>
          <a:noFill/>
          <a:ln w="9525">
            <a:noFill/>
            <a:miter lim="800000"/>
            <a:headEnd/>
            <a:tailEnd/>
          </a:ln>
        </p:spPr>
        <p:txBody>
          <a:bodyPr wrap="none" anchor="ctr">
            <a:prstTxWarp prst="textNoShape">
              <a:avLst/>
            </a:prstTxWarp>
          </a:bodyPr>
          <a:lstStyle/>
          <a:p>
            <a:pPr algn="l" defTabSz="457200" eaLnBrk="1" fontAlgn="auto" hangingPunct="1">
              <a:spcBef>
                <a:spcPts val="0"/>
              </a:spcBef>
              <a:spcAft>
                <a:spcPts val="0"/>
              </a:spcAft>
            </a:pPr>
            <a:endParaRPr lang="en-US" sz="1800">
              <a:solidFill>
                <a:prstClr val="black"/>
              </a:solidFill>
              <a:latin typeface="Calibri"/>
            </a:endParaRPr>
          </a:p>
        </p:txBody>
      </p:sp>
      <p:sp>
        <p:nvSpPr>
          <p:cNvPr id="90" name="TextBox 89"/>
          <p:cNvSpPr txBox="1"/>
          <p:nvPr/>
        </p:nvSpPr>
        <p:spPr>
          <a:xfrm>
            <a:off x="6710877" y="3984034"/>
            <a:ext cx="851515"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smtClean="0">
                <a:solidFill>
                  <a:srgbClr val="000000"/>
                </a:solidFill>
                <a:cs typeface="Arial" pitchFamily="34" charset="0"/>
              </a:rPr>
              <a:t>(2002)</a:t>
            </a:r>
            <a:endParaRPr lang="en-US" sz="1800" dirty="0">
              <a:solidFill>
                <a:srgbClr val="000000"/>
              </a:solidFill>
              <a:cs typeface="Arial" pitchFamily="34" charset="0"/>
            </a:endParaRPr>
          </a:p>
        </p:txBody>
      </p:sp>
      <p:sp>
        <p:nvSpPr>
          <p:cNvPr id="91" name="TextBox 90"/>
          <p:cNvSpPr txBox="1"/>
          <p:nvPr/>
        </p:nvSpPr>
        <p:spPr>
          <a:xfrm>
            <a:off x="4593852" y="4008890"/>
            <a:ext cx="851515"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smtClean="0">
                <a:solidFill>
                  <a:srgbClr val="000000"/>
                </a:solidFill>
                <a:cs typeface="Arial" pitchFamily="34" charset="0"/>
              </a:rPr>
              <a:t>(2008)</a:t>
            </a:r>
            <a:endParaRPr lang="en-US" sz="1800" dirty="0">
              <a:solidFill>
                <a:srgbClr val="000000"/>
              </a:solidFill>
              <a:cs typeface="Arial" pitchFamily="34" charset="0"/>
            </a:endParaRPr>
          </a:p>
        </p:txBody>
      </p:sp>
      <p:grpSp>
        <p:nvGrpSpPr>
          <p:cNvPr id="92" name="Group 40"/>
          <p:cNvGrpSpPr/>
          <p:nvPr/>
        </p:nvGrpSpPr>
        <p:grpSpPr>
          <a:xfrm>
            <a:off x="7580144" y="4763657"/>
            <a:ext cx="1493520" cy="1107996"/>
            <a:chOff x="5614401" y="4605482"/>
            <a:chExt cx="2313663" cy="2049477"/>
          </a:xfrm>
        </p:grpSpPr>
        <p:cxnSp>
          <p:nvCxnSpPr>
            <p:cNvPr id="93" name="Straight Arrow Connector 92"/>
            <p:cNvCxnSpPr>
              <a:stCxn id="94" idx="1"/>
            </p:cNvCxnSpPr>
            <p:nvPr/>
          </p:nvCxnSpPr>
          <p:spPr>
            <a:xfrm flipH="1" flipV="1">
              <a:off x="5614401" y="4998363"/>
              <a:ext cx="796780" cy="631857"/>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6411181" y="4605482"/>
              <a:ext cx="1516883" cy="2049477"/>
            </a:xfrm>
            <a:prstGeom prst="rect">
              <a:avLst/>
            </a:prstGeom>
            <a:solidFill>
              <a:schemeClr val="bg1"/>
            </a:solidFill>
            <a:ln>
              <a:solidFill>
                <a:srgbClr val="0000FF"/>
              </a:solidFill>
            </a:ln>
          </p:spPr>
          <p:txBody>
            <a:bodyPr wrap="square" rtlCol="0">
              <a:spAutoFit/>
            </a:bodyPr>
            <a:lstStyle/>
            <a:p>
              <a:pPr algn="l" defTabSz="457200" eaLnBrk="1" fontAlgn="auto" hangingPunct="1">
                <a:spcBef>
                  <a:spcPts val="0"/>
                </a:spcBef>
                <a:spcAft>
                  <a:spcPts val="0"/>
                </a:spcAft>
              </a:pPr>
              <a:r>
                <a:rPr lang="en-US" sz="1100" dirty="0">
                  <a:solidFill>
                    <a:prstClr val="black"/>
                  </a:solidFill>
                  <a:cs typeface="Arial" pitchFamily="34" charset="0"/>
                </a:rPr>
                <a:t>Projected uncertainty for </a:t>
              </a:r>
              <a:r>
                <a:rPr lang="en-US" sz="1100" dirty="0" err="1" smtClean="0">
                  <a:solidFill>
                    <a:prstClr val="black"/>
                  </a:solidFill>
                  <a:cs typeface="Arial" pitchFamily="34" charset="0"/>
                </a:rPr>
                <a:t>PrimEx</a:t>
              </a:r>
              <a:r>
                <a:rPr lang="en-US" sz="1100" dirty="0" smtClean="0">
                  <a:solidFill>
                    <a:prstClr val="black"/>
                  </a:solidFill>
                  <a:cs typeface="Arial" pitchFamily="34" charset="0"/>
                </a:rPr>
                <a:t>-II (E08-023) – data taken in Fall 2010.</a:t>
              </a:r>
              <a:endParaRPr lang="en-US" sz="1100" dirty="0">
                <a:solidFill>
                  <a:prstClr val="black"/>
                </a:solidFill>
                <a:cs typeface="Arial" pitchFamily="34" charset="0"/>
              </a:endParaRPr>
            </a:p>
          </p:txBody>
        </p:sp>
      </p:grpSp>
      <p:sp>
        <p:nvSpPr>
          <p:cNvPr id="96" name="Rectangle 17"/>
          <p:cNvSpPr>
            <a:spLocks noChangeArrowheads="1"/>
          </p:cNvSpPr>
          <p:nvPr/>
        </p:nvSpPr>
        <p:spPr bwMode="auto">
          <a:xfrm>
            <a:off x="5915627" y="3422380"/>
            <a:ext cx="3034805" cy="369332"/>
          </a:xfrm>
          <a:prstGeom prst="rect">
            <a:avLst/>
          </a:prstGeom>
          <a:solidFill>
            <a:srgbClr val="FFFFFF"/>
          </a:solidFill>
          <a:ln w="9525">
            <a:solidFill>
              <a:srgbClr val="0000FF"/>
            </a:solidFill>
            <a:miter lim="800000"/>
            <a:headEnd/>
            <a:tailEnd/>
          </a:ln>
        </p:spPr>
        <p:txBody>
          <a:bodyPr wrap="none">
            <a:prstTxWarp prst="textNoShape">
              <a:avLst/>
            </a:prstTxWarp>
            <a:spAutoFit/>
          </a:bodyPr>
          <a:lstStyle/>
          <a:p>
            <a:pPr defTabSz="457200" eaLnBrk="1" fontAlgn="auto" hangingPunct="1">
              <a:spcBef>
                <a:spcPts val="0"/>
              </a:spcBef>
              <a:spcAft>
                <a:spcPts val="0"/>
              </a:spcAft>
            </a:pPr>
            <a:r>
              <a:rPr lang="en-US" sz="1800" dirty="0">
                <a:solidFill>
                  <a:srgbClr val="CC3300"/>
                </a:solidFill>
                <a:latin typeface="Calibri"/>
                <a:sym typeface="Symbol" charset="2"/>
              </a:rPr>
              <a:t>(</a:t>
            </a:r>
            <a:r>
              <a:rPr lang="en-US" sz="1800" baseline="30000" dirty="0">
                <a:solidFill>
                  <a:srgbClr val="CC3300"/>
                </a:solidFill>
                <a:latin typeface="Calibri"/>
                <a:sym typeface="Symbol" charset="2"/>
              </a:rPr>
              <a:t>0</a:t>
            </a:r>
            <a:r>
              <a:rPr lang="en-US" sz="1800" dirty="0">
                <a:solidFill>
                  <a:srgbClr val="CC3300"/>
                </a:solidFill>
                <a:latin typeface="Calibri"/>
                <a:sym typeface="Symbol" charset="2"/>
              </a:rPr>
              <a:t>) = 7.82eV</a:t>
            </a:r>
            <a:r>
              <a:rPr lang="en-US" sz="1800" dirty="0" smtClean="0">
                <a:solidFill>
                  <a:srgbClr val="CC3300"/>
                </a:solidFill>
                <a:latin typeface="Calibri"/>
                <a:sym typeface="Symbol" charset="2"/>
              </a:rPr>
              <a:t>0.140.17</a:t>
            </a:r>
            <a:endParaRPr lang="en-US" sz="1800" dirty="0">
              <a:solidFill>
                <a:srgbClr val="CC3300"/>
              </a:solidFill>
              <a:latin typeface="Calibri"/>
              <a:sym typeface="Symbol" charset="2"/>
            </a:endParaRPr>
          </a:p>
        </p:txBody>
      </p:sp>
      <p:sp>
        <p:nvSpPr>
          <p:cNvPr id="97" name="TextBox 96"/>
          <p:cNvSpPr txBox="1"/>
          <p:nvPr/>
        </p:nvSpPr>
        <p:spPr>
          <a:xfrm>
            <a:off x="246382" y="5779208"/>
            <a:ext cx="3041942" cy="646331"/>
          </a:xfrm>
          <a:prstGeom prst="rect">
            <a:avLst/>
          </a:prstGeom>
          <a:noFill/>
        </p:spPr>
        <p:txBody>
          <a:bodyPr wrap="square" rtlCol="0">
            <a:spAutoFit/>
          </a:bodyPr>
          <a:lstStyle/>
          <a:p>
            <a:pPr algn="l" defTabSz="457200" eaLnBrk="1" fontAlgn="auto" hangingPunct="1">
              <a:spcBef>
                <a:spcPts val="0"/>
              </a:spcBef>
              <a:spcAft>
                <a:spcPts val="0"/>
              </a:spcAft>
            </a:pPr>
            <a:r>
              <a:rPr lang="en-US" sz="1800" dirty="0" smtClean="0">
                <a:solidFill>
                  <a:srgbClr val="000000"/>
                </a:solidFill>
                <a:cs typeface="Arial" pitchFamily="34" charset="0"/>
              </a:rPr>
              <a:t>I. </a:t>
            </a:r>
            <a:r>
              <a:rPr lang="en-US" sz="1800" dirty="0" err="1" smtClean="0">
                <a:solidFill>
                  <a:srgbClr val="000000"/>
                </a:solidFill>
                <a:cs typeface="Arial" pitchFamily="34" charset="0"/>
              </a:rPr>
              <a:t>Larin</a:t>
            </a:r>
            <a:r>
              <a:rPr lang="en-US" sz="1800" dirty="0" smtClean="0">
                <a:solidFill>
                  <a:srgbClr val="000000"/>
                </a:solidFill>
                <a:cs typeface="Arial" pitchFamily="34" charset="0"/>
              </a:rPr>
              <a:t> </a:t>
            </a:r>
            <a:r>
              <a:rPr lang="en-US" sz="1800" i="1" dirty="0" smtClean="0">
                <a:solidFill>
                  <a:srgbClr val="000000"/>
                </a:solidFill>
                <a:cs typeface="Arial" pitchFamily="34" charset="0"/>
              </a:rPr>
              <a:t>et al.,</a:t>
            </a:r>
            <a:r>
              <a:rPr lang="en-US" sz="1800" dirty="0" smtClean="0">
                <a:solidFill>
                  <a:srgbClr val="000000"/>
                </a:solidFill>
                <a:cs typeface="Arial" pitchFamily="34" charset="0"/>
              </a:rPr>
              <a:t> Phys. Rev. </a:t>
            </a:r>
            <a:r>
              <a:rPr lang="en-US" sz="1800" dirty="0" err="1" smtClean="0">
                <a:solidFill>
                  <a:srgbClr val="000000"/>
                </a:solidFill>
                <a:cs typeface="Arial" pitchFamily="34" charset="0"/>
              </a:rPr>
              <a:t>Lett</a:t>
            </a:r>
            <a:r>
              <a:rPr lang="en-US" sz="1800" dirty="0" smtClean="0">
                <a:solidFill>
                  <a:srgbClr val="000000"/>
                </a:solidFill>
                <a:cs typeface="Arial" pitchFamily="34" charset="0"/>
              </a:rPr>
              <a:t>. 106: 162303 (2011).</a:t>
            </a:r>
            <a:endParaRPr lang="en-US" sz="1800" dirty="0">
              <a:solidFill>
                <a:srgbClr val="000000"/>
              </a:solidFill>
              <a:cs typeface="Arial" pitchFamily="34" charset="0"/>
            </a:endParaRPr>
          </a:p>
        </p:txBody>
      </p:sp>
      <p:sp>
        <p:nvSpPr>
          <p:cNvPr id="78" name="TextBox 77"/>
          <p:cNvSpPr txBox="1"/>
          <p:nvPr/>
        </p:nvSpPr>
        <p:spPr>
          <a:xfrm>
            <a:off x="6649092" y="5411103"/>
            <a:ext cx="668773" cy="400110"/>
          </a:xfrm>
          <a:prstGeom prst="rect">
            <a:avLst/>
          </a:prstGeom>
          <a:noFill/>
        </p:spPr>
        <p:txBody>
          <a:bodyPr wrap="none" rtlCol="0">
            <a:spAutoFit/>
          </a:bodyPr>
          <a:lstStyle/>
          <a:p>
            <a:pPr algn="l" defTabSz="457200" eaLnBrk="1" fontAlgn="auto" hangingPunct="1">
              <a:spcBef>
                <a:spcPts val="0"/>
              </a:spcBef>
              <a:spcAft>
                <a:spcPts val="0"/>
              </a:spcAft>
            </a:pPr>
            <a:r>
              <a:rPr lang="en-US" sz="1000" dirty="0" smtClean="0">
                <a:solidFill>
                  <a:srgbClr val="000000"/>
                </a:solidFill>
                <a:cs typeface="Arial" pitchFamily="34" charset="0"/>
              </a:rPr>
              <a:t>E02-103</a:t>
            </a:r>
          </a:p>
          <a:p>
            <a:pPr algn="l" defTabSz="457200" eaLnBrk="1" fontAlgn="auto" hangingPunct="1">
              <a:spcBef>
                <a:spcPts val="0"/>
              </a:spcBef>
              <a:spcAft>
                <a:spcPts val="0"/>
              </a:spcAft>
            </a:pPr>
            <a:r>
              <a:rPr lang="en-US" sz="1000" dirty="0" err="1" smtClean="0">
                <a:solidFill>
                  <a:srgbClr val="000000"/>
                </a:solidFill>
                <a:cs typeface="Arial" pitchFamily="34" charset="0"/>
              </a:rPr>
              <a:t>PrimEx</a:t>
            </a:r>
            <a:r>
              <a:rPr lang="en-US" sz="1000" dirty="0" smtClean="0">
                <a:solidFill>
                  <a:srgbClr val="000000"/>
                </a:solidFill>
                <a:cs typeface="Arial" pitchFamily="34" charset="0"/>
              </a:rPr>
              <a:t> I</a:t>
            </a:r>
            <a:endParaRPr lang="en-US" sz="1000" dirty="0">
              <a:solidFill>
                <a:srgbClr val="000000"/>
              </a:solidFill>
              <a:cs typeface="Arial" pitchFamily="34" charset="0"/>
            </a:endParaRPr>
          </a:p>
        </p:txBody>
      </p:sp>
    </p:spTree>
    <p:extLst>
      <p:ext uri="{BB962C8B-B14F-4D97-AF65-F5344CB8AC3E}">
        <p14:creationId xmlns:p14="http://schemas.microsoft.com/office/powerpoint/2010/main" xmlns="" val="428914057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144000" cy="736600"/>
          </a:xfrm>
        </p:spPr>
        <p:txBody>
          <a:bodyPr/>
          <a:lstStyle/>
          <a:p>
            <a:r>
              <a:rPr lang="en-US" dirty="0" smtClean="0"/>
              <a:t>This Success Also Owes </a:t>
            </a:r>
            <a:r>
              <a:rPr lang="en-US" dirty="0"/>
              <a:t>a </a:t>
            </a:r>
            <a:r>
              <a:rPr lang="en-US" dirty="0" smtClean="0"/>
              <a:t>Great Deal </a:t>
            </a:r>
            <a:br>
              <a:rPr lang="en-US" dirty="0" smtClean="0"/>
            </a:br>
            <a:r>
              <a:rPr lang="en-US" dirty="0" smtClean="0"/>
              <a:t>to Some Early Decisions</a:t>
            </a:r>
            <a:endParaRPr lang="en-US" dirty="0"/>
          </a:p>
        </p:txBody>
      </p:sp>
      <p:sp>
        <p:nvSpPr>
          <p:cNvPr id="3" name="Content Placeholder 2"/>
          <p:cNvSpPr>
            <a:spLocks noGrp="1"/>
          </p:cNvSpPr>
          <p:nvPr>
            <p:ph idx="1"/>
          </p:nvPr>
        </p:nvSpPr>
        <p:spPr>
          <a:xfrm>
            <a:off x="76200" y="1238250"/>
            <a:ext cx="8915400" cy="4933950"/>
          </a:xfrm>
        </p:spPr>
        <p:txBody>
          <a:bodyPr/>
          <a:lstStyle/>
          <a:p>
            <a:pPr marL="342900" marR="0" lvl="0" indent="-342900">
              <a:lnSpc>
                <a:spcPct val="115000"/>
              </a:lnSpc>
              <a:spcBef>
                <a:spcPts val="0"/>
              </a:spcBef>
              <a:spcAft>
                <a:spcPts val="0"/>
              </a:spcAft>
              <a:buFont typeface="Symbol"/>
              <a:buChar char=""/>
            </a:pPr>
            <a:r>
              <a:rPr lang="en-US" b="1" dirty="0">
                <a:ea typeface="Calibri"/>
                <a:cs typeface="Times New Roman"/>
              </a:rPr>
              <a:t>4 GeV </a:t>
            </a:r>
            <a:r>
              <a:rPr lang="en-US" b="1" dirty="0" err="1">
                <a:ea typeface="Calibri"/>
                <a:cs typeface="Times New Roman"/>
              </a:rPr>
              <a:t>vs</a:t>
            </a:r>
            <a:r>
              <a:rPr lang="en-US" b="1" dirty="0">
                <a:ea typeface="Calibri"/>
                <a:cs typeface="Times New Roman"/>
              </a:rPr>
              <a:t> 2 GeV (Barnes Panel</a:t>
            </a:r>
            <a:r>
              <a:rPr lang="en-US" b="1" dirty="0" smtClean="0">
                <a:ea typeface="Calibri"/>
                <a:cs typeface="Times New Roman"/>
              </a:rPr>
              <a:t>) and Upgradable (Bromley Panel)  </a:t>
            </a:r>
            <a:r>
              <a:rPr lang="en-US" b="1" i="1" dirty="0" smtClean="0">
                <a:ea typeface="Calibri"/>
                <a:cs typeface="Times New Roman"/>
              </a:rPr>
              <a:t>(both with a lot of community input)</a:t>
            </a:r>
            <a:endParaRPr lang="en-US" b="1" i="1" dirty="0">
              <a:ea typeface="Calibri"/>
              <a:cs typeface="Times New Roman"/>
            </a:endParaRPr>
          </a:p>
          <a:p>
            <a:pPr marL="342900" lvl="1" indent="0">
              <a:lnSpc>
                <a:spcPct val="115000"/>
              </a:lnSpc>
              <a:spcBef>
                <a:spcPts val="0"/>
              </a:spcBef>
              <a:spcAft>
                <a:spcPts val="0"/>
              </a:spcAft>
              <a:buNone/>
            </a:pPr>
            <a:r>
              <a:rPr lang="en-US" sz="1800" dirty="0" smtClean="0">
                <a:ea typeface="Calibri"/>
                <a:cs typeface="Times New Roman"/>
              </a:rPr>
              <a:t>Access </a:t>
            </a:r>
            <a:r>
              <a:rPr lang="en-US" sz="1800" dirty="0">
                <a:ea typeface="Calibri"/>
                <a:cs typeface="Times New Roman"/>
              </a:rPr>
              <a:t>to DIS regime, </a:t>
            </a:r>
            <a:r>
              <a:rPr lang="en-US" sz="1800" dirty="0" smtClean="0">
                <a:ea typeface="Calibri"/>
                <a:cs typeface="Times New Roman"/>
              </a:rPr>
              <a:t>increased </a:t>
            </a:r>
            <a:r>
              <a:rPr lang="en-US" sz="1800" dirty="0">
                <a:ea typeface="Calibri"/>
                <a:cs typeface="Times New Roman"/>
              </a:rPr>
              <a:t>kinematic reach, higher </a:t>
            </a:r>
            <a:r>
              <a:rPr lang="en-US" sz="1800" dirty="0" smtClean="0">
                <a:ea typeface="Calibri"/>
                <a:cs typeface="Times New Roman"/>
              </a:rPr>
              <a:t>excitation (and form factors) </a:t>
            </a:r>
            <a:r>
              <a:rPr lang="en-US" sz="1800" dirty="0">
                <a:ea typeface="Calibri"/>
                <a:cs typeface="Times New Roman"/>
              </a:rPr>
              <a:t>in N* </a:t>
            </a:r>
            <a:r>
              <a:rPr lang="en-US" sz="1800" dirty="0" smtClean="0">
                <a:ea typeface="Calibri"/>
                <a:cs typeface="Times New Roman"/>
              </a:rPr>
              <a:t>physics, higher </a:t>
            </a:r>
            <a:r>
              <a:rPr lang="en-US" sz="1800" dirty="0">
                <a:ea typeface="Calibri"/>
                <a:cs typeface="Times New Roman"/>
              </a:rPr>
              <a:t>counting rates at moderate Q</a:t>
            </a:r>
            <a:r>
              <a:rPr lang="en-US" sz="1800" baseline="30000" dirty="0">
                <a:ea typeface="Calibri"/>
                <a:cs typeface="Times New Roman"/>
              </a:rPr>
              <a:t>2</a:t>
            </a:r>
            <a:r>
              <a:rPr lang="en-US" sz="1800" dirty="0">
                <a:ea typeface="Calibri"/>
                <a:cs typeface="Times New Roman"/>
              </a:rPr>
              <a:t>, </a:t>
            </a:r>
            <a:r>
              <a:rPr lang="en-US" sz="1800" dirty="0" smtClean="0">
                <a:ea typeface="Calibri"/>
                <a:cs typeface="Times New Roman"/>
              </a:rPr>
              <a:t>…..</a:t>
            </a:r>
          </a:p>
          <a:p>
            <a:pPr marL="342900" lvl="1" indent="0">
              <a:lnSpc>
                <a:spcPct val="115000"/>
              </a:lnSpc>
              <a:spcBef>
                <a:spcPts val="0"/>
              </a:spcBef>
              <a:spcAft>
                <a:spcPts val="0"/>
              </a:spcAft>
              <a:buNone/>
            </a:pPr>
            <a:endParaRPr lang="en-US" sz="600" dirty="0">
              <a:ea typeface="Calibri"/>
              <a:cs typeface="Times New Roman"/>
            </a:endParaRPr>
          </a:p>
          <a:p>
            <a:pPr marL="342900" lvl="1" indent="0">
              <a:lnSpc>
                <a:spcPct val="115000"/>
              </a:lnSpc>
              <a:spcBef>
                <a:spcPts val="0"/>
              </a:spcBef>
              <a:spcAft>
                <a:spcPts val="0"/>
              </a:spcAft>
              <a:buNone/>
            </a:pPr>
            <a:r>
              <a:rPr lang="en-US" sz="1800" dirty="0" smtClean="0">
                <a:ea typeface="Calibri"/>
                <a:cs typeface="Times New Roman"/>
              </a:rPr>
              <a:t>Evolved from 4 </a:t>
            </a:r>
            <a:r>
              <a:rPr lang="en-US" sz="1800" dirty="0" smtClean="0">
                <a:ea typeface="Calibri"/>
                <a:cs typeface="Times New Roman"/>
                <a:sym typeface="Symbol"/>
              </a:rPr>
              <a:t> </a:t>
            </a:r>
            <a:r>
              <a:rPr lang="en-US" sz="1800" dirty="0" smtClean="0">
                <a:ea typeface="Calibri"/>
                <a:cs typeface="Times New Roman"/>
              </a:rPr>
              <a:t>6 </a:t>
            </a:r>
            <a:r>
              <a:rPr lang="en-US" sz="1800" dirty="0">
                <a:ea typeface="Calibri"/>
                <a:cs typeface="Times New Roman"/>
              </a:rPr>
              <a:t>GeV simply and has permitted the upgrade to 12 GeV to be </a:t>
            </a:r>
            <a:r>
              <a:rPr lang="en-US" sz="1800" dirty="0" smtClean="0">
                <a:ea typeface="Calibri"/>
                <a:cs typeface="Times New Roman"/>
              </a:rPr>
              <a:t>undertaken at </a:t>
            </a:r>
            <a:r>
              <a:rPr lang="en-US" sz="1800" dirty="0">
                <a:ea typeface="Calibri"/>
                <a:cs typeface="Times New Roman"/>
              </a:rPr>
              <a:t>a very small fraction of the cost of a 12 GeV </a:t>
            </a:r>
            <a:r>
              <a:rPr lang="en-US" sz="1800" dirty="0" smtClean="0">
                <a:ea typeface="Calibri"/>
                <a:cs typeface="Times New Roman"/>
              </a:rPr>
              <a:t>accelerator</a:t>
            </a:r>
            <a:endParaRPr lang="en-US" sz="1800" dirty="0">
              <a:ea typeface="Calibri"/>
              <a:cs typeface="Times New Roman"/>
            </a:endParaRPr>
          </a:p>
          <a:p>
            <a:pPr marL="342900" indent="-342900">
              <a:lnSpc>
                <a:spcPct val="115000"/>
              </a:lnSpc>
              <a:spcBef>
                <a:spcPts val="0"/>
              </a:spcBef>
              <a:spcAft>
                <a:spcPts val="0"/>
              </a:spcAft>
              <a:buFont typeface="Symbol"/>
              <a:buChar char=""/>
            </a:pPr>
            <a:endParaRPr lang="en-US" sz="800" dirty="0">
              <a:ea typeface="Calibri"/>
              <a:cs typeface="Times New Roman"/>
            </a:endParaRPr>
          </a:p>
          <a:p>
            <a:pPr marL="342900" marR="0" lvl="0" indent="-342900">
              <a:lnSpc>
                <a:spcPct val="115000"/>
              </a:lnSpc>
              <a:spcBef>
                <a:spcPts val="0"/>
              </a:spcBef>
              <a:spcAft>
                <a:spcPts val="0"/>
              </a:spcAft>
              <a:buFont typeface="Symbol"/>
              <a:buChar char=""/>
            </a:pPr>
            <a:r>
              <a:rPr lang="en-US" b="1" dirty="0" smtClean="0">
                <a:ea typeface="Calibri"/>
                <a:cs typeface="Times New Roman"/>
              </a:rPr>
              <a:t>The </a:t>
            </a:r>
            <a:r>
              <a:rPr lang="en-US" b="1" dirty="0">
                <a:ea typeface="Calibri"/>
                <a:cs typeface="Times New Roman"/>
              </a:rPr>
              <a:t>switch from the original </a:t>
            </a:r>
            <a:r>
              <a:rPr lang="en-US" b="1" dirty="0" err="1">
                <a:ea typeface="Calibri"/>
                <a:cs typeface="Times New Roman"/>
              </a:rPr>
              <a:t>linac</a:t>
            </a:r>
            <a:r>
              <a:rPr lang="en-US" b="1" dirty="0">
                <a:ea typeface="Calibri"/>
                <a:cs typeface="Times New Roman"/>
              </a:rPr>
              <a:t>-stretcher ring design to the SRF </a:t>
            </a:r>
            <a:r>
              <a:rPr lang="en-US" b="1" dirty="0" err="1">
                <a:ea typeface="Calibri"/>
                <a:cs typeface="Times New Roman"/>
              </a:rPr>
              <a:t>recyclotron</a:t>
            </a:r>
            <a:r>
              <a:rPr lang="en-US" b="1" dirty="0">
                <a:ea typeface="Calibri"/>
                <a:cs typeface="Times New Roman"/>
              </a:rPr>
              <a:t> we have today (</a:t>
            </a:r>
            <a:r>
              <a:rPr lang="en-US" b="1" dirty="0" smtClean="0">
                <a:ea typeface="Calibri"/>
                <a:cs typeface="Times New Roman"/>
              </a:rPr>
              <a:t>HG).  </a:t>
            </a:r>
          </a:p>
          <a:p>
            <a:pPr marL="342900" marR="0" lvl="1" indent="0">
              <a:lnSpc>
                <a:spcPct val="115000"/>
              </a:lnSpc>
              <a:spcBef>
                <a:spcPts val="0"/>
              </a:spcBef>
              <a:spcAft>
                <a:spcPts val="0"/>
              </a:spcAft>
              <a:buNone/>
            </a:pPr>
            <a:r>
              <a:rPr lang="en-US" sz="1800" dirty="0" smtClean="0">
                <a:ea typeface="Calibri"/>
                <a:cs typeface="Times New Roman"/>
              </a:rPr>
              <a:t>Superb </a:t>
            </a:r>
            <a:r>
              <a:rPr lang="en-US" sz="1800" dirty="0">
                <a:ea typeface="Calibri"/>
                <a:cs typeface="Times New Roman"/>
              </a:rPr>
              <a:t>beam quality, supported parity experiments, multiple energies simultaneously w/ large dynamic range and no sacrifice in beam quality, ,,,,,,,,, </a:t>
            </a:r>
          </a:p>
          <a:p>
            <a:pPr marL="342900" indent="-342900">
              <a:lnSpc>
                <a:spcPct val="115000"/>
              </a:lnSpc>
              <a:spcBef>
                <a:spcPts val="0"/>
              </a:spcBef>
              <a:spcAft>
                <a:spcPts val="0"/>
              </a:spcAft>
              <a:buFont typeface="Symbol"/>
              <a:buChar char=""/>
            </a:pPr>
            <a:endParaRPr lang="en-US" sz="800" dirty="0">
              <a:ea typeface="Calibri"/>
              <a:cs typeface="Times New Roman"/>
            </a:endParaRPr>
          </a:p>
          <a:p>
            <a:pPr marL="342900" marR="0" lvl="0" indent="-342900">
              <a:lnSpc>
                <a:spcPct val="115000"/>
              </a:lnSpc>
              <a:spcBef>
                <a:spcPts val="0"/>
              </a:spcBef>
              <a:spcAft>
                <a:spcPts val="0"/>
              </a:spcAft>
              <a:buFont typeface="Symbol"/>
              <a:buChar char=""/>
            </a:pPr>
            <a:r>
              <a:rPr lang="en-US" b="1" dirty="0" smtClean="0">
                <a:ea typeface="Calibri"/>
                <a:cs typeface="Times New Roman"/>
              </a:rPr>
              <a:t>The </a:t>
            </a:r>
            <a:r>
              <a:rPr lang="en-US" b="1" dirty="0">
                <a:ea typeface="Calibri"/>
                <a:cs typeface="Times New Roman"/>
              </a:rPr>
              <a:t>inclusion of a third hall w/ the CLAS </a:t>
            </a:r>
            <a:r>
              <a:rPr lang="en-US" b="1" dirty="0" smtClean="0">
                <a:ea typeface="Calibri"/>
                <a:cs typeface="Times New Roman"/>
              </a:rPr>
              <a:t>detector, resisting </a:t>
            </a:r>
            <a:r>
              <a:rPr lang="en-US" b="1" dirty="0">
                <a:ea typeface="Calibri"/>
                <a:cs typeface="Times New Roman"/>
              </a:rPr>
              <a:t>pressure for only 2 </a:t>
            </a:r>
            <a:r>
              <a:rPr lang="en-US" b="1" dirty="0" smtClean="0">
                <a:ea typeface="Calibri"/>
                <a:cs typeface="Times New Roman"/>
              </a:rPr>
              <a:t>halls (HG), </a:t>
            </a:r>
            <a:r>
              <a:rPr lang="en-US" b="1" dirty="0">
                <a:ea typeface="Calibri"/>
                <a:cs typeface="Times New Roman"/>
              </a:rPr>
              <a:t>and </a:t>
            </a:r>
          </a:p>
          <a:p>
            <a:pPr marL="342900" indent="-342900">
              <a:lnSpc>
                <a:spcPct val="115000"/>
              </a:lnSpc>
              <a:spcBef>
                <a:spcPts val="0"/>
              </a:spcBef>
              <a:spcAft>
                <a:spcPts val="0"/>
              </a:spcAft>
              <a:buFont typeface="Symbol"/>
              <a:buChar char=""/>
            </a:pPr>
            <a:endParaRPr lang="en-US" sz="800" dirty="0">
              <a:ea typeface="Calibri"/>
              <a:cs typeface="Times New Roman"/>
            </a:endParaRPr>
          </a:p>
          <a:p>
            <a:pPr marL="342900" marR="0" lvl="0" indent="-342900">
              <a:lnSpc>
                <a:spcPct val="115000"/>
              </a:lnSpc>
              <a:spcBef>
                <a:spcPts val="0"/>
              </a:spcBef>
              <a:spcAft>
                <a:spcPts val="0"/>
              </a:spcAft>
              <a:buFont typeface="Symbol"/>
              <a:buChar char=""/>
            </a:pPr>
            <a:r>
              <a:rPr lang="en-US" b="1" dirty="0" smtClean="0">
                <a:ea typeface="Calibri"/>
                <a:cs typeface="Times New Roman"/>
              </a:rPr>
              <a:t>The </a:t>
            </a:r>
            <a:r>
              <a:rPr lang="en-US" b="1" dirty="0">
                <a:ea typeface="Calibri"/>
                <a:cs typeface="Times New Roman"/>
              </a:rPr>
              <a:t>addition of polarized electrons to the </a:t>
            </a:r>
            <a:r>
              <a:rPr lang="en-US" b="1" dirty="0" smtClean="0">
                <a:ea typeface="Calibri"/>
                <a:cs typeface="Times New Roman"/>
              </a:rPr>
              <a:t>arsenal (JDW)</a:t>
            </a:r>
            <a:endParaRPr lang="en-US" b="1" dirty="0">
              <a:ea typeface="Calibri"/>
              <a:cs typeface="Times New Roman"/>
            </a:endParaRPr>
          </a:p>
          <a:p>
            <a:endParaRPr lang="en-US" dirty="0"/>
          </a:p>
        </p:txBody>
      </p:sp>
    </p:spTree>
    <p:extLst>
      <p:ext uri="{BB962C8B-B14F-4D97-AF65-F5344CB8AC3E}">
        <p14:creationId xmlns:p14="http://schemas.microsoft.com/office/powerpoint/2010/main" xmlns="" val="46166800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04800" y="101600"/>
            <a:ext cx="8382000" cy="736600"/>
          </a:xfrm>
        </p:spPr>
        <p:txBody>
          <a:bodyPr/>
          <a:lstStyle/>
          <a:p>
            <a:r>
              <a:rPr lang="en-US" sz="2800" dirty="0" err="1" smtClean="0"/>
              <a:t>Q</a:t>
            </a:r>
            <a:r>
              <a:rPr lang="en-US" sz="2800" baseline="-25000" dirty="0" err="1" smtClean="0"/>
              <a:t>Weak</a:t>
            </a:r>
            <a:r>
              <a:rPr lang="en-US" sz="2800" dirty="0" smtClean="0"/>
              <a:t> Will Also Determine the Weak Charge of the Proton and Test the Running of Sin</a:t>
            </a:r>
            <a:r>
              <a:rPr lang="en-US" sz="2800" baseline="30000" dirty="0" smtClean="0"/>
              <a:t>2</a:t>
            </a:r>
            <a:r>
              <a:rPr lang="en-US" sz="2800" dirty="0" smtClean="0">
                <a:latin typeface="Symbol" pitchFamily="18" charset="2"/>
                <a:sym typeface="Symbol" pitchFamily="18" charset="2"/>
              </a:rPr>
              <a:t></a:t>
            </a:r>
            <a:r>
              <a:rPr lang="en-US" sz="2800" baseline="-25000" dirty="0" smtClean="0"/>
              <a:t>W</a:t>
            </a:r>
          </a:p>
        </p:txBody>
      </p:sp>
      <p:graphicFrame>
        <p:nvGraphicFramePr>
          <p:cNvPr id="3" name="Object 2"/>
          <p:cNvGraphicFramePr>
            <a:graphicFrameLocks noChangeAspect="1"/>
          </p:cNvGraphicFramePr>
          <p:nvPr>
            <p:extLst>
              <p:ext uri="{D42A27DB-BD31-4B8C-83A1-F6EECF244321}">
                <p14:modId xmlns:p14="http://schemas.microsoft.com/office/powerpoint/2010/main" xmlns="" val="2980189534"/>
              </p:ext>
            </p:extLst>
          </p:nvPr>
        </p:nvGraphicFramePr>
        <p:xfrm>
          <a:off x="455613" y="1097280"/>
          <a:ext cx="8026400" cy="5532438"/>
        </p:xfrm>
        <a:graphic>
          <a:graphicData uri="http://schemas.openxmlformats.org/presentationml/2006/ole">
            <p:oleObj spid="_x0000_s782401" name="Artwork" r:id="rId3" imgW="6687000" imgH="4608000" progId="">
              <p:embed/>
            </p:oleObj>
          </a:graphicData>
        </a:graphic>
      </p:graphicFrame>
      <p:sp>
        <p:nvSpPr>
          <p:cNvPr id="2" name="TextBox 1"/>
          <p:cNvSpPr txBox="1"/>
          <p:nvPr/>
        </p:nvSpPr>
        <p:spPr>
          <a:xfrm>
            <a:off x="2438400" y="4429779"/>
            <a:ext cx="2073003" cy="523221"/>
          </a:xfrm>
          <a:prstGeom prst="rect">
            <a:avLst/>
          </a:prstGeom>
          <a:noFill/>
          <a:ln w="19050">
            <a:solidFill>
              <a:srgbClr val="FF0000"/>
            </a:solidFill>
          </a:ln>
        </p:spPr>
        <p:txBody>
          <a:bodyPr wrap="none" rtlCol="0">
            <a:spAutoFit/>
          </a:bodyPr>
          <a:lstStyle/>
          <a:p>
            <a:r>
              <a:rPr lang="en-US" dirty="0" smtClean="0"/>
              <a:t>                   </a:t>
            </a:r>
            <a:endParaRPr lang="en-US" dirty="0"/>
          </a:p>
        </p:txBody>
      </p:sp>
      <p:sp>
        <p:nvSpPr>
          <p:cNvPr id="5" name="Text Box 16"/>
          <p:cNvSpPr txBox="1">
            <a:spLocks noChangeArrowheads="1"/>
          </p:cNvSpPr>
          <p:nvPr/>
        </p:nvSpPr>
        <p:spPr bwMode="auto">
          <a:xfrm>
            <a:off x="1630336" y="5389602"/>
            <a:ext cx="2332064" cy="553998"/>
          </a:xfrm>
          <a:prstGeom prst="rect">
            <a:avLst/>
          </a:prstGeom>
          <a:noFill/>
          <a:ln w="19050" algn="ctr">
            <a:noFill/>
            <a:miter lim="800000"/>
            <a:headEnd/>
            <a:tailEnd/>
          </a:ln>
          <a:effectLst/>
        </p:spPr>
        <p:txBody>
          <a:bodyPr wrap="square">
            <a:spAutoFit/>
          </a:bodyPr>
          <a:lstStyle/>
          <a:p>
            <a:pPr algn="l" eaLnBrk="1" fontAlgn="auto" hangingPunct="1">
              <a:spcBef>
                <a:spcPts val="0"/>
              </a:spcBef>
              <a:spcAft>
                <a:spcPts val="0"/>
              </a:spcAft>
            </a:pPr>
            <a:r>
              <a:rPr lang="en-US" sz="1000" b="1" dirty="0" smtClean="0">
                <a:solidFill>
                  <a:srgbClr val="000099"/>
                </a:solidFill>
                <a:latin typeface="Helvetica"/>
                <a:cs typeface="Helvetica"/>
              </a:rPr>
              <a:t>MS Theory Curve :  </a:t>
            </a:r>
            <a:r>
              <a:rPr lang="en-US" sz="1000" b="1" dirty="0">
                <a:solidFill>
                  <a:srgbClr val="000099"/>
                </a:solidFill>
                <a:latin typeface="Helvetica"/>
                <a:cs typeface="Helvetica"/>
              </a:rPr>
              <a:t>J. </a:t>
            </a:r>
            <a:r>
              <a:rPr lang="en-US" sz="1000" b="1" dirty="0" err="1">
                <a:solidFill>
                  <a:srgbClr val="000099"/>
                </a:solidFill>
                <a:latin typeface="Helvetica"/>
                <a:cs typeface="Helvetica"/>
              </a:rPr>
              <a:t>Erler</a:t>
            </a:r>
            <a:r>
              <a:rPr lang="en-US" sz="1000" b="1" dirty="0">
                <a:solidFill>
                  <a:srgbClr val="000099"/>
                </a:solidFill>
                <a:latin typeface="Helvetica"/>
                <a:cs typeface="Helvetica"/>
              </a:rPr>
              <a:t>,</a:t>
            </a:r>
            <a:r>
              <a:rPr lang="en-US" sz="1000" b="1" dirty="0" smtClean="0">
                <a:solidFill>
                  <a:srgbClr val="000099"/>
                </a:solidFill>
                <a:latin typeface="Helvetica"/>
                <a:cs typeface="Helvetica"/>
              </a:rPr>
              <a:t> </a:t>
            </a:r>
          </a:p>
          <a:p>
            <a:pPr algn="l" eaLnBrk="1" fontAlgn="auto" hangingPunct="1">
              <a:spcBef>
                <a:spcPts val="0"/>
              </a:spcBef>
              <a:spcAft>
                <a:spcPts val="0"/>
              </a:spcAft>
            </a:pPr>
            <a:r>
              <a:rPr lang="en-US" sz="1000" b="1" dirty="0" smtClean="0">
                <a:solidFill>
                  <a:srgbClr val="000099"/>
                </a:solidFill>
                <a:latin typeface="Helvetica"/>
                <a:cs typeface="Helvetica"/>
              </a:rPr>
              <a:t>M. J</a:t>
            </a:r>
            <a:r>
              <a:rPr lang="en-US" sz="1000" b="1" dirty="0">
                <a:solidFill>
                  <a:srgbClr val="000099"/>
                </a:solidFill>
                <a:latin typeface="Helvetica"/>
                <a:cs typeface="Helvetica"/>
              </a:rPr>
              <a:t>. Ramsey-</a:t>
            </a:r>
            <a:r>
              <a:rPr lang="en-US" sz="1000" b="1" dirty="0" err="1">
                <a:solidFill>
                  <a:srgbClr val="000099"/>
                </a:solidFill>
                <a:latin typeface="Helvetica"/>
                <a:cs typeface="Helvetica"/>
              </a:rPr>
              <a:t>Musolf</a:t>
            </a:r>
            <a:r>
              <a:rPr lang="en-US" sz="1000" b="1" dirty="0">
                <a:solidFill>
                  <a:srgbClr val="000099"/>
                </a:solidFill>
                <a:latin typeface="Helvetica"/>
                <a:cs typeface="Helvetica"/>
              </a:rPr>
              <a:t> et al.,</a:t>
            </a:r>
          </a:p>
          <a:p>
            <a:pPr algn="l" eaLnBrk="1" fontAlgn="auto" hangingPunct="1">
              <a:spcBef>
                <a:spcPts val="0"/>
              </a:spcBef>
              <a:spcAft>
                <a:spcPts val="0"/>
              </a:spcAft>
            </a:pPr>
            <a:r>
              <a:rPr lang="en-US" sz="1000" b="1" dirty="0">
                <a:solidFill>
                  <a:srgbClr val="000099"/>
                </a:solidFill>
                <a:latin typeface="Helvetica"/>
                <a:cs typeface="Helvetica"/>
              </a:rPr>
              <a:t>See Particle Data Group 2010</a:t>
            </a:r>
          </a:p>
        </p:txBody>
      </p:sp>
      <p:sp>
        <p:nvSpPr>
          <p:cNvPr id="25" name="Oval 24"/>
          <p:cNvSpPr>
            <a:spLocks noChangeAspect="1"/>
          </p:cNvSpPr>
          <p:nvPr/>
        </p:nvSpPr>
        <p:spPr bwMode="auto">
          <a:xfrm flipV="1">
            <a:off x="2325970" y="2247754"/>
            <a:ext cx="45719" cy="45719"/>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smtClean="0">
              <a:solidFill>
                <a:srgbClr val="000000"/>
              </a:solidFill>
              <a:latin typeface="Times"/>
            </a:endParaRPr>
          </a:p>
        </p:txBody>
      </p:sp>
      <p:sp>
        <p:nvSpPr>
          <p:cNvPr id="26" name="Oval 25"/>
          <p:cNvSpPr>
            <a:spLocks noChangeAspect="1"/>
          </p:cNvSpPr>
          <p:nvPr/>
        </p:nvSpPr>
        <p:spPr bwMode="auto">
          <a:xfrm flipV="1">
            <a:off x="2316445" y="1920731"/>
            <a:ext cx="45719" cy="45719"/>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smtClean="0">
              <a:solidFill>
                <a:srgbClr val="000000"/>
              </a:solidFill>
              <a:latin typeface="Times"/>
            </a:endParaRPr>
          </a:p>
        </p:txBody>
      </p:sp>
      <p:sp>
        <p:nvSpPr>
          <p:cNvPr id="4" name="TextBox 3"/>
          <p:cNvSpPr txBox="1"/>
          <p:nvPr/>
        </p:nvSpPr>
        <p:spPr>
          <a:xfrm>
            <a:off x="2438400" y="4977825"/>
            <a:ext cx="2924583" cy="584775"/>
          </a:xfrm>
          <a:prstGeom prst="rect">
            <a:avLst/>
          </a:prstGeom>
          <a:solidFill>
            <a:schemeClr val="bg1"/>
          </a:solidFill>
          <a:ln w="12700">
            <a:solidFill>
              <a:srgbClr val="FF0000"/>
            </a:solidFill>
          </a:ln>
        </p:spPr>
        <p:txBody>
          <a:bodyPr wrap="none" rtlCol="0">
            <a:spAutoFit/>
          </a:bodyPr>
          <a:lstStyle/>
          <a:p>
            <a:pPr algn="l"/>
            <a:r>
              <a:rPr lang="en-US" sz="1600" b="1" dirty="0" smtClean="0">
                <a:solidFill>
                  <a:srgbClr val="FF0000"/>
                </a:solidFill>
              </a:rPr>
              <a:t>Data in hand, and Accuracy </a:t>
            </a:r>
          </a:p>
          <a:p>
            <a:pPr algn="l"/>
            <a:r>
              <a:rPr lang="en-US" sz="1600" b="1" dirty="0" smtClean="0">
                <a:solidFill>
                  <a:srgbClr val="FF0000"/>
                </a:solidFill>
              </a:rPr>
              <a:t>expected to be achieved</a:t>
            </a:r>
          </a:p>
        </p:txBody>
      </p:sp>
    </p:spTree>
    <p:extLst>
      <p:ext uri="{BB962C8B-B14F-4D97-AF65-F5344CB8AC3E}">
        <p14:creationId xmlns:p14="http://schemas.microsoft.com/office/powerpoint/2010/main" xmlns="" val="58371658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144000" cy="736600"/>
          </a:xfrm>
        </p:spPr>
        <p:txBody>
          <a:bodyPr/>
          <a:lstStyle/>
          <a:p>
            <a:r>
              <a:rPr lang="en-US" sz="2800" dirty="0" smtClean="0"/>
              <a:t>Further Precision Tests of Electro-Weak Theory</a:t>
            </a:r>
            <a:br>
              <a:rPr lang="en-US" sz="2800" dirty="0" smtClean="0"/>
            </a:br>
            <a:r>
              <a:rPr lang="en-US" sz="2800" dirty="0" smtClean="0"/>
              <a:t>Are Planned for 12 GeV</a:t>
            </a:r>
            <a:endParaRPr lang="en-US" sz="2800" dirty="0"/>
          </a:p>
        </p:txBody>
      </p:sp>
      <p:graphicFrame>
        <p:nvGraphicFramePr>
          <p:cNvPr id="4" name="Object 3"/>
          <p:cNvGraphicFramePr>
            <a:graphicFrameLocks noChangeAspect="1"/>
          </p:cNvGraphicFramePr>
          <p:nvPr>
            <p:extLst>
              <p:ext uri="{D42A27DB-BD31-4B8C-83A1-F6EECF244321}">
                <p14:modId xmlns:p14="http://schemas.microsoft.com/office/powerpoint/2010/main" xmlns="" val="3174493788"/>
              </p:ext>
            </p:extLst>
          </p:nvPr>
        </p:nvGraphicFramePr>
        <p:xfrm>
          <a:off x="457200" y="1097280"/>
          <a:ext cx="8023672" cy="5532120"/>
        </p:xfrm>
        <a:graphic>
          <a:graphicData uri="http://schemas.openxmlformats.org/presentationml/2006/ole">
            <p:oleObj spid="_x0000_s783423" name="Artwork" r:id="rId4" imgW="14140800" imgH="9753480" progId="">
              <p:embed/>
            </p:oleObj>
          </a:graphicData>
        </a:graphic>
      </p:graphicFrame>
      <p:sp>
        <p:nvSpPr>
          <p:cNvPr id="5" name="Text Box 16"/>
          <p:cNvSpPr txBox="1">
            <a:spLocks noChangeArrowheads="1"/>
          </p:cNvSpPr>
          <p:nvPr/>
        </p:nvSpPr>
        <p:spPr bwMode="auto">
          <a:xfrm>
            <a:off x="1630336" y="5389602"/>
            <a:ext cx="2332064" cy="553998"/>
          </a:xfrm>
          <a:prstGeom prst="rect">
            <a:avLst/>
          </a:prstGeom>
          <a:noFill/>
          <a:ln w="19050" algn="ctr">
            <a:noFill/>
            <a:miter lim="800000"/>
            <a:headEnd/>
            <a:tailEnd/>
          </a:ln>
          <a:effectLst/>
        </p:spPr>
        <p:txBody>
          <a:bodyPr wrap="square">
            <a:spAutoFit/>
          </a:bodyPr>
          <a:lstStyle/>
          <a:p>
            <a:pPr algn="l" eaLnBrk="1" fontAlgn="auto" hangingPunct="1">
              <a:spcBef>
                <a:spcPts val="0"/>
              </a:spcBef>
              <a:spcAft>
                <a:spcPts val="0"/>
              </a:spcAft>
            </a:pPr>
            <a:r>
              <a:rPr lang="en-US" sz="1000" b="1" dirty="0" smtClean="0">
                <a:solidFill>
                  <a:srgbClr val="000099"/>
                </a:solidFill>
                <a:latin typeface="Helvetica"/>
                <a:cs typeface="Helvetica"/>
              </a:rPr>
              <a:t>MS Theory Curve :  </a:t>
            </a:r>
            <a:r>
              <a:rPr lang="en-US" sz="1000" b="1" dirty="0">
                <a:solidFill>
                  <a:srgbClr val="000099"/>
                </a:solidFill>
                <a:latin typeface="Helvetica"/>
                <a:cs typeface="Helvetica"/>
              </a:rPr>
              <a:t>J. </a:t>
            </a:r>
            <a:r>
              <a:rPr lang="en-US" sz="1000" b="1" dirty="0" err="1">
                <a:solidFill>
                  <a:srgbClr val="000099"/>
                </a:solidFill>
                <a:latin typeface="Helvetica"/>
                <a:cs typeface="Helvetica"/>
              </a:rPr>
              <a:t>Erler</a:t>
            </a:r>
            <a:r>
              <a:rPr lang="en-US" sz="1000" b="1" dirty="0">
                <a:solidFill>
                  <a:srgbClr val="000099"/>
                </a:solidFill>
                <a:latin typeface="Helvetica"/>
                <a:cs typeface="Helvetica"/>
              </a:rPr>
              <a:t>,</a:t>
            </a:r>
            <a:r>
              <a:rPr lang="en-US" sz="1000" b="1" dirty="0" smtClean="0">
                <a:solidFill>
                  <a:srgbClr val="000099"/>
                </a:solidFill>
                <a:latin typeface="Helvetica"/>
                <a:cs typeface="Helvetica"/>
              </a:rPr>
              <a:t> </a:t>
            </a:r>
          </a:p>
          <a:p>
            <a:pPr algn="l" eaLnBrk="1" fontAlgn="auto" hangingPunct="1">
              <a:spcBef>
                <a:spcPts val="0"/>
              </a:spcBef>
              <a:spcAft>
                <a:spcPts val="0"/>
              </a:spcAft>
            </a:pPr>
            <a:r>
              <a:rPr lang="en-US" sz="1000" b="1" dirty="0" smtClean="0">
                <a:solidFill>
                  <a:srgbClr val="000099"/>
                </a:solidFill>
                <a:latin typeface="Helvetica"/>
                <a:cs typeface="Helvetica"/>
              </a:rPr>
              <a:t>M. J</a:t>
            </a:r>
            <a:r>
              <a:rPr lang="en-US" sz="1000" b="1" dirty="0">
                <a:solidFill>
                  <a:srgbClr val="000099"/>
                </a:solidFill>
                <a:latin typeface="Helvetica"/>
                <a:cs typeface="Helvetica"/>
              </a:rPr>
              <a:t>. Ramsey-</a:t>
            </a:r>
            <a:r>
              <a:rPr lang="en-US" sz="1000" b="1" dirty="0" err="1">
                <a:solidFill>
                  <a:srgbClr val="000099"/>
                </a:solidFill>
                <a:latin typeface="Helvetica"/>
                <a:cs typeface="Helvetica"/>
              </a:rPr>
              <a:t>Musolf</a:t>
            </a:r>
            <a:r>
              <a:rPr lang="en-US" sz="1000" b="1" dirty="0">
                <a:solidFill>
                  <a:srgbClr val="000099"/>
                </a:solidFill>
                <a:latin typeface="Helvetica"/>
                <a:cs typeface="Helvetica"/>
              </a:rPr>
              <a:t> et al.,</a:t>
            </a:r>
          </a:p>
          <a:p>
            <a:pPr algn="l" eaLnBrk="1" fontAlgn="auto" hangingPunct="1">
              <a:spcBef>
                <a:spcPts val="0"/>
              </a:spcBef>
              <a:spcAft>
                <a:spcPts val="0"/>
              </a:spcAft>
            </a:pPr>
            <a:r>
              <a:rPr lang="en-US" sz="1000" b="1" dirty="0">
                <a:solidFill>
                  <a:srgbClr val="000099"/>
                </a:solidFill>
                <a:latin typeface="Helvetica"/>
                <a:cs typeface="Helvetica"/>
              </a:rPr>
              <a:t>See Particle Data Group 2010</a:t>
            </a:r>
          </a:p>
        </p:txBody>
      </p:sp>
    </p:spTree>
    <p:extLst>
      <p:ext uri="{BB962C8B-B14F-4D97-AF65-F5344CB8AC3E}">
        <p14:creationId xmlns:p14="http://schemas.microsoft.com/office/powerpoint/2010/main" xmlns="" val="250080202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144000" cy="736600"/>
          </a:xfrm>
        </p:spPr>
        <p:txBody>
          <a:bodyPr/>
          <a:lstStyle/>
          <a:p>
            <a:r>
              <a:rPr lang="en-US" sz="2800" dirty="0"/>
              <a:t>So How Well Have We Succeeded In Realizing Those Initial Science </a:t>
            </a:r>
            <a:r>
              <a:rPr lang="en-US" sz="2800" dirty="0" smtClean="0"/>
              <a:t>Goals Set by the </a:t>
            </a:r>
            <a:r>
              <a:rPr lang="en-US" sz="2800" dirty="0"/>
              <a:t>Barnes </a:t>
            </a:r>
            <a:r>
              <a:rPr lang="en-US" sz="2800" dirty="0" smtClean="0"/>
              <a:t>Panel?</a:t>
            </a:r>
            <a:endParaRPr lang="en-US" sz="2800" dirty="0"/>
          </a:p>
        </p:txBody>
      </p:sp>
      <p:sp>
        <p:nvSpPr>
          <p:cNvPr id="3" name="Content Placeholder 2"/>
          <p:cNvSpPr>
            <a:spLocks noGrp="1"/>
          </p:cNvSpPr>
          <p:nvPr>
            <p:ph idx="1"/>
          </p:nvPr>
        </p:nvSpPr>
        <p:spPr>
          <a:xfrm>
            <a:off x="381000" y="1219200"/>
            <a:ext cx="8305800" cy="4933950"/>
          </a:xfrm>
        </p:spPr>
        <p:txBody>
          <a:bodyPr/>
          <a:lstStyle/>
          <a:p>
            <a:pPr marL="514350" marR="0" lvl="0" indent="-514350">
              <a:lnSpc>
                <a:spcPct val="115000"/>
              </a:lnSpc>
              <a:spcBef>
                <a:spcPts val="0"/>
              </a:spcBef>
              <a:spcAft>
                <a:spcPts val="0"/>
              </a:spcAft>
              <a:buFont typeface="+mj-lt"/>
              <a:buAutoNum type="arabicPeriod"/>
            </a:pPr>
            <a:r>
              <a:rPr lang="en-US" sz="2800" dirty="0">
                <a:latin typeface="+mj-lt"/>
                <a:ea typeface="Arial"/>
                <a:cs typeface="Times New Roman"/>
              </a:rPr>
              <a:t>Single nucleon </a:t>
            </a:r>
            <a:r>
              <a:rPr lang="en-US" sz="2800" dirty="0" smtClean="0">
                <a:latin typeface="+mj-lt"/>
                <a:ea typeface="Arial"/>
                <a:cs typeface="Times New Roman"/>
              </a:rPr>
              <a:t>structure</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a:latin typeface="+mj-lt"/>
                <a:ea typeface="Arial"/>
                <a:cs typeface="Times New Roman"/>
              </a:rPr>
              <a:t>Deuteron and few body form factors and inelastic </a:t>
            </a:r>
            <a:r>
              <a:rPr lang="en-US" sz="2800" dirty="0" smtClean="0">
                <a:latin typeface="+mj-lt"/>
                <a:ea typeface="Arial"/>
                <a:cs typeface="Times New Roman"/>
              </a:rPr>
              <a:t>processes</a:t>
            </a:r>
            <a:r>
              <a:rPr lang="en-US" sz="2800" dirty="0">
                <a:latin typeface="+mj-lt"/>
                <a:ea typeface="Arial"/>
                <a:cs typeface="Times New Roman"/>
              </a:rPr>
              <a:t> </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a:latin typeface="+mj-lt"/>
                <a:ea typeface="Arial"/>
                <a:cs typeface="Times New Roman"/>
              </a:rPr>
              <a:t>Production of vector mesons and </a:t>
            </a:r>
            <a:r>
              <a:rPr lang="en-US" sz="2800" dirty="0" smtClean="0">
                <a:latin typeface="+mj-lt"/>
                <a:ea typeface="Arial"/>
                <a:cs typeface="Times New Roman"/>
              </a:rPr>
              <a:t>baryons</a:t>
            </a:r>
            <a:r>
              <a:rPr lang="en-US" sz="2800" dirty="0">
                <a:latin typeface="+mj-lt"/>
                <a:ea typeface="Arial"/>
                <a:cs typeface="Times New Roman"/>
              </a:rPr>
              <a:t> </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a:latin typeface="+mj-lt"/>
                <a:ea typeface="Arial"/>
                <a:cs typeface="Times New Roman"/>
              </a:rPr>
              <a:t>Discrete states and giant  resonances in complex nuclei</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smtClean="0">
                <a:latin typeface="+mj-lt"/>
                <a:ea typeface="Arial"/>
                <a:cs typeface="Arial"/>
              </a:rPr>
              <a:t> </a:t>
            </a:r>
            <a:r>
              <a:rPr lang="en-US" sz="2800" dirty="0" smtClean="0">
                <a:latin typeface="Symbol" pitchFamily="18" charset="2"/>
                <a:ea typeface="Arial"/>
                <a:cs typeface="Arial"/>
              </a:rPr>
              <a:t>D</a:t>
            </a:r>
            <a:r>
              <a:rPr lang="en-US" sz="2800" dirty="0" smtClean="0">
                <a:latin typeface="+mj-lt"/>
                <a:ea typeface="Arial"/>
                <a:cs typeface="Times New Roman"/>
              </a:rPr>
              <a:t> </a:t>
            </a:r>
            <a:r>
              <a:rPr lang="en-US" sz="2800" dirty="0">
                <a:latin typeface="+mj-lt"/>
                <a:ea typeface="Arial"/>
                <a:cs typeface="Times New Roman"/>
              </a:rPr>
              <a:t>and N* production in nuclei</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smtClean="0">
                <a:latin typeface="+mj-lt"/>
                <a:ea typeface="Arial"/>
                <a:cs typeface="Times New Roman"/>
              </a:rPr>
              <a:t>Single </a:t>
            </a:r>
            <a:r>
              <a:rPr lang="en-US" sz="2800" dirty="0">
                <a:latin typeface="+mj-lt"/>
                <a:ea typeface="Arial"/>
                <a:cs typeface="Times New Roman"/>
              </a:rPr>
              <a:t>nucleon hole states in complex nuclei</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err="1" smtClean="0">
                <a:latin typeface="+mj-lt"/>
                <a:ea typeface="Arial"/>
                <a:cs typeface="Times New Roman"/>
              </a:rPr>
              <a:t>Hypernuclei</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smtClean="0">
                <a:latin typeface="+mj-lt"/>
                <a:ea typeface="Arial"/>
                <a:cs typeface="Times New Roman"/>
              </a:rPr>
              <a:t>Deep </a:t>
            </a:r>
            <a:r>
              <a:rPr lang="en-US" sz="2800" dirty="0">
                <a:latin typeface="+mj-lt"/>
                <a:ea typeface="Arial"/>
                <a:cs typeface="Times New Roman"/>
              </a:rPr>
              <a:t>inelastic scattering on complex nuclei</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smtClean="0">
                <a:latin typeface="+mj-lt"/>
                <a:ea typeface="Arial"/>
                <a:cs typeface="Times New Roman"/>
              </a:rPr>
              <a:t>Fundamental symmetries</a:t>
            </a:r>
            <a:endParaRPr lang="en-US" sz="2800" dirty="0">
              <a:latin typeface="+mj-lt"/>
              <a:ea typeface="Calibri"/>
              <a:cs typeface="Times New Roman"/>
            </a:endParaRPr>
          </a:p>
        </p:txBody>
      </p:sp>
    </p:spTree>
    <p:extLst>
      <p:ext uri="{BB962C8B-B14F-4D97-AF65-F5344CB8AC3E}">
        <p14:creationId xmlns:p14="http://schemas.microsoft.com/office/powerpoint/2010/main" xmlns="" val="235952142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8305800" cy="4933950"/>
          </a:xfrm>
        </p:spPr>
        <p:txBody>
          <a:bodyPr/>
          <a:lstStyle/>
          <a:p>
            <a:pPr marL="514350" marR="0" lvl="0" indent="-514350">
              <a:lnSpc>
                <a:spcPct val="115000"/>
              </a:lnSpc>
              <a:spcBef>
                <a:spcPts val="0"/>
              </a:spcBef>
              <a:spcAft>
                <a:spcPts val="0"/>
              </a:spcAft>
              <a:buFont typeface="+mj-lt"/>
              <a:buAutoNum type="arabicPeriod"/>
            </a:pPr>
            <a:r>
              <a:rPr lang="en-US" sz="2800" dirty="0">
                <a:latin typeface="+mj-lt"/>
                <a:ea typeface="Arial"/>
                <a:cs typeface="Times New Roman"/>
              </a:rPr>
              <a:t>Single nucleon </a:t>
            </a:r>
            <a:r>
              <a:rPr lang="en-US" sz="2800" dirty="0" smtClean="0">
                <a:latin typeface="+mj-lt"/>
                <a:ea typeface="Arial"/>
                <a:cs typeface="Times New Roman"/>
              </a:rPr>
              <a:t>structure</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a:latin typeface="+mj-lt"/>
                <a:ea typeface="Arial"/>
                <a:cs typeface="Times New Roman"/>
              </a:rPr>
              <a:t>Deuteron and few body form factors and inelastic </a:t>
            </a:r>
            <a:r>
              <a:rPr lang="en-US" sz="2800" dirty="0" smtClean="0">
                <a:latin typeface="+mj-lt"/>
                <a:ea typeface="Arial"/>
                <a:cs typeface="Times New Roman"/>
              </a:rPr>
              <a:t>processes</a:t>
            </a:r>
            <a:r>
              <a:rPr lang="en-US" sz="2800" dirty="0">
                <a:latin typeface="+mj-lt"/>
                <a:ea typeface="Arial"/>
                <a:cs typeface="Times New Roman"/>
              </a:rPr>
              <a:t> </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a:latin typeface="+mj-lt"/>
                <a:ea typeface="Arial"/>
                <a:cs typeface="Times New Roman"/>
              </a:rPr>
              <a:t>Production of vector mesons and </a:t>
            </a:r>
            <a:r>
              <a:rPr lang="en-US" sz="2800" dirty="0" smtClean="0">
                <a:latin typeface="+mj-lt"/>
                <a:ea typeface="Arial"/>
                <a:cs typeface="Times New Roman"/>
              </a:rPr>
              <a:t>baryons</a:t>
            </a:r>
            <a:r>
              <a:rPr lang="en-US" sz="2800" dirty="0">
                <a:latin typeface="+mj-lt"/>
                <a:ea typeface="Arial"/>
                <a:cs typeface="Times New Roman"/>
              </a:rPr>
              <a:t> </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strike="sngStrike" dirty="0">
                <a:latin typeface="+mj-lt"/>
                <a:ea typeface="Arial"/>
                <a:cs typeface="Times New Roman"/>
              </a:rPr>
              <a:t>Discrete states and giant  resonances in complex nuclei</a:t>
            </a:r>
            <a:endParaRPr lang="en-US" sz="2800" strike="sngStrike"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smtClean="0">
                <a:latin typeface="+mj-lt"/>
                <a:ea typeface="Arial"/>
                <a:cs typeface="Arial"/>
              </a:rPr>
              <a:t> </a:t>
            </a:r>
            <a:r>
              <a:rPr lang="en-US" sz="2800" dirty="0" smtClean="0">
                <a:latin typeface="Symbol" pitchFamily="18" charset="2"/>
                <a:ea typeface="Arial"/>
                <a:cs typeface="Arial"/>
              </a:rPr>
              <a:t>D</a:t>
            </a:r>
            <a:r>
              <a:rPr lang="en-US" sz="2800" dirty="0" smtClean="0">
                <a:latin typeface="+mj-lt"/>
                <a:ea typeface="Arial"/>
                <a:cs typeface="Times New Roman"/>
              </a:rPr>
              <a:t> </a:t>
            </a:r>
            <a:r>
              <a:rPr lang="en-US" sz="2800" dirty="0">
                <a:latin typeface="+mj-lt"/>
                <a:ea typeface="Arial"/>
                <a:cs typeface="Times New Roman"/>
              </a:rPr>
              <a:t>and N* production in nuclei</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smtClean="0">
                <a:latin typeface="+mj-lt"/>
                <a:ea typeface="Arial"/>
                <a:cs typeface="Times New Roman"/>
              </a:rPr>
              <a:t>Single </a:t>
            </a:r>
            <a:r>
              <a:rPr lang="en-US" sz="2800" dirty="0">
                <a:latin typeface="+mj-lt"/>
                <a:ea typeface="Arial"/>
                <a:cs typeface="Times New Roman"/>
              </a:rPr>
              <a:t>nucleon hole states in complex nuclei</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err="1" smtClean="0">
                <a:latin typeface="+mj-lt"/>
                <a:ea typeface="Arial"/>
                <a:cs typeface="Times New Roman"/>
              </a:rPr>
              <a:t>Hypernuclei</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smtClean="0">
                <a:latin typeface="+mj-lt"/>
                <a:ea typeface="Arial"/>
                <a:cs typeface="Times New Roman"/>
              </a:rPr>
              <a:t>Deep </a:t>
            </a:r>
            <a:r>
              <a:rPr lang="en-US" sz="2800" dirty="0">
                <a:latin typeface="+mj-lt"/>
                <a:ea typeface="Arial"/>
                <a:cs typeface="Times New Roman"/>
              </a:rPr>
              <a:t>inelastic scattering on complex nuclei</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smtClean="0">
                <a:latin typeface="+mj-lt"/>
                <a:ea typeface="Arial"/>
                <a:cs typeface="Times New Roman"/>
              </a:rPr>
              <a:t>Fundamental symmetries</a:t>
            </a:r>
            <a:endParaRPr lang="en-US" sz="2800" dirty="0">
              <a:latin typeface="+mj-lt"/>
              <a:ea typeface="Calibri"/>
              <a:cs typeface="Times New Roman"/>
            </a:endParaRPr>
          </a:p>
        </p:txBody>
      </p:sp>
      <p:sp>
        <p:nvSpPr>
          <p:cNvPr id="4" name="TextBox 3"/>
          <p:cNvSpPr txBox="1"/>
          <p:nvPr/>
        </p:nvSpPr>
        <p:spPr>
          <a:xfrm>
            <a:off x="8415744" y="1258989"/>
            <a:ext cx="466794" cy="5495800"/>
          </a:xfrm>
          <a:prstGeom prst="rect">
            <a:avLst/>
          </a:prstGeom>
          <a:noFill/>
        </p:spPr>
        <p:txBody>
          <a:bodyPr wrap="none" rtlCol="0">
            <a:spAutoFit/>
          </a:bodyPr>
          <a:lstStyle/>
          <a:p>
            <a:pPr>
              <a:lnSpc>
                <a:spcPct val="114000"/>
              </a:lnSpc>
            </a:pPr>
            <a:r>
              <a:rPr lang="en-US" b="1" dirty="0" smtClean="0">
                <a:latin typeface="Symbol" pitchFamily="18" charset="2"/>
                <a:sym typeface="Wingdings"/>
              </a:rPr>
              <a:t></a:t>
            </a:r>
            <a:endParaRPr lang="en-US" b="1" dirty="0">
              <a:latin typeface="Symbol" pitchFamily="18" charset="2"/>
            </a:endParaRPr>
          </a:p>
          <a:p>
            <a:pPr>
              <a:lnSpc>
                <a:spcPct val="114000"/>
              </a:lnSpc>
            </a:pPr>
            <a:r>
              <a:rPr lang="en-US" b="1" dirty="0" smtClean="0">
                <a:latin typeface="Symbol" pitchFamily="18" charset="2"/>
                <a:sym typeface="Wingdings"/>
              </a:rPr>
              <a:t></a:t>
            </a:r>
            <a:endParaRPr lang="en-US" b="1" dirty="0">
              <a:latin typeface="Symbol" pitchFamily="18" charset="2"/>
            </a:endParaRPr>
          </a:p>
          <a:p>
            <a:pPr>
              <a:lnSpc>
                <a:spcPct val="114000"/>
              </a:lnSpc>
            </a:pPr>
            <a:endParaRPr lang="en-US" b="1" dirty="0" smtClean="0">
              <a:latin typeface="Symbol" pitchFamily="18" charset="2"/>
              <a:sym typeface="ZapfDingbats"/>
            </a:endParaRPr>
          </a:p>
          <a:p>
            <a:pPr>
              <a:lnSpc>
                <a:spcPct val="114000"/>
              </a:lnSpc>
            </a:pPr>
            <a:r>
              <a:rPr lang="en-US" b="1" dirty="0">
                <a:latin typeface="Symbol" pitchFamily="18" charset="2"/>
                <a:sym typeface="Wingdings"/>
              </a:rPr>
              <a:t></a:t>
            </a:r>
            <a:endParaRPr lang="en-US" b="1" dirty="0">
              <a:latin typeface="Symbol" pitchFamily="18" charset="2"/>
            </a:endParaRPr>
          </a:p>
          <a:p>
            <a:pPr>
              <a:lnSpc>
                <a:spcPct val="114000"/>
              </a:lnSpc>
            </a:pPr>
            <a:r>
              <a:rPr lang="en-US" b="1" dirty="0" smtClean="0">
                <a:latin typeface="Symbol" pitchFamily="18" charset="2"/>
                <a:sym typeface="ZapfDingbats"/>
              </a:rPr>
              <a:t>0</a:t>
            </a:r>
            <a:endParaRPr lang="en-US" b="1" dirty="0">
              <a:latin typeface="Symbol" pitchFamily="18" charset="2"/>
            </a:endParaRPr>
          </a:p>
          <a:p>
            <a:pPr>
              <a:lnSpc>
                <a:spcPct val="114000"/>
              </a:lnSpc>
            </a:pPr>
            <a:r>
              <a:rPr lang="en-US" b="1" dirty="0">
                <a:solidFill>
                  <a:srgbClr val="FFFFFF"/>
                </a:solidFill>
                <a:latin typeface="Symbol" pitchFamily="18" charset="2"/>
                <a:sym typeface="ZapfDingbats"/>
              </a:rPr>
              <a:t></a:t>
            </a:r>
            <a:endParaRPr lang="en-US" b="1" dirty="0">
              <a:solidFill>
                <a:srgbClr val="FFFFFF"/>
              </a:solidFill>
              <a:latin typeface="Symbol" pitchFamily="18" charset="2"/>
            </a:endParaRPr>
          </a:p>
          <a:p>
            <a:pPr>
              <a:lnSpc>
                <a:spcPct val="114000"/>
              </a:lnSpc>
            </a:pPr>
            <a:r>
              <a:rPr lang="en-US" b="1" dirty="0">
                <a:latin typeface="Symbol" pitchFamily="18" charset="2"/>
                <a:sym typeface="Wingdings"/>
              </a:rPr>
              <a:t></a:t>
            </a:r>
            <a:endParaRPr lang="en-US" b="1" dirty="0">
              <a:latin typeface="Symbol" pitchFamily="18" charset="2"/>
            </a:endParaRPr>
          </a:p>
          <a:p>
            <a:pPr>
              <a:lnSpc>
                <a:spcPct val="114000"/>
              </a:lnSpc>
            </a:pPr>
            <a:r>
              <a:rPr lang="en-US" b="1" dirty="0">
                <a:latin typeface="Symbol" pitchFamily="18" charset="2"/>
                <a:sym typeface="Wingdings"/>
              </a:rPr>
              <a:t></a:t>
            </a:r>
            <a:endParaRPr lang="en-US" b="1" dirty="0">
              <a:latin typeface="Symbol" pitchFamily="18" charset="2"/>
            </a:endParaRPr>
          </a:p>
          <a:p>
            <a:pPr>
              <a:lnSpc>
                <a:spcPct val="114000"/>
              </a:lnSpc>
            </a:pPr>
            <a:r>
              <a:rPr lang="en-US" b="1" dirty="0">
                <a:latin typeface="Symbol" pitchFamily="18" charset="2"/>
                <a:sym typeface="Wingdings"/>
              </a:rPr>
              <a:t></a:t>
            </a:r>
            <a:endParaRPr lang="en-US" b="1" dirty="0">
              <a:latin typeface="Symbol" pitchFamily="18" charset="2"/>
            </a:endParaRPr>
          </a:p>
          <a:p>
            <a:pPr>
              <a:lnSpc>
                <a:spcPct val="114000"/>
              </a:lnSpc>
            </a:pPr>
            <a:r>
              <a:rPr lang="en-US" b="1" dirty="0">
                <a:latin typeface="Symbol" pitchFamily="18" charset="2"/>
                <a:sym typeface="Wingdings"/>
              </a:rPr>
              <a:t></a:t>
            </a:r>
            <a:endParaRPr lang="en-US" b="1" dirty="0">
              <a:latin typeface="Symbol" pitchFamily="18" charset="2"/>
            </a:endParaRPr>
          </a:p>
          <a:p>
            <a:pPr>
              <a:lnSpc>
                <a:spcPct val="114000"/>
              </a:lnSpc>
            </a:pPr>
            <a:r>
              <a:rPr lang="en-US" b="1" dirty="0">
                <a:latin typeface="Symbol" pitchFamily="18" charset="2"/>
                <a:sym typeface="Wingdings"/>
              </a:rPr>
              <a:t></a:t>
            </a:r>
            <a:endParaRPr lang="en-US" b="1" dirty="0">
              <a:latin typeface="Symbol" pitchFamily="18" charset="2"/>
            </a:endParaRPr>
          </a:p>
        </p:txBody>
      </p:sp>
      <p:sp>
        <p:nvSpPr>
          <p:cNvPr id="6" name="Title 1"/>
          <p:cNvSpPr>
            <a:spLocks noGrp="1"/>
          </p:cNvSpPr>
          <p:nvPr>
            <p:ph type="title"/>
          </p:nvPr>
        </p:nvSpPr>
        <p:spPr>
          <a:xfrm>
            <a:off x="0" y="177800"/>
            <a:ext cx="9144000" cy="736600"/>
          </a:xfrm>
        </p:spPr>
        <p:txBody>
          <a:bodyPr/>
          <a:lstStyle/>
          <a:p>
            <a:r>
              <a:rPr lang="en-US" sz="2800" dirty="0"/>
              <a:t>So How Well Have We Succeeded In Realizing Those Initial Science </a:t>
            </a:r>
            <a:r>
              <a:rPr lang="en-US" sz="2800" dirty="0" smtClean="0"/>
              <a:t>Goals Set by the </a:t>
            </a:r>
            <a:r>
              <a:rPr lang="en-US" sz="2800" dirty="0"/>
              <a:t>Barnes </a:t>
            </a:r>
            <a:r>
              <a:rPr lang="en-US" sz="2800" dirty="0" smtClean="0"/>
              <a:t>Panel?</a:t>
            </a:r>
            <a:endParaRPr lang="en-US" sz="2800" dirty="0"/>
          </a:p>
        </p:txBody>
      </p:sp>
      <p:sp>
        <p:nvSpPr>
          <p:cNvPr id="2" name="TextBox 1"/>
          <p:cNvSpPr txBox="1"/>
          <p:nvPr/>
        </p:nvSpPr>
        <p:spPr>
          <a:xfrm rot="20491016">
            <a:off x="945762" y="2102186"/>
            <a:ext cx="7518405" cy="3108543"/>
          </a:xfrm>
          <a:prstGeom prst="rect">
            <a:avLst/>
          </a:prstGeom>
          <a:solidFill>
            <a:schemeClr val="bg1"/>
          </a:solidFill>
          <a:ln w="15875">
            <a:solidFill>
              <a:srgbClr val="FF0000"/>
            </a:solidFill>
          </a:ln>
        </p:spPr>
        <p:txBody>
          <a:bodyPr wrap="none" rtlCol="0">
            <a:spAutoFit/>
          </a:bodyPr>
          <a:lstStyle/>
          <a:p>
            <a:pPr algn="l"/>
            <a:r>
              <a:rPr lang="en-US" b="1" i="1" u="sng" dirty="0" smtClean="0"/>
              <a:t>But the job hasn’t been completed!</a:t>
            </a:r>
          </a:p>
          <a:p>
            <a:pPr algn="l"/>
            <a:endParaRPr lang="en-US" b="1" dirty="0" smtClean="0"/>
          </a:p>
          <a:p>
            <a:pPr algn="l"/>
            <a:r>
              <a:rPr lang="en-US" b="1" dirty="0" smtClean="0"/>
              <a:t>We have a treasure trove of data, and</a:t>
            </a:r>
          </a:p>
          <a:p>
            <a:pPr algn="l"/>
            <a:r>
              <a:rPr lang="en-US" b="1" dirty="0" smtClean="0"/>
              <a:t>must take seriously the job of completing</a:t>
            </a:r>
          </a:p>
          <a:p>
            <a:pPr algn="l"/>
            <a:r>
              <a:rPr lang="en-US" b="1" dirty="0" smtClean="0"/>
              <a:t>its analysis and interpretation so we have</a:t>
            </a:r>
          </a:p>
          <a:p>
            <a:pPr algn="l"/>
            <a:r>
              <a:rPr lang="en-US" b="1" dirty="0" smtClean="0"/>
              <a:t>advanced our science to the maximum </a:t>
            </a:r>
          </a:p>
          <a:p>
            <a:pPr algn="l"/>
            <a:r>
              <a:rPr lang="en-US" b="1" dirty="0" smtClean="0"/>
              <a:t>extent possible.</a:t>
            </a:r>
            <a:endParaRPr lang="en-US" b="1" dirty="0"/>
          </a:p>
        </p:txBody>
      </p:sp>
    </p:spTree>
    <p:extLst>
      <p:ext uri="{BB962C8B-B14F-4D97-AF65-F5344CB8AC3E}">
        <p14:creationId xmlns:p14="http://schemas.microsoft.com/office/powerpoint/2010/main" xmlns="" val="2359521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8" y="177800"/>
            <a:ext cx="7434262" cy="736600"/>
          </a:xfrm>
        </p:spPr>
        <p:txBody>
          <a:bodyPr/>
          <a:lstStyle/>
          <a:p>
            <a:r>
              <a:rPr lang="en-US" dirty="0" smtClean="0"/>
              <a:t>So What Lessons Can We Take from This Experience?</a:t>
            </a:r>
            <a:endParaRPr lang="en-US" dirty="0"/>
          </a:p>
        </p:txBody>
      </p:sp>
      <p:sp>
        <p:nvSpPr>
          <p:cNvPr id="3" name="Content Placeholder 2"/>
          <p:cNvSpPr>
            <a:spLocks noGrp="1"/>
          </p:cNvSpPr>
          <p:nvPr>
            <p:ph idx="1"/>
          </p:nvPr>
        </p:nvSpPr>
        <p:spPr>
          <a:xfrm>
            <a:off x="76200" y="1466850"/>
            <a:ext cx="8915400" cy="4933950"/>
          </a:xfrm>
        </p:spPr>
        <p:txBody>
          <a:bodyPr/>
          <a:lstStyle/>
          <a:p>
            <a:r>
              <a:rPr lang="en-US" dirty="0" smtClean="0"/>
              <a:t>Carefully work </a:t>
            </a:r>
            <a:r>
              <a:rPr lang="en-US" dirty="0"/>
              <a:t>through what is needed </a:t>
            </a:r>
            <a:r>
              <a:rPr lang="en-US" dirty="0" smtClean="0"/>
              <a:t>to carry out the identifiable essential science before </a:t>
            </a:r>
            <a:r>
              <a:rPr lang="en-US" dirty="0"/>
              <a:t>you start building</a:t>
            </a:r>
          </a:p>
          <a:p>
            <a:pPr lvl="1"/>
            <a:r>
              <a:rPr lang="en-US" dirty="0" smtClean="0"/>
              <a:t>Flexibility matters, as you cannot predict where the science will take you!</a:t>
            </a:r>
          </a:p>
          <a:p>
            <a:pPr lvl="1"/>
            <a:r>
              <a:rPr lang="en-US" dirty="0" smtClean="0"/>
              <a:t>This was done in planning for </a:t>
            </a:r>
            <a:r>
              <a:rPr lang="en-US" dirty="0"/>
              <a:t>12 </a:t>
            </a:r>
            <a:r>
              <a:rPr lang="en-US" dirty="0" smtClean="0"/>
              <a:t>GeV (we’ll see if we got it right)</a:t>
            </a:r>
          </a:p>
          <a:p>
            <a:pPr lvl="1"/>
            <a:r>
              <a:rPr lang="en-US" dirty="0" smtClean="0"/>
              <a:t>It is </a:t>
            </a:r>
            <a:r>
              <a:rPr lang="en-US" dirty="0"/>
              <a:t>in process now for </a:t>
            </a:r>
            <a:r>
              <a:rPr lang="en-US" dirty="0" smtClean="0"/>
              <a:t>a future EIC </a:t>
            </a:r>
            <a:r>
              <a:rPr lang="en-US" dirty="0"/>
              <a:t>– don’t stint on the </a:t>
            </a:r>
            <a:r>
              <a:rPr lang="en-US" dirty="0" smtClean="0"/>
              <a:t>effort</a:t>
            </a:r>
            <a:endParaRPr lang="en-US" dirty="0"/>
          </a:p>
          <a:p>
            <a:endParaRPr lang="en-US" sz="1200" dirty="0" smtClean="0"/>
          </a:p>
          <a:p>
            <a:r>
              <a:rPr lang="en-US" dirty="0" smtClean="0"/>
              <a:t>Stand up for what we believe is essential for our science and be prepared to explain it fully to your colleagues in nuclear physics, to the larger science community, and to the public</a:t>
            </a:r>
          </a:p>
          <a:p>
            <a:endParaRPr lang="en-US" sz="1200" dirty="0" smtClean="0"/>
          </a:p>
          <a:p>
            <a:r>
              <a:rPr lang="en-US" dirty="0" smtClean="0"/>
              <a:t>Remember that a fully engaged, first rate User Community has been essential to our success; strive to make this a place they </a:t>
            </a:r>
            <a:r>
              <a:rPr lang="en-US" i="1" dirty="0" smtClean="0"/>
              <a:t>WANT</a:t>
            </a:r>
            <a:r>
              <a:rPr lang="en-US" dirty="0" smtClean="0"/>
              <a:t> to come to do their science.</a:t>
            </a:r>
          </a:p>
        </p:txBody>
      </p:sp>
    </p:spTree>
    <p:extLst>
      <p:ext uri="{BB962C8B-B14F-4D97-AF65-F5344CB8AC3E}">
        <p14:creationId xmlns:p14="http://schemas.microsoft.com/office/powerpoint/2010/main" xmlns="" val="292262398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8" y="177800"/>
            <a:ext cx="7434262" cy="736600"/>
          </a:xfrm>
        </p:spPr>
        <p:txBody>
          <a:bodyPr/>
          <a:lstStyle/>
          <a:p>
            <a:r>
              <a:rPr lang="en-US" dirty="0" smtClean="0"/>
              <a:t>So What Lessons Can We Take from This Experience?</a:t>
            </a:r>
            <a:endParaRPr lang="en-US" dirty="0"/>
          </a:p>
        </p:txBody>
      </p:sp>
      <p:sp>
        <p:nvSpPr>
          <p:cNvPr id="3" name="Content Placeholder 2"/>
          <p:cNvSpPr>
            <a:spLocks noGrp="1"/>
          </p:cNvSpPr>
          <p:nvPr>
            <p:ph idx="1"/>
          </p:nvPr>
        </p:nvSpPr>
        <p:spPr>
          <a:xfrm>
            <a:off x="76200" y="1466850"/>
            <a:ext cx="8915400" cy="4933950"/>
          </a:xfrm>
        </p:spPr>
        <p:txBody>
          <a:bodyPr/>
          <a:lstStyle/>
          <a:p>
            <a:r>
              <a:rPr lang="en-US" dirty="0" smtClean="0"/>
              <a:t>Appreciate and acknowledge the support we have received from DOE, NSF, International funding agencies, etc……..</a:t>
            </a:r>
          </a:p>
          <a:p>
            <a:r>
              <a:rPr lang="en-US" dirty="0" smtClean="0"/>
              <a:t>Treasure our graduate students and postdocs, and train them well</a:t>
            </a:r>
          </a:p>
          <a:p>
            <a:r>
              <a:rPr lang="en-US" dirty="0" smtClean="0"/>
              <a:t>Appreciate the many contributions of the folks building and running the accelerator and mounting experiments in the halls – they will help you achieve your goals and work to help you</a:t>
            </a:r>
            <a:br>
              <a:rPr lang="en-US" dirty="0" smtClean="0"/>
            </a:br>
            <a:r>
              <a:rPr lang="en-US" dirty="0" smtClean="0"/>
              <a:t>   exceed them</a:t>
            </a:r>
          </a:p>
          <a:p>
            <a:r>
              <a:rPr lang="en-US" dirty="0" smtClean="0"/>
              <a:t>Maintain a strong PAC and theory group, and listen to what they tell you</a:t>
            </a:r>
          </a:p>
          <a:p>
            <a:endParaRPr lang="en-US" sz="2000" dirty="0"/>
          </a:p>
        </p:txBody>
      </p:sp>
    </p:spTree>
    <p:extLst>
      <p:ext uri="{BB962C8B-B14F-4D97-AF65-F5344CB8AC3E}">
        <p14:creationId xmlns:p14="http://schemas.microsoft.com/office/powerpoint/2010/main" xmlns="" val="249433687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77800"/>
            <a:ext cx="9067800" cy="736600"/>
          </a:xfrm>
        </p:spPr>
        <p:txBody>
          <a:bodyPr/>
          <a:lstStyle/>
          <a:p>
            <a:r>
              <a:rPr lang="en-US" dirty="0" smtClean="0"/>
              <a:t>Coming Next:  The </a:t>
            </a:r>
            <a:r>
              <a:rPr lang="en-US" dirty="0" err="1" smtClean="0"/>
              <a:t>JLab</a:t>
            </a:r>
            <a:r>
              <a:rPr lang="en-US" dirty="0" smtClean="0"/>
              <a:t> 12 </a:t>
            </a:r>
            <a:r>
              <a:rPr lang="en-US" dirty="0" err="1" smtClean="0"/>
              <a:t>GeV</a:t>
            </a:r>
            <a:r>
              <a:rPr lang="en-US" dirty="0" smtClean="0"/>
              <a:t> Upgrade</a:t>
            </a:r>
            <a:br>
              <a:rPr lang="en-US" dirty="0" smtClean="0"/>
            </a:br>
            <a:r>
              <a:rPr lang="en-US" dirty="0" smtClean="0"/>
              <a:t>Major Programs in Six Areas</a:t>
            </a:r>
            <a:endParaRPr lang="en-US" dirty="0"/>
          </a:p>
        </p:txBody>
      </p:sp>
      <p:grpSp>
        <p:nvGrpSpPr>
          <p:cNvPr id="4" name="Group 2"/>
          <p:cNvGrpSpPr>
            <a:grpSpLocks/>
          </p:cNvGrpSpPr>
          <p:nvPr/>
        </p:nvGrpSpPr>
        <p:grpSpPr bwMode="auto">
          <a:xfrm>
            <a:off x="5562568" y="2072470"/>
            <a:ext cx="3667170" cy="4822047"/>
            <a:chOff x="9178" y="3401"/>
            <a:chExt cx="5774" cy="7593"/>
          </a:xfrm>
        </p:grpSpPr>
        <p:pic>
          <p:nvPicPr>
            <p:cNvPr id="1333252"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51" y="3401"/>
              <a:ext cx="3101" cy="2104"/>
            </a:xfrm>
            <a:prstGeom prst="rect">
              <a:avLst/>
            </a:prstGeom>
            <a:noFill/>
            <a:extLst>
              <a:ext uri="{909E8E84-426E-40DD-AFC4-6F175D3DCCD1}">
                <a14:hiddenFill xmlns:a14="http://schemas.microsoft.com/office/drawing/2010/main" xmlns="">
                  <a:solidFill>
                    <a:srgbClr val="FFFFFF"/>
                  </a:solidFill>
                </a14:hiddenFill>
              </a:ext>
            </a:extLst>
          </p:spPr>
        </p:pic>
        <p:pic>
          <p:nvPicPr>
            <p:cNvPr id="1333253"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78" y="4453"/>
              <a:ext cx="2133" cy="2404"/>
            </a:xfrm>
            <a:prstGeom prst="rect">
              <a:avLst/>
            </a:prstGeom>
            <a:noFill/>
            <a:extLst>
              <a:ext uri="{909E8E84-426E-40DD-AFC4-6F175D3DCCD1}">
                <a14:hiddenFill xmlns:a14="http://schemas.microsoft.com/office/drawing/2010/main" xmlns="">
                  <a:solidFill>
                    <a:srgbClr val="FFFFFF"/>
                  </a:solidFill>
                </a14:hiddenFill>
              </a:ext>
            </a:extLst>
          </p:spPr>
        </p:pic>
        <p:pic>
          <p:nvPicPr>
            <p:cNvPr id="1333254"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455" y="6030"/>
              <a:ext cx="1894" cy="2747"/>
            </a:xfrm>
            <a:prstGeom prst="rect">
              <a:avLst/>
            </a:prstGeom>
            <a:noFill/>
            <a:extLst>
              <a:ext uri="{909E8E84-426E-40DD-AFC4-6F175D3DCCD1}">
                <a14:hiddenFill xmlns:a14="http://schemas.microsoft.com/office/drawing/2010/main" xmlns="">
                  <a:solidFill>
                    <a:srgbClr val="FFFFFF"/>
                  </a:solidFill>
                </a14:hiddenFill>
              </a:ext>
            </a:extLst>
          </p:spPr>
        </p:pic>
        <p:pic>
          <p:nvPicPr>
            <p:cNvPr id="1333255"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988" y="9137"/>
              <a:ext cx="2829" cy="1857"/>
            </a:xfrm>
            <a:prstGeom prst="rect">
              <a:avLst/>
            </a:prstGeom>
            <a:noFill/>
            <a:extLst>
              <a:ext uri="{909E8E84-426E-40DD-AFC4-6F175D3DCCD1}">
                <a14:hiddenFill xmlns:a14="http://schemas.microsoft.com/office/drawing/2010/main" xmlns="">
                  <a:solidFill>
                    <a:srgbClr val="FFFFFF"/>
                  </a:solidFill>
                </a14:hiddenFill>
              </a:ext>
            </a:extLst>
          </p:spPr>
        </p:pic>
        <p:pic>
          <p:nvPicPr>
            <p:cNvPr id="1333256" name="Picture 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313" y="7719"/>
              <a:ext cx="2624" cy="1748"/>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1" name="Content Placeholder 2"/>
          <p:cNvSpPr>
            <a:spLocks noGrp="1"/>
          </p:cNvSpPr>
          <p:nvPr>
            <p:ph idx="1"/>
          </p:nvPr>
        </p:nvSpPr>
        <p:spPr>
          <a:xfrm>
            <a:off x="152400" y="1143000"/>
            <a:ext cx="5715000" cy="5391150"/>
          </a:xfrm>
        </p:spPr>
        <p:txBody>
          <a:bodyPr/>
          <a:lstStyle/>
          <a:p>
            <a:pPr marL="228600" indent="-228600">
              <a:tabLst>
                <a:tab pos="171450" algn="l"/>
              </a:tabLst>
              <a:defRPr/>
            </a:pPr>
            <a:r>
              <a:rPr lang="en-US" sz="2000" b="1" kern="0" dirty="0" smtClean="0">
                <a:latin typeface="Arial" pitchFamily="34" charset="0"/>
                <a:ea typeface="+mj-ea"/>
                <a:cs typeface="Arial" pitchFamily="34" charset="0"/>
              </a:rPr>
              <a:t>The </a:t>
            </a:r>
            <a:r>
              <a:rPr lang="en-US" sz="2000" b="1" kern="0" dirty="0" err="1" smtClean="0">
                <a:latin typeface="Arial" pitchFamily="34" charset="0"/>
                <a:ea typeface="+mj-ea"/>
                <a:cs typeface="Arial" pitchFamily="34" charset="0"/>
              </a:rPr>
              <a:t>Hadron</a:t>
            </a:r>
            <a:r>
              <a:rPr lang="en-US" sz="2000" b="1" kern="0" dirty="0" smtClean="0">
                <a:latin typeface="Arial" pitchFamily="34" charset="0"/>
                <a:ea typeface="+mj-ea"/>
                <a:cs typeface="Arial" pitchFamily="34" charset="0"/>
              </a:rPr>
              <a:t> spectra as probes of QCD</a:t>
            </a:r>
            <a:br>
              <a:rPr lang="en-US" sz="2000" b="1" kern="0" dirty="0" smtClean="0">
                <a:latin typeface="Arial" pitchFamily="34" charset="0"/>
                <a:ea typeface="+mj-ea"/>
                <a:cs typeface="Arial" pitchFamily="34" charset="0"/>
              </a:rPr>
            </a:br>
            <a:r>
              <a:rPr lang="en-US" sz="1600" b="1" kern="0" dirty="0" smtClean="0">
                <a:latin typeface="Arial" pitchFamily="34" charset="0"/>
                <a:ea typeface="+mj-ea"/>
                <a:cs typeface="Arial" pitchFamily="34" charset="0"/>
              </a:rPr>
              <a:t>(</a:t>
            </a:r>
            <a:r>
              <a:rPr lang="en-US" sz="1600" b="1" kern="0" dirty="0" err="1" smtClean="0">
                <a:latin typeface="Arial" pitchFamily="34" charset="0"/>
                <a:ea typeface="+mj-ea"/>
                <a:cs typeface="Arial" pitchFamily="34" charset="0"/>
              </a:rPr>
              <a:t>GluEx</a:t>
            </a:r>
            <a:r>
              <a:rPr lang="en-US" sz="1600" b="1" kern="0" dirty="0" smtClean="0">
                <a:latin typeface="Arial" pitchFamily="34" charset="0"/>
                <a:ea typeface="+mj-ea"/>
                <a:cs typeface="Arial" pitchFamily="34" charset="0"/>
              </a:rPr>
              <a:t> and heavy baryon and meson spectroscopy)</a:t>
            </a:r>
          </a:p>
          <a:p>
            <a:pPr marL="228600" indent="-228600">
              <a:tabLst>
                <a:tab pos="171450" algn="l"/>
              </a:tabLst>
              <a:defRPr/>
            </a:pPr>
            <a:endParaRPr lang="en-US" sz="800" b="1" kern="0" dirty="0" smtClean="0">
              <a:latin typeface="Arial" pitchFamily="34" charset="0"/>
              <a:ea typeface="+mj-ea"/>
              <a:cs typeface="Arial" pitchFamily="34" charset="0"/>
            </a:endParaRPr>
          </a:p>
          <a:p>
            <a:pPr marL="228600" indent="-228600">
              <a:tabLst>
                <a:tab pos="171450" algn="l"/>
              </a:tabLst>
              <a:defRPr/>
            </a:pPr>
            <a:r>
              <a:rPr lang="en-US" sz="2000" b="1" dirty="0" smtClean="0">
                <a:latin typeface="Arial" pitchFamily="34" charset="0"/>
                <a:cs typeface="Arial" pitchFamily="34" charset="0"/>
              </a:rPr>
              <a:t>The transverse structure of the hadrons </a:t>
            </a:r>
            <a:br>
              <a:rPr lang="en-US" sz="2000" b="1" dirty="0" smtClean="0">
                <a:latin typeface="Arial" pitchFamily="34" charset="0"/>
                <a:cs typeface="Arial" pitchFamily="34" charset="0"/>
              </a:rPr>
            </a:br>
            <a:r>
              <a:rPr lang="en-US" sz="1600" b="1" kern="0" dirty="0" smtClean="0">
                <a:latin typeface="Arial" pitchFamily="34" charset="0"/>
                <a:ea typeface="+mj-ea"/>
                <a:cs typeface="Arial" pitchFamily="34" charset="0"/>
              </a:rPr>
              <a:t>(Elastic and transition Form Factors)</a:t>
            </a:r>
          </a:p>
          <a:p>
            <a:pPr marL="228600" indent="-228600">
              <a:tabLst>
                <a:tab pos="171450" algn="l"/>
              </a:tabLst>
              <a:defRPr/>
            </a:pPr>
            <a:endParaRPr lang="en-US" sz="800" b="1" kern="0" dirty="0" smtClean="0">
              <a:latin typeface="Arial" pitchFamily="34" charset="0"/>
              <a:ea typeface="+mj-ea"/>
              <a:cs typeface="Arial" pitchFamily="34" charset="0"/>
            </a:endParaRPr>
          </a:p>
          <a:p>
            <a:pPr marL="228600" indent="-228600">
              <a:tabLst>
                <a:tab pos="171450" algn="l"/>
              </a:tabLst>
              <a:defRPr/>
            </a:pPr>
            <a:r>
              <a:rPr lang="en-US" sz="2000" b="1" kern="0" dirty="0" smtClean="0">
                <a:latin typeface="Arial" pitchFamily="34" charset="0"/>
                <a:ea typeface="+mj-ea"/>
                <a:cs typeface="Arial" pitchFamily="34" charset="0"/>
              </a:rPr>
              <a:t>The longitudinal structure of the hadrons </a:t>
            </a:r>
            <a:br>
              <a:rPr lang="en-US" sz="2000" b="1" kern="0" dirty="0" smtClean="0">
                <a:latin typeface="Arial" pitchFamily="34" charset="0"/>
                <a:ea typeface="+mj-ea"/>
                <a:cs typeface="Arial" pitchFamily="34" charset="0"/>
              </a:rPr>
            </a:br>
            <a:r>
              <a:rPr lang="en-US" sz="1600" b="1" kern="0" dirty="0" smtClean="0">
                <a:latin typeface="Arial" pitchFamily="34" charset="0"/>
                <a:ea typeface="+mj-ea"/>
                <a:cs typeface="Arial" pitchFamily="34" charset="0"/>
              </a:rPr>
              <a:t>(</a:t>
            </a:r>
            <a:r>
              <a:rPr lang="en-US" sz="1600" b="1" kern="0" dirty="0" err="1" smtClean="0">
                <a:latin typeface="Arial" pitchFamily="34" charset="0"/>
                <a:ea typeface="+mj-ea"/>
                <a:cs typeface="Arial" pitchFamily="34" charset="0"/>
              </a:rPr>
              <a:t>Unpolarized</a:t>
            </a:r>
            <a:r>
              <a:rPr lang="en-US" sz="1600" b="1" kern="0" dirty="0" smtClean="0">
                <a:latin typeface="Arial" pitchFamily="34" charset="0"/>
                <a:ea typeface="+mj-ea"/>
                <a:cs typeface="Arial" pitchFamily="34" charset="0"/>
              </a:rPr>
              <a:t> and polarized </a:t>
            </a:r>
            <a:r>
              <a:rPr lang="en-US" sz="1600" b="1" kern="0" dirty="0" err="1" smtClean="0">
                <a:latin typeface="Arial" pitchFamily="34" charset="0"/>
                <a:ea typeface="+mj-ea"/>
                <a:cs typeface="Arial" pitchFamily="34" charset="0"/>
              </a:rPr>
              <a:t>parton</a:t>
            </a:r>
            <a:r>
              <a:rPr lang="en-US" sz="1600" b="1" kern="0" dirty="0" smtClean="0">
                <a:latin typeface="Arial" pitchFamily="34" charset="0"/>
                <a:ea typeface="+mj-ea"/>
                <a:cs typeface="Arial" pitchFamily="34" charset="0"/>
              </a:rPr>
              <a:t> distribution functions)</a:t>
            </a:r>
          </a:p>
          <a:p>
            <a:pPr marL="228600" indent="-228600">
              <a:tabLst>
                <a:tab pos="171450" algn="l"/>
              </a:tabLst>
              <a:defRPr/>
            </a:pPr>
            <a:endParaRPr lang="en-US" sz="800" b="1" kern="0" dirty="0" smtClean="0">
              <a:latin typeface="Arial" pitchFamily="34" charset="0"/>
              <a:ea typeface="+mj-ea"/>
              <a:cs typeface="Arial" pitchFamily="34" charset="0"/>
            </a:endParaRPr>
          </a:p>
          <a:p>
            <a:pPr marL="228600" indent="-228600">
              <a:tabLst>
                <a:tab pos="171450" algn="l"/>
              </a:tabLst>
              <a:defRPr/>
            </a:pPr>
            <a:r>
              <a:rPr lang="en-US" sz="2000" b="1" kern="0" dirty="0" smtClean="0">
                <a:latin typeface="Arial" pitchFamily="34" charset="0"/>
                <a:ea typeface="+mj-ea"/>
                <a:cs typeface="Arial" pitchFamily="34" charset="0"/>
              </a:rPr>
              <a:t>The 3D structure of the hadrons</a:t>
            </a:r>
            <a:br>
              <a:rPr lang="en-US" sz="2000" b="1" kern="0" dirty="0" smtClean="0">
                <a:latin typeface="Arial" pitchFamily="34" charset="0"/>
                <a:ea typeface="+mj-ea"/>
                <a:cs typeface="Arial" pitchFamily="34" charset="0"/>
              </a:rPr>
            </a:br>
            <a:r>
              <a:rPr lang="en-US" sz="1600" b="1" kern="0" dirty="0" smtClean="0">
                <a:latin typeface="Arial" pitchFamily="34" charset="0"/>
                <a:ea typeface="+mj-ea"/>
                <a:cs typeface="Arial" pitchFamily="34" charset="0"/>
              </a:rPr>
              <a:t>(Generalized Parton Distributions and Transverse Momentum Distributions)</a:t>
            </a:r>
          </a:p>
          <a:p>
            <a:pPr marL="228600" indent="-228600">
              <a:tabLst>
                <a:tab pos="171450" algn="l"/>
              </a:tabLst>
              <a:defRPr/>
            </a:pPr>
            <a:endParaRPr lang="en-US" sz="800" b="1" kern="0" dirty="0" smtClean="0">
              <a:latin typeface="Arial" pitchFamily="34" charset="0"/>
              <a:ea typeface="+mj-ea"/>
              <a:cs typeface="Arial" pitchFamily="34" charset="0"/>
            </a:endParaRPr>
          </a:p>
          <a:p>
            <a:pPr marL="228600" indent="-228600">
              <a:tabLst>
                <a:tab pos="171450" algn="l"/>
              </a:tabLst>
              <a:defRPr/>
            </a:pPr>
            <a:r>
              <a:rPr lang="en-US" sz="2000" b="1" kern="0" dirty="0" smtClean="0">
                <a:latin typeface="Arial" pitchFamily="34" charset="0"/>
                <a:ea typeface="+mj-ea"/>
                <a:cs typeface="Arial" pitchFamily="34" charset="0"/>
              </a:rPr>
              <a:t>Hadrons and cold nuclear matter</a:t>
            </a:r>
            <a:br>
              <a:rPr lang="en-US" sz="2000" b="1" kern="0" dirty="0" smtClean="0">
                <a:latin typeface="Arial" pitchFamily="34" charset="0"/>
                <a:ea typeface="+mj-ea"/>
                <a:cs typeface="Arial" pitchFamily="34" charset="0"/>
              </a:rPr>
            </a:br>
            <a:r>
              <a:rPr lang="en-US" sz="1600" b="1" kern="0" dirty="0" smtClean="0">
                <a:latin typeface="Arial" pitchFamily="34" charset="0"/>
                <a:ea typeface="+mj-ea"/>
                <a:cs typeface="Arial" pitchFamily="34" charset="0"/>
              </a:rPr>
              <a:t>(Medium modification of the nucleons, quark </a:t>
            </a:r>
            <a:r>
              <a:rPr lang="en-US" sz="1600" b="1" kern="0" dirty="0" err="1" smtClean="0">
                <a:latin typeface="Arial" pitchFamily="34" charset="0"/>
                <a:ea typeface="+mj-ea"/>
                <a:cs typeface="Arial" pitchFamily="34" charset="0"/>
              </a:rPr>
              <a:t>hadronization</a:t>
            </a:r>
            <a:r>
              <a:rPr lang="en-US" sz="1600" b="1" kern="0" dirty="0" smtClean="0">
                <a:latin typeface="Arial" pitchFamily="34" charset="0"/>
                <a:ea typeface="+mj-ea"/>
                <a:cs typeface="Arial" pitchFamily="34" charset="0"/>
              </a:rPr>
              <a:t>, N-N correlations, hypernuclear spectroscopy, few-body experiments)</a:t>
            </a:r>
          </a:p>
          <a:p>
            <a:pPr marL="228600" indent="-228600">
              <a:tabLst>
                <a:tab pos="171450" algn="l"/>
              </a:tabLst>
              <a:defRPr/>
            </a:pPr>
            <a:endParaRPr lang="en-US" sz="800" b="1" kern="0" dirty="0" smtClean="0">
              <a:latin typeface="Arial" pitchFamily="34" charset="0"/>
              <a:ea typeface="+mj-ea"/>
              <a:cs typeface="Arial" pitchFamily="34" charset="0"/>
            </a:endParaRPr>
          </a:p>
          <a:p>
            <a:pPr marL="228600" indent="-228600">
              <a:tabLst>
                <a:tab pos="171450" algn="l"/>
              </a:tabLst>
              <a:defRPr/>
            </a:pPr>
            <a:r>
              <a:rPr lang="en-US" sz="2000" b="1" kern="0" dirty="0" smtClean="0">
                <a:latin typeface="Arial" pitchFamily="34" charset="0"/>
                <a:ea typeface="+mj-ea"/>
                <a:cs typeface="Arial" pitchFamily="34" charset="0"/>
              </a:rPr>
              <a:t>Low-energy tests of the Standard Model and Fundamental  Symmetries</a:t>
            </a:r>
            <a:br>
              <a:rPr lang="en-US" sz="2000" b="1" kern="0" dirty="0" smtClean="0">
                <a:latin typeface="Arial" pitchFamily="34" charset="0"/>
                <a:ea typeface="+mj-ea"/>
                <a:cs typeface="Arial" pitchFamily="34" charset="0"/>
              </a:rPr>
            </a:br>
            <a:r>
              <a:rPr lang="en-US" sz="1600" b="1" kern="0" dirty="0" smtClean="0">
                <a:latin typeface="Arial" pitchFamily="34" charset="0"/>
                <a:ea typeface="+mj-ea"/>
                <a:cs typeface="Arial" pitchFamily="34" charset="0"/>
              </a:rPr>
              <a:t>(</a:t>
            </a:r>
            <a:r>
              <a:rPr lang="en-US" sz="1600" b="1" kern="0" dirty="0" err="1" smtClean="0">
                <a:latin typeface="Arial" pitchFamily="34" charset="0"/>
                <a:ea typeface="+mj-ea"/>
                <a:cs typeface="Arial" pitchFamily="34" charset="0"/>
              </a:rPr>
              <a:t>Møller</a:t>
            </a:r>
            <a:r>
              <a:rPr lang="en-US" sz="1600" b="1" kern="0" dirty="0" smtClean="0">
                <a:latin typeface="Arial" pitchFamily="34" charset="0"/>
                <a:ea typeface="+mj-ea"/>
                <a:cs typeface="Arial" pitchFamily="34" charset="0"/>
              </a:rPr>
              <a:t>, PVDIS, PRIMEX, …..)</a:t>
            </a:r>
          </a:p>
        </p:txBody>
      </p:sp>
      <p:pic>
        <p:nvPicPr>
          <p:cNvPr id="12" name="Picture 5" descr="CSSMcover1280x1024lattice"/>
          <p:cNvPicPr>
            <a:picLocks noChangeAspect="1" noChangeArrowheads="1"/>
          </p:cNvPicPr>
          <p:nvPr/>
        </p:nvPicPr>
        <p:blipFill>
          <a:blip r:embed="rId7" cstate="print"/>
          <a:srcRect/>
          <a:stretch>
            <a:fillRect/>
          </a:stretch>
        </p:blipFill>
        <p:spPr bwMode="auto">
          <a:xfrm>
            <a:off x="5648308" y="1218507"/>
            <a:ext cx="1523308" cy="1219893"/>
          </a:xfrm>
          <a:prstGeom prst="rect">
            <a:avLst/>
          </a:prstGeom>
          <a:noFill/>
          <a:ln w="9525">
            <a:noFill/>
            <a:miter lim="800000"/>
            <a:headEnd/>
            <a:tailEnd/>
          </a:ln>
        </p:spPr>
      </p:pic>
      <p:sp>
        <p:nvSpPr>
          <p:cNvPr id="5" name="Rectangle 4"/>
          <p:cNvSpPr/>
          <p:nvPr/>
        </p:nvSpPr>
        <p:spPr>
          <a:xfrm>
            <a:off x="5334000" y="3846493"/>
            <a:ext cx="3733800" cy="954107"/>
          </a:xfrm>
          <a:prstGeom prst="rect">
            <a:avLst/>
          </a:prstGeom>
          <a:solidFill>
            <a:schemeClr val="bg1"/>
          </a:solidFill>
          <a:ln w="12700">
            <a:solidFill>
              <a:srgbClr val="C00000"/>
            </a:solidFill>
          </a:ln>
        </p:spPr>
        <p:txBody>
          <a:bodyPr wrap="square">
            <a:spAutoFit/>
          </a:bodyPr>
          <a:lstStyle/>
          <a:p>
            <a:r>
              <a:rPr lang="en-US" b="1" i="1" dirty="0">
                <a:solidFill>
                  <a:srgbClr val="0414CD"/>
                </a:solidFill>
              </a:rPr>
              <a:t>And other science </a:t>
            </a:r>
            <a:endParaRPr lang="en-US" b="1" i="1" dirty="0" smtClean="0">
              <a:solidFill>
                <a:srgbClr val="0414CD"/>
              </a:solidFill>
            </a:endParaRPr>
          </a:p>
          <a:p>
            <a:r>
              <a:rPr lang="en-US" b="1" i="1" dirty="0" smtClean="0">
                <a:solidFill>
                  <a:srgbClr val="0414CD"/>
                </a:solidFill>
              </a:rPr>
              <a:t>we </a:t>
            </a:r>
            <a:r>
              <a:rPr lang="en-US" b="1" i="1" dirty="0">
                <a:solidFill>
                  <a:srgbClr val="0414CD"/>
                </a:solidFill>
              </a:rPr>
              <a:t>can’t foresee</a:t>
            </a:r>
          </a:p>
        </p:txBody>
      </p:sp>
      <p:sp>
        <p:nvSpPr>
          <p:cNvPr id="13" name="Title 1"/>
          <p:cNvSpPr txBox="1">
            <a:spLocks/>
          </p:cNvSpPr>
          <p:nvPr/>
        </p:nvSpPr>
        <p:spPr bwMode="auto">
          <a:xfrm>
            <a:off x="0" y="0"/>
            <a:ext cx="9144000" cy="6858000"/>
          </a:xfrm>
          <a:prstGeom prst="rect">
            <a:avLst/>
          </a:prstGeom>
          <a:solidFill>
            <a:schemeClr val="bg1"/>
          </a:solidFill>
          <a:ln w="12700">
            <a:noFill/>
            <a:miter lim="800000"/>
            <a:headEnd/>
            <a:tailEnd/>
          </a:ln>
        </p:spPr>
        <p:txBody>
          <a:bodyPr vert="horz" wrap="square" lIns="90487" tIns="44450" rIns="90487" bIns="44450" numCol="1" anchor="ctr" anchorCtr="0" compatLnSpc="1">
            <a:prstTxWarp prst="textNoShape">
              <a:avLst/>
            </a:prstTxWarp>
          </a:bodyPr>
          <a:lst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defRPr>
            </a:lvl2pPr>
            <a:lvl3pPr algn="ctr" rtl="0" eaLnBrk="0" fontAlgn="base" hangingPunct="0">
              <a:spcBef>
                <a:spcPct val="0"/>
              </a:spcBef>
              <a:spcAft>
                <a:spcPct val="0"/>
              </a:spcAft>
              <a:defRPr sz="3200" b="1">
                <a:solidFill>
                  <a:schemeClr val="hlink"/>
                </a:solidFill>
                <a:latin typeface="Arial" charset="0"/>
              </a:defRPr>
            </a:lvl3pPr>
            <a:lvl4pPr algn="ctr" rtl="0" eaLnBrk="0" fontAlgn="base" hangingPunct="0">
              <a:spcBef>
                <a:spcPct val="0"/>
              </a:spcBef>
              <a:spcAft>
                <a:spcPct val="0"/>
              </a:spcAft>
              <a:defRPr sz="3200" b="1">
                <a:solidFill>
                  <a:schemeClr val="hlink"/>
                </a:solidFill>
                <a:latin typeface="Arial" charset="0"/>
              </a:defRPr>
            </a:lvl4pPr>
            <a:lvl5pPr algn="ctr" rtl="0" eaLnBrk="0" fontAlgn="base" hangingPunct="0">
              <a:spcBef>
                <a:spcPct val="0"/>
              </a:spcBef>
              <a:spcAft>
                <a:spcPct val="0"/>
              </a:spcAft>
              <a:defRPr sz="3200" b="1">
                <a:solidFill>
                  <a:schemeClr val="hlink"/>
                </a:solidFill>
                <a:latin typeface="Arial" charset="0"/>
              </a:defRPr>
            </a:lvl5pPr>
            <a:lvl6pPr marL="457200" algn="ctr" rtl="0" eaLnBrk="0" fontAlgn="base" hangingPunct="0">
              <a:spcBef>
                <a:spcPct val="0"/>
              </a:spcBef>
              <a:spcAft>
                <a:spcPct val="0"/>
              </a:spcAft>
              <a:defRPr sz="3200" b="1">
                <a:solidFill>
                  <a:schemeClr val="hlink"/>
                </a:solidFill>
                <a:latin typeface="Arial" charset="0"/>
              </a:defRPr>
            </a:lvl6pPr>
            <a:lvl7pPr marL="914400" algn="ctr" rtl="0" eaLnBrk="0" fontAlgn="base" hangingPunct="0">
              <a:spcBef>
                <a:spcPct val="0"/>
              </a:spcBef>
              <a:spcAft>
                <a:spcPct val="0"/>
              </a:spcAft>
              <a:defRPr sz="3200" b="1">
                <a:solidFill>
                  <a:schemeClr val="hlink"/>
                </a:solidFill>
                <a:latin typeface="Arial" charset="0"/>
              </a:defRPr>
            </a:lvl7pPr>
            <a:lvl8pPr marL="1371600" algn="ctr" rtl="0" eaLnBrk="0" fontAlgn="base" hangingPunct="0">
              <a:spcBef>
                <a:spcPct val="0"/>
              </a:spcBef>
              <a:spcAft>
                <a:spcPct val="0"/>
              </a:spcAft>
              <a:defRPr sz="3200" b="1">
                <a:solidFill>
                  <a:schemeClr val="hlink"/>
                </a:solidFill>
                <a:latin typeface="Arial" charset="0"/>
              </a:defRPr>
            </a:lvl8pPr>
            <a:lvl9pPr marL="1828800" algn="ctr" rtl="0" eaLnBrk="0" fontAlgn="base" hangingPunct="0">
              <a:spcBef>
                <a:spcPct val="0"/>
              </a:spcBef>
              <a:spcAft>
                <a:spcPct val="0"/>
              </a:spcAft>
              <a:defRPr sz="3200" b="1">
                <a:solidFill>
                  <a:schemeClr val="hlink"/>
                </a:solidFill>
                <a:latin typeface="Arial" charset="0"/>
              </a:defRPr>
            </a:lvl9pPr>
          </a:lstStyle>
          <a:p>
            <a:r>
              <a:rPr lang="en-US" sz="3600" smtClean="0"/>
              <a:t>The End </a:t>
            </a:r>
            <a:br>
              <a:rPr lang="en-US" sz="3600" smtClean="0"/>
            </a:br>
            <a:r>
              <a:rPr lang="en-US" smtClean="0"/>
              <a:t/>
            </a:r>
            <a:br>
              <a:rPr lang="en-US" smtClean="0"/>
            </a:br>
            <a:r>
              <a:rPr lang="en-US" smtClean="0"/>
              <a:t>(which is, of course, the beginning of</a:t>
            </a:r>
            <a:br>
              <a:rPr lang="en-US" smtClean="0"/>
            </a:br>
            <a:r>
              <a:rPr lang="en-US" smtClean="0"/>
              <a:t> 12 GeV and beyond)</a:t>
            </a:r>
            <a:endParaRPr lang="en-US" dirty="0"/>
          </a:p>
        </p:txBody>
      </p:sp>
    </p:spTree>
    <p:extLst>
      <p:ext uri="{BB962C8B-B14F-4D97-AF65-F5344CB8AC3E}">
        <p14:creationId xmlns:p14="http://schemas.microsoft.com/office/powerpoint/2010/main" xmlns="" val="264159157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77800"/>
            <a:ext cx="9067800" cy="736600"/>
          </a:xfrm>
        </p:spPr>
        <p:txBody>
          <a:bodyPr/>
          <a:lstStyle/>
          <a:p>
            <a:r>
              <a:rPr lang="en-US" dirty="0" smtClean="0"/>
              <a:t>Coming Next:  The </a:t>
            </a:r>
            <a:r>
              <a:rPr lang="en-US" dirty="0" err="1" smtClean="0"/>
              <a:t>JLab</a:t>
            </a:r>
            <a:r>
              <a:rPr lang="en-US" dirty="0" smtClean="0"/>
              <a:t> 12 </a:t>
            </a:r>
            <a:r>
              <a:rPr lang="en-US" dirty="0" err="1" smtClean="0"/>
              <a:t>GeV</a:t>
            </a:r>
            <a:r>
              <a:rPr lang="en-US" dirty="0" smtClean="0"/>
              <a:t> Upgrade</a:t>
            </a:r>
            <a:br>
              <a:rPr lang="en-US" dirty="0" smtClean="0"/>
            </a:br>
            <a:r>
              <a:rPr lang="en-US" dirty="0" smtClean="0"/>
              <a:t>Major Programs in Six Areas</a:t>
            </a:r>
            <a:endParaRPr lang="en-US" dirty="0"/>
          </a:p>
        </p:txBody>
      </p:sp>
      <p:grpSp>
        <p:nvGrpSpPr>
          <p:cNvPr id="4" name="Group 2"/>
          <p:cNvGrpSpPr>
            <a:grpSpLocks/>
          </p:cNvGrpSpPr>
          <p:nvPr/>
        </p:nvGrpSpPr>
        <p:grpSpPr bwMode="auto">
          <a:xfrm>
            <a:off x="5562568" y="2072470"/>
            <a:ext cx="3667170" cy="4822047"/>
            <a:chOff x="9178" y="3401"/>
            <a:chExt cx="5774" cy="7593"/>
          </a:xfrm>
        </p:grpSpPr>
        <p:pic>
          <p:nvPicPr>
            <p:cNvPr id="1333252"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51" y="3401"/>
              <a:ext cx="3101" cy="2104"/>
            </a:xfrm>
            <a:prstGeom prst="rect">
              <a:avLst/>
            </a:prstGeom>
            <a:noFill/>
            <a:extLst>
              <a:ext uri="{909E8E84-426E-40DD-AFC4-6F175D3DCCD1}">
                <a14:hiddenFill xmlns:a14="http://schemas.microsoft.com/office/drawing/2010/main" xmlns="">
                  <a:solidFill>
                    <a:srgbClr val="FFFFFF"/>
                  </a:solidFill>
                </a14:hiddenFill>
              </a:ext>
            </a:extLst>
          </p:spPr>
        </p:pic>
        <p:pic>
          <p:nvPicPr>
            <p:cNvPr id="1333253"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78" y="4453"/>
              <a:ext cx="2133" cy="2404"/>
            </a:xfrm>
            <a:prstGeom prst="rect">
              <a:avLst/>
            </a:prstGeom>
            <a:noFill/>
            <a:extLst>
              <a:ext uri="{909E8E84-426E-40DD-AFC4-6F175D3DCCD1}">
                <a14:hiddenFill xmlns:a14="http://schemas.microsoft.com/office/drawing/2010/main" xmlns="">
                  <a:solidFill>
                    <a:srgbClr val="FFFFFF"/>
                  </a:solidFill>
                </a14:hiddenFill>
              </a:ext>
            </a:extLst>
          </p:spPr>
        </p:pic>
        <p:pic>
          <p:nvPicPr>
            <p:cNvPr id="1333254"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455" y="6030"/>
              <a:ext cx="1894" cy="2747"/>
            </a:xfrm>
            <a:prstGeom prst="rect">
              <a:avLst/>
            </a:prstGeom>
            <a:noFill/>
            <a:extLst>
              <a:ext uri="{909E8E84-426E-40DD-AFC4-6F175D3DCCD1}">
                <a14:hiddenFill xmlns:a14="http://schemas.microsoft.com/office/drawing/2010/main" xmlns="">
                  <a:solidFill>
                    <a:srgbClr val="FFFFFF"/>
                  </a:solidFill>
                </a14:hiddenFill>
              </a:ext>
            </a:extLst>
          </p:spPr>
        </p:pic>
        <p:pic>
          <p:nvPicPr>
            <p:cNvPr id="1333255"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988" y="9137"/>
              <a:ext cx="2829" cy="1857"/>
            </a:xfrm>
            <a:prstGeom prst="rect">
              <a:avLst/>
            </a:prstGeom>
            <a:noFill/>
            <a:extLst>
              <a:ext uri="{909E8E84-426E-40DD-AFC4-6F175D3DCCD1}">
                <a14:hiddenFill xmlns:a14="http://schemas.microsoft.com/office/drawing/2010/main" xmlns="">
                  <a:solidFill>
                    <a:srgbClr val="FFFFFF"/>
                  </a:solidFill>
                </a14:hiddenFill>
              </a:ext>
            </a:extLst>
          </p:spPr>
        </p:pic>
        <p:pic>
          <p:nvPicPr>
            <p:cNvPr id="1333256" name="Picture 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313" y="7719"/>
              <a:ext cx="2624" cy="1748"/>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1" name="Content Placeholder 2"/>
          <p:cNvSpPr>
            <a:spLocks noGrp="1"/>
          </p:cNvSpPr>
          <p:nvPr>
            <p:ph idx="1"/>
          </p:nvPr>
        </p:nvSpPr>
        <p:spPr>
          <a:xfrm>
            <a:off x="152400" y="1143000"/>
            <a:ext cx="5715000" cy="5391150"/>
          </a:xfrm>
        </p:spPr>
        <p:txBody>
          <a:bodyPr/>
          <a:lstStyle/>
          <a:p>
            <a:pPr marL="228600" indent="-228600">
              <a:tabLst>
                <a:tab pos="171450" algn="l"/>
              </a:tabLst>
              <a:defRPr/>
            </a:pPr>
            <a:r>
              <a:rPr lang="en-US" sz="2000" b="1" kern="0" dirty="0" smtClean="0">
                <a:latin typeface="Arial" pitchFamily="34" charset="0"/>
                <a:ea typeface="+mj-ea"/>
                <a:cs typeface="Arial" pitchFamily="34" charset="0"/>
              </a:rPr>
              <a:t>The </a:t>
            </a:r>
            <a:r>
              <a:rPr lang="en-US" sz="2000" b="1" kern="0" dirty="0" err="1" smtClean="0">
                <a:latin typeface="Arial" pitchFamily="34" charset="0"/>
                <a:ea typeface="+mj-ea"/>
                <a:cs typeface="Arial" pitchFamily="34" charset="0"/>
              </a:rPr>
              <a:t>Hadron</a:t>
            </a:r>
            <a:r>
              <a:rPr lang="en-US" sz="2000" b="1" kern="0" dirty="0" smtClean="0">
                <a:latin typeface="Arial" pitchFamily="34" charset="0"/>
                <a:ea typeface="+mj-ea"/>
                <a:cs typeface="Arial" pitchFamily="34" charset="0"/>
              </a:rPr>
              <a:t> spectra as probes of QCD</a:t>
            </a:r>
            <a:br>
              <a:rPr lang="en-US" sz="2000" b="1" kern="0" dirty="0" smtClean="0">
                <a:latin typeface="Arial" pitchFamily="34" charset="0"/>
                <a:ea typeface="+mj-ea"/>
                <a:cs typeface="Arial" pitchFamily="34" charset="0"/>
              </a:rPr>
            </a:br>
            <a:r>
              <a:rPr lang="en-US" sz="1600" b="1" kern="0" dirty="0" smtClean="0">
                <a:latin typeface="Arial" pitchFamily="34" charset="0"/>
                <a:ea typeface="+mj-ea"/>
                <a:cs typeface="Arial" pitchFamily="34" charset="0"/>
              </a:rPr>
              <a:t>(</a:t>
            </a:r>
            <a:r>
              <a:rPr lang="en-US" sz="1600" b="1" kern="0" dirty="0" err="1" smtClean="0">
                <a:latin typeface="Arial" pitchFamily="34" charset="0"/>
                <a:ea typeface="+mj-ea"/>
                <a:cs typeface="Arial" pitchFamily="34" charset="0"/>
              </a:rPr>
              <a:t>GluEx</a:t>
            </a:r>
            <a:r>
              <a:rPr lang="en-US" sz="1600" b="1" kern="0" dirty="0" smtClean="0">
                <a:latin typeface="Arial" pitchFamily="34" charset="0"/>
                <a:ea typeface="+mj-ea"/>
                <a:cs typeface="Arial" pitchFamily="34" charset="0"/>
              </a:rPr>
              <a:t> and heavy baryon and meson spectroscopy)</a:t>
            </a:r>
          </a:p>
          <a:p>
            <a:pPr marL="228600" indent="-228600">
              <a:tabLst>
                <a:tab pos="171450" algn="l"/>
              </a:tabLst>
              <a:defRPr/>
            </a:pPr>
            <a:endParaRPr lang="en-US" sz="800" b="1" kern="0" dirty="0" smtClean="0">
              <a:latin typeface="Arial" pitchFamily="34" charset="0"/>
              <a:ea typeface="+mj-ea"/>
              <a:cs typeface="Arial" pitchFamily="34" charset="0"/>
            </a:endParaRPr>
          </a:p>
          <a:p>
            <a:pPr marL="228600" indent="-228600">
              <a:tabLst>
                <a:tab pos="171450" algn="l"/>
              </a:tabLst>
              <a:defRPr/>
            </a:pPr>
            <a:r>
              <a:rPr lang="en-US" sz="2000" b="1" dirty="0" smtClean="0">
                <a:latin typeface="Arial" pitchFamily="34" charset="0"/>
                <a:cs typeface="Arial" pitchFamily="34" charset="0"/>
              </a:rPr>
              <a:t>The transverse structure of the hadrons </a:t>
            </a:r>
            <a:br>
              <a:rPr lang="en-US" sz="2000" b="1" dirty="0" smtClean="0">
                <a:latin typeface="Arial" pitchFamily="34" charset="0"/>
                <a:cs typeface="Arial" pitchFamily="34" charset="0"/>
              </a:rPr>
            </a:br>
            <a:r>
              <a:rPr lang="en-US" sz="1600" b="1" kern="0" dirty="0" smtClean="0">
                <a:latin typeface="Arial" pitchFamily="34" charset="0"/>
                <a:ea typeface="+mj-ea"/>
                <a:cs typeface="Arial" pitchFamily="34" charset="0"/>
              </a:rPr>
              <a:t>(Elastic and transition Form Factors)</a:t>
            </a:r>
          </a:p>
          <a:p>
            <a:pPr marL="228600" indent="-228600">
              <a:tabLst>
                <a:tab pos="171450" algn="l"/>
              </a:tabLst>
              <a:defRPr/>
            </a:pPr>
            <a:endParaRPr lang="en-US" sz="800" b="1" kern="0" dirty="0" smtClean="0">
              <a:latin typeface="Arial" pitchFamily="34" charset="0"/>
              <a:ea typeface="+mj-ea"/>
              <a:cs typeface="Arial" pitchFamily="34" charset="0"/>
            </a:endParaRPr>
          </a:p>
          <a:p>
            <a:pPr marL="228600" indent="-228600">
              <a:tabLst>
                <a:tab pos="171450" algn="l"/>
              </a:tabLst>
              <a:defRPr/>
            </a:pPr>
            <a:r>
              <a:rPr lang="en-US" sz="2000" b="1" kern="0" dirty="0" smtClean="0">
                <a:latin typeface="Arial" pitchFamily="34" charset="0"/>
                <a:ea typeface="+mj-ea"/>
                <a:cs typeface="Arial" pitchFamily="34" charset="0"/>
              </a:rPr>
              <a:t>The longitudinal structure of the hadrons </a:t>
            </a:r>
            <a:br>
              <a:rPr lang="en-US" sz="2000" b="1" kern="0" dirty="0" smtClean="0">
                <a:latin typeface="Arial" pitchFamily="34" charset="0"/>
                <a:ea typeface="+mj-ea"/>
                <a:cs typeface="Arial" pitchFamily="34" charset="0"/>
              </a:rPr>
            </a:br>
            <a:r>
              <a:rPr lang="en-US" sz="1600" b="1" kern="0" dirty="0" smtClean="0">
                <a:latin typeface="Arial" pitchFamily="34" charset="0"/>
                <a:ea typeface="+mj-ea"/>
                <a:cs typeface="Arial" pitchFamily="34" charset="0"/>
              </a:rPr>
              <a:t>(</a:t>
            </a:r>
            <a:r>
              <a:rPr lang="en-US" sz="1600" b="1" kern="0" dirty="0" err="1" smtClean="0">
                <a:latin typeface="Arial" pitchFamily="34" charset="0"/>
                <a:ea typeface="+mj-ea"/>
                <a:cs typeface="Arial" pitchFamily="34" charset="0"/>
              </a:rPr>
              <a:t>Unpolarized</a:t>
            </a:r>
            <a:r>
              <a:rPr lang="en-US" sz="1600" b="1" kern="0" dirty="0" smtClean="0">
                <a:latin typeface="Arial" pitchFamily="34" charset="0"/>
                <a:ea typeface="+mj-ea"/>
                <a:cs typeface="Arial" pitchFamily="34" charset="0"/>
              </a:rPr>
              <a:t> and polarized </a:t>
            </a:r>
            <a:r>
              <a:rPr lang="en-US" sz="1600" b="1" kern="0" dirty="0" err="1" smtClean="0">
                <a:latin typeface="Arial" pitchFamily="34" charset="0"/>
                <a:ea typeface="+mj-ea"/>
                <a:cs typeface="Arial" pitchFamily="34" charset="0"/>
              </a:rPr>
              <a:t>parton</a:t>
            </a:r>
            <a:r>
              <a:rPr lang="en-US" sz="1600" b="1" kern="0" dirty="0" smtClean="0">
                <a:latin typeface="Arial" pitchFamily="34" charset="0"/>
                <a:ea typeface="+mj-ea"/>
                <a:cs typeface="Arial" pitchFamily="34" charset="0"/>
              </a:rPr>
              <a:t> distribution functions)</a:t>
            </a:r>
          </a:p>
          <a:p>
            <a:pPr marL="228600" indent="-228600">
              <a:tabLst>
                <a:tab pos="171450" algn="l"/>
              </a:tabLst>
              <a:defRPr/>
            </a:pPr>
            <a:endParaRPr lang="en-US" sz="800" b="1" kern="0" dirty="0" smtClean="0">
              <a:latin typeface="Arial" pitchFamily="34" charset="0"/>
              <a:ea typeface="+mj-ea"/>
              <a:cs typeface="Arial" pitchFamily="34" charset="0"/>
            </a:endParaRPr>
          </a:p>
          <a:p>
            <a:pPr marL="228600" indent="-228600">
              <a:tabLst>
                <a:tab pos="171450" algn="l"/>
              </a:tabLst>
              <a:defRPr/>
            </a:pPr>
            <a:r>
              <a:rPr lang="en-US" sz="2000" b="1" kern="0" dirty="0" smtClean="0">
                <a:latin typeface="Arial" pitchFamily="34" charset="0"/>
                <a:ea typeface="+mj-ea"/>
                <a:cs typeface="Arial" pitchFamily="34" charset="0"/>
              </a:rPr>
              <a:t>The 3D structure of the hadrons</a:t>
            </a:r>
            <a:br>
              <a:rPr lang="en-US" sz="2000" b="1" kern="0" dirty="0" smtClean="0">
                <a:latin typeface="Arial" pitchFamily="34" charset="0"/>
                <a:ea typeface="+mj-ea"/>
                <a:cs typeface="Arial" pitchFamily="34" charset="0"/>
              </a:rPr>
            </a:br>
            <a:r>
              <a:rPr lang="en-US" sz="1600" b="1" kern="0" dirty="0" smtClean="0">
                <a:latin typeface="Arial" pitchFamily="34" charset="0"/>
                <a:ea typeface="+mj-ea"/>
                <a:cs typeface="Arial" pitchFamily="34" charset="0"/>
              </a:rPr>
              <a:t>(Generalized Parton Distributions and Transverse Momentum Distributions)</a:t>
            </a:r>
          </a:p>
          <a:p>
            <a:pPr marL="228600" indent="-228600">
              <a:tabLst>
                <a:tab pos="171450" algn="l"/>
              </a:tabLst>
              <a:defRPr/>
            </a:pPr>
            <a:endParaRPr lang="en-US" sz="800" b="1" kern="0" dirty="0" smtClean="0">
              <a:latin typeface="Arial" pitchFamily="34" charset="0"/>
              <a:ea typeface="+mj-ea"/>
              <a:cs typeface="Arial" pitchFamily="34" charset="0"/>
            </a:endParaRPr>
          </a:p>
          <a:p>
            <a:pPr marL="228600" indent="-228600">
              <a:tabLst>
                <a:tab pos="171450" algn="l"/>
              </a:tabLst>
              <a:defRPr/>
            </a:pPr>
            <a:r>
              <a:rPr lang="en-US" sz="2000" b="1" kern="0" dirty="0" smtClean="0">
                <a:latin typeface="Arial" pitchFamily="34" charset="0"/>
                <a:ea typeface="+mj-ea"/>
                <a:cs typeface="Arial" pitchFamily="34" charset="0"/>
              </a:rPr>
              <a:t>Hadrons and cold nuclear matter</a:t>
            </a:r>
            <a:br>
              <a:rPr lang="en-US" sz="2000" b="1" kern="0" dirty="0" smtClean="0">
                <a:latin typeface="Arial" pitchFamily="34" charset="0"/>
                <a:ea typeface="+mj-ea"/>
                <a:cs typeface="Arial" pitchFamily="34" charset="0"/>
              </a:rPr>
            </a:br>
            <a:r>
              <a:rPr lang="en-US" sz="1600" b="1" kern="0" dirty="0" smtClean="0">
                <a:latin typeface="Arial" pitchFamily="34" charset="0"/>
                <a:ea typeface="+mj-ea"/>
                <a:cs typeface="Arial" pitchFamily="34" charset="0"/>
              </a:rPr>
              <a:t>(Medium modification of the nucleons, quark </a:t>
            </a:r>
            <a:r>
              <a:rPr lang="en-US" sz="1600" b="1" kern="0" dirty="0" err="1" smtClean="0">
                <a:latin typeface="Arial" pitchFamily="34" charset="0"/>
                <a:ea typeface="+mj-ea"/>
                <a:cs typeface="Arial" pitchFamily="34" charset="0"/>
              </a:rPr>
              <a:t>hadronization</a:t>
            </a:r>
            <a:r>
              <a:rPr lang="en-US" sz="1600" b="1" kern="0" dirty="0" smtClean="0">
                <a:latin typeface="Arial" pitchFamily="34" charset="0"/>
                <a:ea typeface="+mj-ea"/>
                <a:cs typeface="Arial" pitchFamily="34" charset="0"/>
              </a:rPr>
              <a:t>, N-N correlations, hypernuclear spectroscopy, few-body experiments)</a:t>
            </a:r>
          </a:p>
          <a:p>
            <a:pPr marL="228600" indent="-228600">
              <a:tabLst>
                <a:tab pos="171450" algn="l"/>
              </a:tabLst>
              <a:defRPr/>
            </a:pPr>
            <a:endParaRPr lang="en-US" sz="800" b="1" kern="0" dirty="0" smtClean="0">
              <a:latin typeface="Arial" pitchFamily="34" charset="0"/>
              <a:ea typeface="+mj-ea"/>
              <a:cs typeface="Arial" pitchFamily="34" charset="0"/>
            </a:endParaRPr>
          </a:p>
          <a:p>
            <a:pPr marL="228600" indent="-228600">
              <a:tabLst>
                <a:tab pos="171450" algn="l"/>
              </a:tabLst>
              <a:defRPr/>
            </a:pPr>
            <a:r>
              <a:rPr lang="en-US" sz="2000" b="1" kern="0" dirty="0" smtClean="0">
                <a:latin typeface="Arial" pitchFamily="34" charset="0"/>
                <a:ea typeface="+mj-ea"/>
                <a:cs typeface="Arial" pitchFamily="34" charset="0"/>
              </a:rPr>
              <a:t>Low-energy tests of the Standard Model and Fundamental  Symmetries</a:t>
            </a:r>
            <a:br>
              <a:rPr lang="en-US" sz="2000" b="1" kern="0" dirty="0" smtClean="0">
                <a:latin typeface="Arial" pitchFamily="34" charset="0"/>
                <a:ea typeface="+mj-ea"/>
                <a:cs typeface="Arial" pitchFamily="34" charset="0"/>
              </a:rPr>
            </a:br>
            <a:r>
              <a:rPr lang="en-US" sz="1600" b="1" kern="0" dirty="0" smtClean="0">
                <a:latin typeface="Arial" pitchFamily="34" charset="0"/>
                <a:ea typeface="+mj-ea"/>
                <a:cs typeface="Arial" pitchFamily="34" charset="0"/>
              </a:rPr>
              <a:t>(</a:t>
            </a:r>
            <a:r>
              <a:rPr lang="en-US" sz="1600" b="1" kern="0" dirty="0" err="1" smtClean="0">
                <a:latin typeface="Arial" pitchFamily="34" charset="0"/>
                <a:ea typeface="+mj-ea"/>
                <a:cs typeface="Arial" pitchFamily="34" charset="0"/>
              </a:rPr>
              <a:t>Møller</a:t>
            </a:r>
            <a:r>
              <a:rPr lang="en-US" sz="1600" b="1" kern="0" dirty="0" smtClean="0">
                <a:latin typeface="Arial" pitchFamily="34" charset="0"/>
                <a:ea typeface="+mj-ea"/>
                <a:cs typeface="Arial" pitchFamily="34" charset="0"/>
              </a:rPr>
              <a:t>, PVDIS, PRIMEX, …..)</a:t>
            </a:r>
          </a:p>
        </p:txBody>
      </p:sp>
      <p:pic>
        <p:nvPicPr>
          <p:cNvPr id="12" name="Picture 5" descr="CSSMcover1280x1024lattice"/>
          <p:cNvPicPr>
            <a:picLocks noChangeAspect="1" noChangeArrowheads="1"/>
          </p:cNvPicPr>
          <p:nvPr/>
        </p:nvPicPr>
        <p:blipFill>
          <a:blip r:embed="rId7" cstate="print"/>
          <a:srcRect/>
          <a:stretch>
            <a:fillRect/>
          </a:stretch>
        </p:blipFill>
        <p:spPr bwMode="auto">
          <a:xfrm>
            <a:off x="5648308" y="1218507"/>
            <a:ext cx="1523308" cy="1219893"/>
          </a:xfrm>
          <a:prstGeom prst="rect">
            <a:avLst/>
          </a:prstGeom>
          <a:noFill/>
          <a:ln w="9525">
            <a:noFill/>
            <a:miter lim="800000"/>
            <a:headEnd/>
            <a:tailEnd/>
          </a:ln>
        </p:spPr>
      </p:pic>
      <p:sp>
        <p:nvSpPr>
          <p:cNvPr id="5" name="Rectangle 4"/>
          <p:cNvSpPr/>
          <p:nvPr/>
        </p:nvSpPr>
        <p:spPr>
          <a:xfrm>
            <a:off x="5257800" y="3733800"/>
            <a:ext cx="3733800" cy="954107"/>
          </a:xfrm>
          <a:prstGeom prst="rect">
            <a:avLst/>
          </a:prstGeom>
          <a:solidFill>
            <a:schemeClr val="bg1"/>
          </a:solidFill>
          <a:ln w="12700">
            <a:solidFill>
              <a:srgbClr val="C00000"/>
            </a:solidFill>
          </a:ln>
        </p:spPr>
        <p:txBody>
          <a:bodyPr wrap="square">
            <a:spAutoFit/>
          </a:bodyPr>
          <a:lstStyle/>
          <a:p>
            <a:r>
              <a:rPr lang="en-US" b="1" i="1" dirty="0">
                <a:solidFill>
                  <a:srgbClr val="0414CD"/>
                </a:solidFill>
              </a:rPr>
              <a:t>And other science </a:t>
            </a:r>
            <a:endParaRPr lang="en-US" b="1" i="1" dirty="0" smtClean="0">
              <a:solidFill>
                <a:srgbClr val="0414CD"/>
              </a:solidFill>
            </a:endParaRPr>
          </a:p>
          <a:p>
            <a:r>
              <a:rPr lang="en-US" b="1" i="1" dirty="0" smtClean="0">
                <a:solidFill>
                  <a:srgbClr val="0414CD"/>
                </a:solidFill>
              </a:rPr>
              <a:t>we </a:t>
            </a:r>
            <a:r>
              <a:rPr lang="en-US" b="1" i="1" dirty="0">
                <a:solidFill>
                  <a:srgbClr val="0414CD"/>
                </a:solidFill>
              </a:rPr>
              <a:t>can’t foresee</a:t>
            </a:r>
          </a:p>
        </p:txBody>
      </p:sp>
    </p:spTree>
    <p:extLst>
      <p:ext uri="{BB962C8B-B14F-4D97-AF65-F5344CB8AC3E}">
        <p14:creationId xmlns:p14="http://schemas.microsoft.com/office/powerpoint/2010/main" xmlns="" val="2924107092"/>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8" y="177800"/>
            <a:ext cx="7434262" cy="736600"/>
          </a:xfrm>
        </p:spPr>
        <p:txBody>
          <a:bodyPr/>
          <a:lstStyle/>
          <a:p>
            <a:r>
              <a:rPr lang="en-US" dirty="0" smtClean="0"/>
              <a:t>The Science Goals Were Defined from the mid-1970’s through 1982</a:t>
            </a:r>
            <a:endParaRPr lang="en-US" dirty="0"/>
          </a:p>
        </p:txBody>
      </p:sp>
      <p:sp>
        <p:nvSpPr>
          <p:cNvPr id="3" name="Content Placeholder 2"/>
          <p:cNvSpPr>
            <a:spLocks noGrp="1"/>
          </p:cNvSpPr>
          <p:nvPr>
            <p:ph idx="1"/>
          </p:nvPr>
        </p:nvSpPr>
        <p:spPr>
          <a:xfrm>
            <a:off x="228600" y="1238250"/>
            <a:ext cx="8534400" cy="4933950"/>
          </a:xfrm>
        </p:spPr>
        <p:txBody>
          <a:bodyPr/>
          <a:lstStyle/>
          <a:p>
            <a:r>
              <a:rPr lang="en-US" dirty="0" smtClean="0"/>
              <a:t>The NRC Friedlander </a:t>
            </a:r>
            <a:r>
              <a:rPr lang="en-US" dirty="0"/>
              <a:t>Panel (</a:t>
            </a:r>
            <a:r>
              <a:rPr lang="en-US" dirty="0" smtClean="0"/>
              <a:t>1975)</a:t>
            </a:r>
          </a:p>
          <a:p>
            <a:endParaRPr lang="en-US" sz="800" dirty="0" smtClean="0"/>
          </a:p>
          <a:p>
            <a:r>
              <a:rPr lang="en-US" dirty="0" smtClean="0"/>
              <a:t>The DOE/NSF Livingston </a:t>
            </a:r>
            <a:r>
              <a:rPr lang="en-US" dirty="0"/>
              <a:t>Panel (</a:t>
            </a:r>
            <a:r>
              <a:rPr lang="en-US" dirty="0" smtClean="0"/>
              <a:t>1977)</a:t>
            </a:r>
          </a:p>
          <a:p>
            <a:endParaRPr lang="en-US" sz="800" dirty="0"/>
          </a:p>
          <a:p>
            <a:r>
              <a:rPr lang="en-US" dirty="0" smtClean="0"/>
              <a:t>The 1979 </a:t>
            </a:r>
            <a:r>
              <a:rPr lang="en-US" dirty="0"/>
              <a:t>NUSAC (now NSAC) Long Range </a:t>
            </a:r>
            <a:r>
              <a:rPr lang="en-US" dirty="0" smtClean="0"/>
              <a:t>Plan </a:t>
            </a:r>
            <a:br>
              <a:rPr lang="en-US" dirty="0" smtClean="0"/>
            </a:br>
            <a:r>
              <a:rPr lang="en-US" sz="2200" dirty="0" smtClean="0"/>
              <a:t>(the first </a:t>
            </a:r>
            <a:r>
              <a:rPr lang="en-US" sz="2200" dirty="0"/>
              <a:t>formal NSAC Long Range </a:t>
            </a:r>
            <a:r>
              <a:rPr lang="en-US" sz="2200" dirty="0" smtClean="0"/>
              <a:t>Plan) – H. </a:t>
            </a:r>
            <a:r>
              <a:rPr lang="en-US" sz="2200" dirty="0" err="1" smtClean="0"/>
              <a:t>Feshbach</a:t>
            </a:r>
            <a:r>
              <a:rPr lang="en-US" sz="2200" dirty="0" smtClean="0"/>
              <a:t>, chair.  </a:t>
            </a:r>
          </a:p>
          <a:p>
            <a:endParaRPr lang="en-US" sz="800" dirty="0"/>
          </a:p>
          <a:p>
            <a:r>
              <a:rPr lang="en-US" dirty="0"/>
              <a:t>The </a:t>
            </a:r>
            <a:r>
              <a:rPr lang="en-US" dirty="0" smtClean="0"/>
              <a:t>“Blue Book” </a:t>
            </a:r>
            <a:r>
              <a:rPr lang="en-US" dirty="0"/>
              <a:t>(</a:t>
            </a:r>
            <a:r>
              <a:rPr lang="en-US" dirty="0" smtClean="0"/>
              <a:t>1981)</a:t>
            </a:r>
          </a:p>
          <a:p>
            <a:pPr marL="0" indent="0">
              <a:buNone/>
            </a:pPr>
            <a:endParaRPr lang="en-US" dirty="0"/>
          </a:p>
        </p:txBody>
      </p:sp>
    </p:spTree>
    <p:extLst>
      <p:ext uri="{BB962C8B-B14F-4D97-AF65-F5344CB8AC3E}">
        <p14:creationId xmlns:p14="http://schemas.microsoft.com/office/powerpoint/2010/main" xmlns="" val="67328037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144000" cy="736600"/>
          </a:xfrm>
        </p:spPr>
        <p:txBody>
          <a:bodyPr/>
          <a:lstStyle/>
          <a:p>
            <a:r>
              <a:rPr lang="en-US" dirty="0" smtClean="0"/>
              <a:t>Then Finalized by the </a:t>
            </a:r>
            <a:r>
              <a:rPr lang="en-US" dirty="0"/>
              <a:t>Barnes Panel </a:t>
            </a:r>
            <a:r>
              <a:rPr lang="en-US" dirty="0" smtClean="0"/>
              <a:t/>
            </a:r>
            <a:br>
              <a:rPr lang="en-US" dirty="0" smtClean="0"/>
            </a:br>
            <a:r>
              <a:rPr lang="en-US" dirty="0" smtClean="0"/>
              <a:t>of NSAC in 1982</a:t>
            </a:r>
            <a:endParaRPr lang="en-US" dirty="0"/>
          </a:p>
        </p:txBody>
      </p:sp>
      <p:sp>
        <p:nvSpPr>
          <p:cNvPr id="3" name="Content Placeholder 2"/>
          <p:cNvSpPr>
            <a:spLocks noGrp="1"/>
          </p:cNvSpPr>
          <p:nvPr>
            <p:ph idx="1"/>
          </p:nvPr>
        </p:nvSpPr>
        <p:spPr>
          <a:xfrm>
            <a:off x="381000" y="1219200"/>
            <a:ext cx="8305800" cy="4933950"/>
          </a:xfrm>
        </p:spPr>
        <p:txBody>
          <a:bodyPr/>
          <a:lstStyle/>
          <a:p>
            <a:pPr marL="514350" marR="0" lvl="0" indent="-514350">
              <a:lnSpc>
                <a:spcPct val="115000"/>
              </a:lnSpc>
              <a:spcBef>
                <a:spcPts val="0"/>
              </a:spcBef>
              <a:spcAft>
                <a:spcPts val="0"/>
              </a:spcAft>
              <a:buFont typeface="+mj-lt"/>
              <a:buAutoNum type="arabicPeriod"/>
            </a:pPr>
            <a:r>
              <a:rPr lang="en-US" sz="2800" dirty="0">
                <a:latin typeface="+mj-lt"/>
                <a:ea typeface="Arial"/>
                <a:cs typeface="Times New Roman"/>
              </a:rPr>
              <a:t>Single nucleon </a:t>
            </a:r>
            <a:r>
              <a:rPr lang="en-US" sz="2800" dirty="0" smtClean="0">
                <a:latin typeface="+mj-lt"/>
                <a:ea typeface="Arial"/>
                <a:cs typeface="Times New Roman"/>
              </a:rPr>
              <a:t>structure</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a:latin typeface="+mj-lt"/>
                <a:ea typeface="Arial"/>
                <a:cs typeface="Times New Roman"/>
              </a:rPr>
              <a:t>Deuteron and few body form factors and inelastic </a:t>
            </a:r>
            <a:r>
              <a:rPr lang="en-US" sz="2800" dirty="0" smtClean="0">
                <a:latin typeface="+mj-lt"/>
                <a:ea typeface="Arial"/>
                <a:cs typeface="Times New Roman"/>
              </a:rPr>
              <a:t>processes</a:t>
            </a:r>
            <a:r>
              <a:rPr lang="en-US" sz="2800" dirty="0">
                <a:latin typeface="+mj-lt"/>
                <a:ea typeface="Arial"/>
                <a:cs typeface="Times New Roman"/>
              </a:rPr>
              <a:t> </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a:latin typeface="+mj-lt"/>
                <a:ea typeface="Arial"/>
                <a:cs typeface="Times New Roman"/>
              </a:rPr>
              <a:t>Production of vector mesons and </a:t>
            </a:r>
            <a:r>
              <a:rPr lang="en-US" sz="2800" dirty="0" smtClean="0">
                <a:latin typeface="+mj-lt"/>
                <a:ea typeface="Arial"/>
                <a:cs typeface="Times New Roman"/>
              </a:rPr>
              <a:t>baryons</a:t>
            </a:r>
            <a:r>
              <a:rPr lang="en-US" sz="2800" dirty="0">
                <a:latin typeface="+mj-lt"/>
                <a:ea typeface="Arial"/>
                <a:cs typeface="Times New Roman"/>
              </a:rPr>
              <a:t> </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a:latin typeface="+mj-lt"/>
                <a:ea typeface="Arial"/>
                <a:cs typeface="Times New Roman"/>
              </a:rPr>
              <a:t>Discrete states and giant  resonances in complex nuclei</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smtClean="0">
                <a:latin typeface="+mj-lt"/>
                <a:ea typeface="Arial"/>
                <a:cs typeface="Arial"/>
              </a:rPr>
              <a:t> </a:t>
            </a:r>
            <a:r>
              <a:rPr lang="en-US" sz="2800" dirty="0" smtClean="0">
                <a:latin typeface="Symbol" pitchFamily="18" charset="2"/>
                <a:ea typeface="Arial"/>
                <a:cs typeface="Arial"/>
              </a:rPr>
              <a:t>D</a:t>
            </a:r>
            <a:r>
              <a:rPr lang="en-US" sz="2800" dirty="0" smtClean="0">
                <a:latin typeface="+mj-lt"/>
                <a:ea typeface="Arial"/>
                <a:cs typeface="Times New Roman"/>
              </a:rPr>
              <a:t> </a:t>
            </a:r>
            <a:r>
              <a:rPr lang="en-US" sz="2800" dirty="0">
                <a:latin typeface="+mj-lt"/>
                <a:ea typeface="Arial"/>
                <a:cs typeface="Times New Roman"/>
              </a:rPr>
              <a:t>and N* production in nuclei</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smtClean="0">
                <a:latin typeface="+mj-lt"/>
                <a:ea typeface="Arial"/>
                <a:cs typeface="Times New Roman"/>
              </a:rPr>
              <a:t>Single </a:t>
            </a:r>
            <a:r>
              <a:rPr lang="en-US" sz="2800" dirty="0">
                <a:latin typeface="+mj-lt"/>
                <a:ea typeface="Arial"/>
                <a:cs typeface="Times New Roman"/>
              </a:rPr>
              <a:t>nucleon hole states in complex nuclei</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err="1" smtClean="0">
                <a:latin typeface="+mj-lt"/>
                <a:ea typeface="Arial"/>
                <a:cs typeface="Times New Roman"/>
              </a:rPr>
              <a:t>Hypernuclei</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smtClean="0">
                <a:latin typeface="+mj-lt"/>
                <a:ea typeface="Arial"/>
                <a:cs typeface="Times New Roman"/>
              </a:rPr>
              <a:t>Deep </a:t>
            </a:r>
            <a:r>
              <a:rPr lang="en-US" sz="2800" dirty="0">
                <a:latin typeface="+mj-lt"/>
                <a:ea typeface="Arial"/>
                <a:cs typeface="Times New Roman"/>
              </a:rPr>
              <a:t>inelastic scattering on complex nuclei</a:t>
            </a:r>
            <a:endParaRPr lang="en-US" sz="2800" dirty="0">
              <a:latin typeface="+mj-lt"/>
              <a:ea typeface="Calibri"/>
              <a:cs typeface="Times New Roman"/>
            </a:endParaRPr>
          </a:p>
          <a:p>
            <a:pPr marL="514350" marR="0" lvl="0" indent="-514350">
              <a:lnSpc>
                <a:spcPct val="115000"/>
              </a:lnSpc>
              <a:spcBef>
                <a:spcPts val="0"/>
              </a:spcBef>
              <a:spcAft>
                <a:spcPts val="0"/>
              </a:spcAft>
              <a:buFont typeface="+mj-lt"/>
              <a:buAutoNum type="arabicPeriod"/>
            </a:pPr>
            <a:r>
              <a:rPr lang="en-US" sz="2800" dirty="0" smtClean="0">
                <a:latin typeface="+mj-lt"/>
                <a:ea typeface="Arial"/>
                <a:cs typeface="Times New Roman"/>
              </a:rPr>
              <a:t>Fundamental symmetries</a:t>
            </a:r>
            <a:endParaRPr lang="en-US" sz="2800" dirty="0">
              <a:latin typeface="+mj-lt"/>
              <a:ea typeface="Calibri"/>
              <a:cs typeface="Times New Roman"/>
            </a:endParaRPr>
          </a:p>
        </p:txBody>
      </p:sp>
    </p:spTree>
    <p:extLst>
      <p:ext uri="{BB962C8B-B14F-4D97-AF65-F5344CB8AC3E}">
        <p14:creationId xmlns:p14="http://schemas.microsoft.com/office/powerpoint/2010/main" xmlns="" val="101610962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a:t>Recommendation</a:t>
            </a:r>
            <a:r>
              <a:rPr lang="en-US" dirty="0"/>
              <a:t>:  </a:t>
            </a:r>
            <a:r>
              <a:rPr lang="en-US" i="1" dirty="0"/>
              <a:t>The Subcommittee strongly recommends the construction of a </a:t>
            </a:r>
            <a:r>
              <a:rPr lang="en-US" i="1" dirty="0">
                <a:solidFill>
                  <a:srgbClr val="FF0000"/>
                </a:solidFill>
              </a:rPr>
              <a:t>variable energy electron beam</a:t>
            </a:r>
            <a:r>
              <a:rPr lang="en-US" i="1" dirty="0"/>
              <a:t> facility capable of operation at both </a:t>
            </a:r>
            <a:r>
              <a:rPr lang="en-US" i="1" dirty="0">
                <a:solidFill>
                  <a:srgbClr val="FF0000"/>
                </a:solidFill>
              </a:rPr>
              <a:t>high intensity </a:t>
            </a:r>
            <a:r>
              <a:rPr lang="en-US" i="1" dirty="0"/>
              <a:t>and </a:t>
            </a:r>
            <a:r>
              <a:rPr lang="en-US" i="1" dirty="0">
                <a:solidFill>
                  <a:srgbClr val="FF0000"/>
                </a:solidFill>
              </a:rPr>
              <a:t>high duty factor </a:t>
            </a:r>
            <a:r>
              <a:rPr lang="en-US" i="1" dirty="0"/>
              <a:t>and able to achieve an electron energy of about </a:t>
            </a:r>
            <a:r>
              <a:rPr lang="en-US" i="1" dirty="0">
                <a:solidFill>
                  <a:srgbClr val="FF0000"/>
                </a:solidFill>
              </a:rPr>
              <a:t>4 GeV </a:t>
            </a:r>
            <a:r>
              <a:rPr lang="en-US" i="1" dirty="0"/>
              <a:t>for the purpose of making </a:t>
            </a:r>
            <a:r>
              <a:rPr lang="en-US" i="1" dirty="0">
                <a:solidFill>
                  <a:srgbClr val="FF0000"/>
                </a:solidFill>
              </a:rPr>
              <a:t>coincidence measurements</a:t>
            </a:r>
            <a:r>
              <a:rPr lang="en-US" i="1" dirty="0"/>
              <a:t> on nuclear targets at large excitation energy and momentum transfer</a:t>
            </a:r>
          </a:p>
        </p:txBody>
      </p:sp>
      <p:sp>
        <p:nvSpPr>
          <p:cNvPr id="6" name="Title 1"/>
          <p:cNvSpPr>
            <a:spLocks noGrp="1"/>
          </p:cNvSpPr>
          <p:nvPr>
            <p:ph type="title"/>
          </p:nvPr>
        </p:nvSpPr>
        <p:spPr>
          <a:xfrm>
            <a:off x="0" y="177800"/>
            <a:ext cx="9144000" cy="736600"/>
          </a:xfrm>
        </p:spPr>
        <p:txBody>
          <a:bodyPr/>
          <a:lstStyle/>
          <a:p>
            <a:r>
              <a:rPr lang="en-US" sz="3000" dirty="0" smtClean="0"/>
              <a:t>Which Also Recommended the Machine Characteristics Needed to Realize that Science</a:t>
            </a:r>
            <a:endParaRPr lang="en-US" sz="3000" dirty="0"/>
          </a:p>
        </p:txBody>
      </p:sp>
    </p:spTree>
    <p:extLst>
      <p:ext uri="{BB962C8B-B14F-4D97-AF65-F5344CB8AC3E}">
        <p14:creationId xmlns:p14="http://schemas.microsoft.com/office/powerpoint/2010/main" xmlns="" val="327194974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6400"/>
            <a:ext cx="9144000" cy="736600"/>
          </a:xfrm>
        </p:spPr>
        <p:txBody>
          <a:bodyPr/>
          <a:lstStyle/>
          <a:p>
            <a:r>
              <a:rPr lang="en-US" dirty="0" smtClean="0"/>
              <a:t>So Looking Back at the past 30 Years:</a:t>
            </a:r>
            <a:br>
              <a:rPr lang="en-US" dirty="0" smtClean="0"/>
            </a:br>
            <a:r>
              <a:rPr lang="en-US" dirty="0" smtClean="0"/>
              <a:t>How Well Have We Succeeded In Realizing Those Initial Science Goals?</a:t>
            </a:r>
            <a:endParaRPr lang="en-US" dirty="0"/>
          </a:p>
        </p:txBody>
      </p:sp>
      <p:sp>
        <p:nvSpPr>
          <p:cNvPr id="3" name="Content Placeholder 2"/>
          <p:cNvSpPr>
            <a:spLocks noGrp="1"/>
          </p:cNvSpPr>
          <p:nvPr>
            <p:ph idx="1"/>
          </p:nvPr>
        </p:nvSpPr>
        <p:spPr>
          <a:xfrm>
            <a:off x="381000" y="1676400"/>
            <a:ext cx="8915400" cy="3352800"/>
          </a:xfrm>
        </p:spPr>
        <p:txBody>
          <a:bodyPr/>
          <a:lstStyle/>
          <a:p>
            <a:pPr marL="0" marR="0" lvl="0" indent="0">
              <a:lnSpc>
                <a:spcPct val="115000"/>
              </a:lnSpc>
              <a:spcBef>
                <a:spcPts val="0"/>
              </a:spcBef>
              <a:spcAft>
                <a:spcPts val="0"/>
              </a:spcAft>
              <a:buNone/>
            </a:pPr>
            <a:r>
              <a:rPr lang="en-US" sz="2800" b="1" dirty="0" smtClean="0">
                <a:ea typeface="Arial"/>
                <a:cs typeface="Times New Roman"/>
              </a:rPr>
              <a:t>Review them by broad physics topic:</a:t>
            </a:r>
          </a:p>
          <a:p>
            <a:pPr marL="0" marR="0" lvl="0" indent="0">
              <a:lnSpc>
                <a:spcPct val="115000"/>
              </a:lnSpc>
              <a:spcBef>
                <a:spcPts val="0"/>
              </a:spcBef>
              <a:spcAft>
                <a:spcPts val="0"/>
              </a:spcAft>
              <a:buNone/>
            </a:pPr>
            <a:endParaRPr lang="en-US" sz="2800" dirty="0">
              <a:ea typeface="Arial"/>
              <a:cs typeface="Times New Roman"/>
            </a:endParaRPr>
          </a:p>
          <a:p>
            <a:pPr marL="342900" lvl="1" indent="0">
              <a:lnSpc>
                <a:spcPct val="115000"/>
              </a:lnSpc>
              <a:spcBef>
                <a:spcPts val="0"/>
              </a:spcBef>
              <a:spcAft>
                <a:spcPts val="0"/>
              </a:spcAft>
              <a:buNone/>
            </a:pPr>
            <a:r>
              <a:rPr lang="en-US" sz="2400" b="1" dirty="0" smtClean="0">
                <a:ea typeface="Arial"/>
                <a:cs typeface="Times New Roman"/>
              </a:rPr>
              <a:t>QCD and the Structure of Hadrons</a:t>
            </a:r>
          </a:p>
          <a:p>
            <a:pPr marL="342900" lvl="1" indent="0">
              <a:lnSpc>
                <a:spcPct val="115000"/>
              </a:lnSpc>
              <a:spcBef>
                <a:spcPts val="0"/>
              </a:spcBef>
              <a:spcAft>
                <a:spcPts val="0"/>
              </a:spcAft>
              <a:buNone/>
            </a:pPr>
            <a:endParaRPr lang="en-US" sz="2400" b="1" dirty="0" smtClean="0">
              <a:ea typeface="Arial"/>
              <a:cs typeface="Times New Roman"/>
            </a:endParaRPr>
          </a:p>
          <a:p>
            <a:pPr marL="342900" lvl="1" indent="0">
              <a:lnSpc>
                <a:spcPct val="115000"/>
              </a:lnSpc>
              <a:spcBef>
                <a:spcPts val="0"/>
              </a:spcBef>
              <a:spcAft>
                <a:spcPts val="0"/>
              </a:spcAft>
              <a:buNone/>
            </a:pPr>
            <a:r>
              <a:rPr lang="en-US" sz="2400" b="1" dirty="0" smtClean="0">
                <a:ea typeface="Arial"/>
                <a:cs typeface="Times New Roman"/>
              </a:rPr>
              <a:t>Nuclei:  From Structure to Exploding Stars</a:t>
            </a:r>
          </a:p>
          <a:p>
            <a:pPr marL="342900" lvl="1" indent="0">
              <a:lnSpc>
                <a:spcPct val="115000"/>
              </a:lnSpc>
              <a:spcBef>
                <a:spcPts val="0"/>
              </a:spcBef>
              <a:spcAft>
                <a:spcPts val="0"/>
              </a:spcAft>
              <a:buNone/>
            </a:pPr>
            <a:endParaRPr lang="en-US" sz="2400" b="1" dirty="0" smtClean="0">
              <a:ea typeface="Arial"/>
              <a:cs typeface="Times New Roman"/>
            </a:endParaRPr>
          </a:p>
          <a:p>
            <a:pPr marL="342900" lvl="1" indent="0">
              <a:lnSpc>
                <a:spcPct val="115000"/>
              </a:lnSpc>
              <a:spcBef>
                <a:spcPts val="0"/>
              </a:spcBef>
              <a:spcAft>
                <a:spcPts val="0"/>
              </a:spcAft>
              <a:buNone/>
            </a:pPr>
            <a:r>
              <a:rPr lang="en-US" sz="2400" b="1" dirty="0" smtClean="0">
                <a:ea typeface="Arial"/>
                <a:cs typeface="Times New Roman"/>
              </a:rPr>
              <a:t>In Search of the New Standard Model</a:t>
            </a:r>
          </a:p>
          <a:p>
            <a:pPr marL="342900" lvl="1" indent="0">
              <a:lnSpc>
                <a:spcPct val="115000"/>
              </a:lnSpc>
              <a:spcBef>
                <a:spcPts val="0"/>
              </a:spcBef>
              <a:spcAft>
                <a:spcPts val="0"/>
              </a:spcAft>
              <a:buNone/>
            </a:pPr>
            <a:endParaRPr lang="en-US" sz="2400" b="1" dirty="0">
              <a:ea typeface="Arial"/>
              <a:cs typeface="Times New Roman"/>
            </a:endParaRPr>
          </a:p>
          <a:p>
            <a:pPr marL="342900" lvl="1" indent="0">
              <a:lnSpc>
                <a:spcPct val="115000"/>
              </a:lnSpc>
              <a:spcBef>
                <a:spcPts val="0"/>
              </a:spcBef>
              <a:spcAft>
                <a:spcPts val="0"/>
              </a:spcAft>
              <a:buNone/>
            </a:pPr>
            <a:r>
              <a:rPr lang="en-US" b="1" i="1" dirty="0" smtClean="0">
                <a:ea typeface="Arial"/>
                <a:cs typeface="Times New Roman"/>
              </a:rPr>
              <a:t>Given the time, only a few examples in each area are possible – I’ve picked ones I particularly liked, with an emphasis on experiments that were made feasible by the unique capabilities of the accelerator and its experimental equipment</a:t>
            </a:r>
            <a:endParaRPr lang="en-US" i="1" dirty="0" smtClean="0">
              <a:ea typeface="Arial"/>
              <a:cs typeface="Times New Roman"/>
            </a:endParaRPr>
          </a:p>
        </p:txBody>
      </p:sp>
    </p:spTree>
    <p:extLst>
      <p:ext uri="{BB962C8B-B14F-4D97-AF65-F5344CB8AC3E}">
        <p14:creationId xmlns:p14="http://schemas.microsoft.com/office/powerpoint/2010/main" xmlns="" val="185155599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7&quot;&gt;&lt;property id=&quot;20148&quot; value=&quot;5&quot;/&gt;&lt;property id=&quot;20300&quot; value=&quot;Slide 4 - &amp;quot;Atomic Physics&amp;quot;&quot;/&gt;&lt;property id=&quot;20307&quot; value=&quot;882&quot;/&gt;&lt;/object&gt;&lt;object type=&quot;3&quot; unique_id=&quot;10008&quot;&gt;&lt;property id=&quot;20148&quot; value=&quot;5&quot;/&gt;&lt;property id=&quot;20300&quot; value=&quot;Slide 5 - &amp;quot;Electron Scattering Provides an Ideal Microscope for Nuclear Physics&amp;quot;&quot;/&gt;&lt;property id=&quot;20307&quot; value=&quot;1383&quot;/&gt;&lt;/object&gt;&lt;object type=&quot;3&quot; unique_id=&quot;10009&quot;&gt;&lt;property id=&quot;20148&quot; value=&quot;5&quot;/&gt;&lt;property id=&quot;20300&quot; value=&quot;Slide 6 - &amp;quot;Electron Scattering&amp;quot;&quot;/&gt;&lt;property id=&quot;20307&quot; value=&quot;1450&quot;/&gt;&lt;/object&gt;&lt;object type=&quot;3&quot; unique_id=&quot;10010&quot;&gt;&lt;property id=&quot;20148&quot; value=&quot;5&quot;/&gt;&lt;property id=&quot;20300&quot; value=&quot;Slide 7 - &amp;quot;Electron Scattering&amp;quot;&quot;/&gt;&lt;property id=&quot;20307&quot; value=&quot;1451&quot;/&gt;&lt;/object&gt;&lt;object type=&quot;3&quot; unique_id=&quot;10011&quot;&gt;&lt;property id=&quot;20148&quot; value=&quot;5&quot;/&gt;&lt;property id=&quot;20300&quot; value=&quot;Slide 8 - &amp;quot;Electron Scattering&amp;quot;&quot;/&gt;&lt;property id=&quot;20307&quot; value=&quot;1452&quot;/&gt;&lt;/object&gt;&lt;object type=&quot;3&quot; unique_id=&quot;10012&quot;&gt;&lt;property id=&quot;20148&quot; value=&quot;5&quot;/&gt;&lt;property id=&quot;20300&quot; value=&quot;Slide 9 - &amp;quot;(e,e)  Nuclear Charge Distributions&amp;quot;&quot;/&gt;&lt;property id=&quot;20307&quot; value=&quot;1447&quot;/&gt;&lt;/object&gt;&lt;object type=&quot;3&quot; unique_id=&quot;10013&quot;&gt;&lt;property id=&quot;20148&quot; value=&quot;5&quot;/&gt;&lt;property id=&quot;20300&quot; value=&quot;Slide 10 - &amp;quot;Electron Scattering&amp;quot;&quot;/&gt;&lt;property id=&quot;20307&quot; value=&quot;1479&quot;/&gt;&lt;/object&gt;&lt;object type=&quot;3&quot; unique_id=&quot;10014&quot;&gt;&lt;property id=&quot;20148&quot; value=&quot;5&quot;/&gt;&lt;property id=&quot;20300&quot; value=&quot;Slide 11 - &amp;quot;(e,e’p)  Nucleon Momentum Distributions, Shell-by-Shell&amp;quot;&quot;/&gt;&lt;property id=&quot;20307&quot; value=&quot;1448&quot;/&gt;&lt;/object&gt;&lt;object type=&quot;3&quot; unique_id=&quot;10015&quot;&gt;&lt;property id=&quot;20148&quot; value=&quot;5&quot;/&gt;&lt;property id=&quot;20300&quot; value=&quot;Slide 12 - &amp;quot;CEBAF Design Parameters&amp;quot;&quot;/&gt;&lt;property id=&quot;20307&quot; value=&quot;1588&quot;/&gt;&lt;/object&gt;&lt;object type=&quot;3&quot; unique_id=&quot;10016&quot;&gt;&lt;property id=&quot;20148&quot; value=&quot;5&quot;/&gt;&lt;property id=&quot;20300&quot; value=&quot;Slide 13 - &amp;quot;CEBAF Design Parameters&amp;quot;&quot;/&gt;&lt;property id=&quot;20307&quot; value=&quot;1589&quot;/&gt;&lt;/object&gt;&lt;object type=&quot;3&quot; unique_id=&quot;10026&quot;&gt;&lt;property id=&quot;20148&quot; value=&quot;5&quot;/&gt;&lt;property id=&quot;20300&quot; value=&quot;Slide 24 - &amp;quot;Electron Scattering&amp;quot;&quot;/&gt;&lt;property id=&quot;20307&quot; value=&quot;1581&quot;/&gt;&lt;/object&gt;&lt;object type=&quot;3&quot; unique_id=&quot;10027&quot;&gt;&lt;property id=&quot;20148&quot; value=&quot;5&quot;/&gt;&lt;property id=&quot;20300&quot; value=&quot;Slide 25 - &amp;quot;The Proton and Neutron are&amp;#x0D;&amp;#x0A;the “Hydrogen Atoms” of QCD&amp;quot;&quot;/&gt;&lt;property id=&quot;20307&quot; value=&quot;1591&quot;/&gt;&lt;/object&gt;&lt;object type=&quot;3&quot; unique_id=&quot;10046&quot;&gt;&lt;property id=&quot;20148&quot; value=&quot;5&quot;/&gt;&lt;property id=&quot;20300&quot; value=&quot;Slide 46&quot;/&gt;&lt;property id=&quot;20307&quot; value=&quot;1610&quot;/&gt;&lt;/object&gt;&lt;object type=&quot;3&quot; unique_id=&quot;10047&quot;&gt;&lt;property id=&quot;20148&quot; value=&quot;5&quot;/&gt;&lt;property id=&quot;20300&quot; value=&quot;Slide 47&quot;/&gt;&lt;property id=&quot;20307&quot; value=&quot;1611&quot;/&gt;&lt;/object&gt;&lt;object type=&quot;3&quot; unique_id=&quot;10048&quot;&gt;&lt;property id=&quot;20148&quot; value=&quot;5&quot;/&gt;&lt;property id=&quot;20300&quot; value=&quot;Slide 48&quot;/&gt;&lt;property id=&quot;20307&quot; value=&quot;1612&quot;/&gt;&lt;/object&gt;&lt;object type=&quot;3&quot; unique_id=&quot;10056&quot;&gt;&lt;property id=&quot;20148&quot; value=&quot;5&quot;/&gt;&lt;property id=&quot;20300&quot; value=&quot;Slide 105 - &amp;quot;  1. How are the Nucleons Made from Quarks&amp;#x0D;&amp;#x0A;and Gluons?&amp;quot;&quot;/&gt;&lt;property id=&quot;20307&quot; value=&quot;1567&quot;/&gt;&lt;/object&gt;&lt;object type=&quot;3&quot; unique_id=&quot;10057&quot;&gt;&lt;property id=&quot;20148&quot; value=&quot;5&quot;/&gt;&lt;property id=&quot;20300&quot; value=&quot;Slide 106 - &amp;quot;The Search for “Missing States” in the Quark Model Classification of N*&amp;quot;&quot;/&gt;&lt;property id=&quot;20307&quot; value=&quot;1568&quot;/&gt;&lt;/object&gt;&lt;object type=&quot;3&quot; unique_id=&quot;10058&quot;&gt;&lt;property id=&quot;20148&quot; value=&quot;5&quot;/&gt;&lt;property id=&quot;20300&quot; value=&quot;Slide 107&quot;/&gt;&lt;property id=&quot;20307&quot; value=&quot;1569&quot;/&gt;&lt;/object&gt;&lt;object type=&quot;3&quot; unique_id=&quot;10059&quot;&gt;&lt;property id=&quot;20148&quot; value=&quot;5&quot;/&gt;&lt;property id=&quot;20300&quot; value=&quot;Slide 108 - &amp;quot;Electron Scattering&amp;quot;&quot;/&gt;&lt;property id=&quot;20307&quot; value=&quot;1583&quot;/&gt;&lt;/object&gt;&lt;object type=&quot;3&quot; unique_id=&quot;10060&quot;&gt;&lt;property id=&quot;20148&quot; value=&quot;5&quot;/&gt;&lt;property id=&quot;20300&quot; value=&quot;Slide 109&quot;/&gt;&lt;property id=&quot;20307&quot; value=&quot;1570&quot;/&gt;&lt;/object&gt;&lt;object type=&quot;3&quot; unique_id=&quot;10061&quot;&gt;&lt;property id=&quot;20148&quot; value=&quot;5&quot;/&gt;&lt;property id=&quot;20300&quot; value=&quot;Slide 110 - &amp;quot;CLAS Measures:  a Broad Range of Q2 and W Simultaneously, and Excited State Decay&amp;quot;&quot;/&gt;&lt;property id=&quot;20307&quot; value=&quot;1645&quot;/&gt;&lt;/object&gt;&lt;object type=&quot;3&quot; unique_id=&quot;10062&quot;&gt;&lt;property id=&quot;20148&quot; value=&quot;5&quot;/&gt;&lt;property id=&quot;20300&quot; value=&quot;Slide 111 - &amp;quot;Substantial Progress on N* Analysis&amp;quot;&quot;/&gt;&lt;property id=&quot;20307&quot; value=&quot;1573&quot;/&gt;&lt;/object&gt;&lt;object type=&quot;3&quot; unique_id=&quot;10063&quot;&gt;&lt;property id=&quot;20148&quot; value=&quot;5&quot;/&gt;&lt;property id=&quot;20300&quot; value=&quot;Slide 112&quot;/&gt;&lt;property id=&quot;20307&quot; value=&quot;1646&quot;/&gt;&lt;/object&gt;&lt;object type=&quot;3&quot; unique_id=&quot;10064&quot;&gt;&lt;property id=&quot;20148&quot; value=&quot;5&quot;/&gt;&lt;property id=&quot;20300&quot; value=&quot;Slide 113&quot;/&gt;&lt;property id=&quot;20307&quot; value=&quot;1647&quot;/&gt;&lt;/object&gt;&lt;object type=&quot;3&quot; unique_id=&quot;10065&quot;&gt;&lt;property id=&quot;20148&quot; value=&quot;5&quot;/&gt;&lt;property id=&quot;20300&quot; value=&quot;Slide 114 - &amp;quot;Fascinating Information Is Coming from the Extraction of the Nucleon’s Transition Form Factors &amp;quot;&quot;/&gt;&lt;property id=&quot;20307&quot; value=&quot;1574&quot;/&gt;&lt;/object&gt;&lt;object type=&quot;3&quot; unique_id=&quot;10076&quot;&gt;&lt;property id=&quot;20148&quot; value=&quot;5&quot;/&gt;&lt;property id=&quot;20300&quot; value=&quot;Slide 115 - &amp;quot;Future: Qweak Experiment (2010: 6 GeV)&amp;quot;&quot;/&gt;&lt;property id=&quot;20307&quot; value=&quot;1657&quot;/&gt;&lt;/object&gt;&lt;object type=&quot;3&quot; unique_id=&quot;10084&quot;&gt;&lt;property id=&quot;20148&quot; value=&quot;5&quot;/&gt;&lt;property id=&quot;20300&quot; value=&quot;Slide 116 - &amp;quot;12 GeV Upgrade: Schedule&amp;quot;&quot;/&gt;&lt;property id=&quot;20307&quot; value=&quot;1630&quot;/&gt;&lt;/object&gt;&lt;object type=&quot;3&quot; unique_id=&quot;10085&quot;&gt;&lt;property id=&quot;20148&quot; value=&quot;5&quot;/&gt;&lt;property id=&quot;20300&quot; value=&quot;Slide 117 - &amp;quot;Summary and Perspectives&amp;quot;&quot;/&gt;&lt;property id=&quot;20307&quot; value=&quot;1165&quot;/&gt;&lt;/object&gt;&lt;object type=&quot;3&quot; unique_id=&quot;13950&quot;&gt;&lt;property id=&quot;20148&quot; value=&quot;5&quot;/&gt;&lt;property id=&quot;20300&quot; value=&quot;Slide 2 - &amp;quot;CEBAF @ Jefferson Lab&amp;quot;&quot;/&gt;&lt;property id=&quot;20307&quot; value=&quot;1662&quot;/&gt;&lt;/object&gt;&lt;object type=&quot;3&quot; unique_id=&quot;13951&quot;&gt;&lt;property id=&quot;20148&quot; value=&quot;5&quot;/&gt;&lt;property id=&quot;20300&quot; value=&quot;Slide 14&quot;/&gt;&lt;property id=&quot;20307&quot; value=&quot;1663&quot;/&gt;&lt;/object&gt;&lt;object type=&quot;3&quot; unique_id=&quot;13952&quot;&gt;&lt;property id=&quot;20148&quot; value=&quot;5&quot;/&gt;&lt;property id=&quot;20300&quot; value=&quot;Slide 15&quot;/&gt;&lt;property id=&quot;20307&quot; value=&quot;1664&quot;/&gt;&lt;/object&gt;&lt;object type=&quot;3&quot; unique_id=&quot;13953&quot;&gt;&lt;property id=&quot;20148&quot; value=&quot;5&quot;/&gt;&lt;property id=&quot;20300&quot; value=&quot;Slide 16&quot;/&gt;&lt;property id=&quot;20307&quot; value=&quot;1665&quot;/&gt;&lt;/object&gt;&lt;object type=&quot;3&quot; unique_id=&quot;13954&quot;&gt;&lt;property id=&quot;20148&quot; value=&quot;5&quot;/&gt;&lt;property id=&quot;20300&quot; value=&quot;Slide 17&quot;/&gt;&lt;property id=&quot;20307&quot; value=&quot;1666&quot;/&gt;&lt;/object&gt;&lt;object type=&quot;3&quot; unique_id=&quot;13955&quot;&gt;&lt;property id=&quot;20148&quot; value=&quot;5&quot;/&gt;&lt;property id=&quot;20300&quot; value=&quot;Slide 18&quot;/&gt;&lt;property id=&quot;20307&quot; value=&quot;1667&quot;/&gt;&lt;/object&gt;&lt;object type=&quot;3&quot; unique_id=&quot;13956&quot;&gt;&lt;property id=&quot;20148&quot; value=&quot;5&quot;/&gt;&lt;property id=&quot;20300&quot; value=&quot;Slide 19&quot;/&gt;&lt;property id=&quot;20307&quot; value=&quot;1668&quot;/&gt;&lt;/object&gt;&lt;object type=&quot;3&quot; unique_id=&quot;13957&quot;&gt;&lt;property id=&quot;20148&quot; value=&quot;5&quot;/&gt;&lt;property id=&quot;20300&quot; value=&quot;Slide 20&quot;/&gt;&lt;property id=&quot;20307&quot; value=&quot;1669&quot;/&gt;&lt;/object&gt;&lt;object type=&quot;3&quot; unique_id=&quot;13980&quot;&gt;&lt;property id=&quot;20148&quot; value=&quot;5&quot;/&gt;&lt;property id=&quot;20300&quot; value=&quot;Slide 49&quot;/&gt;&lt;property id=&quot;20307&quot; value=&quot;1692&quot;/&gt;&lt;/object&gt;&lt;object type=&quot;3&quot; unique_id=&quot;13981&quot;&gt;&lt;property id=&quot;20148&quot; value=&quot;5&quot;/&gt;&lt;property id=&quot;20300&quot; value=&quot;Slide 50 - &amp;quot;QWeak Will Also Tests the Running of Sin2W&amp;quot;&quot;/&gt;&lt;property id=&quot;20307&quot; value=&quot;1693&quot;/&gt;&lt;/object&gt;&lt;object type=&quot;3&quot; unique_id=&quot;13988&quot;&gt;&lt;property id=&quot;20148&quot; value=&quot;5&quot;/&gt;&lt;property id=&quot;20300&quot; value=&quot;Slide 68 - &amp;quot;Coming Next:  The JLab 12 GeV Upgrade&amp;#x0D;&amp;#x0A;Major Programs in Four Areas:&amp;quot;&quot;/&gt;&lt;property id=&quot;20307&quot; value=&quot;1699&quot;/&gt;&lt;/object&gt;&lt;object type=&quot;3&quot; unique_id=&quot;13989&quot;&gt;&lt;property id=&quot;20148&quot; value=&quot;5&quot;/&gt;&lt;property id=&quot;20300&quot; value=&quot;Slide 69&quot;/&gt;&lt;property id=&quot;20307&quot; value=&quot;1700&quot;/&gt;&lt;/object&gt;&lt;object type=&quot;3&quot; unique_id=&quot;13990&quot;&gt;&lt;property id=&quot;20148&quot; value=&quot;5&quot;/&gt;&lt;property id=&quot;20300&quot; value=&quot;Slide 70&quot;/&gt;&lt;property id=&quot;20307&quot; value=&quot;1701&quot;/&gt;&lt;/object&gt;&lt;object type=&quot;3&quot; unique_id=&quot;13991&quot;&gt;&lt;property id=&quot;20148&quot; value=&quot;5&quot;/&gt;&lt;property id=&quot;20300&quot; value=&quot;Slide 71 - &amp;quot;Gluonic Excitations and the Origin of Confinement&amp;quot;&quot;/&gt;&lt;property id=&quot;20307&quot; value=&quot;1702&quot;/&gt;&lt;/object&gt;&lt;object type=&quot;3&quot; unique_id=&quot;13992&quot;&gt;&lt;property id=&quot;20148&quot; value=&quot;5&quot;/&gt;&lt;property id=&quot;20300&quot; value=&quot;Slide 72 - &amp;quot;Glueballs and Hybrid Mesons&amp;quot;&quot;/&gt;&lt;property id=&quot;20307&quot; value=&quot;1703&quot;/&gt;&lt;/object&gt;&lt;object type=&quot;3&quot; unique_id=&quot;13993&quot;&gt;&lt;property id=&quot;20148&quot; value=&quot;5&quot;/&gt;&lt;property id=&quot;20300&quot; value=&quot;Slide 74 - &amp;quot;Summary and Perspectives&amp;quot;&quot;/&gt;&lt;property id=&quot;20307&quot; value=&quot;1704&quot;/&gt;&lt;/object&gt;&lt;object type=&quot;3&quot; unique_id=&quot;13994&quot;&gt;&lt;property id=&quot;20148&quot; value=&quot;5&quot;/&gt;&lt;property id=&quot;20300&quot; value=&quot;Slide 75&quot;/&gt;&lt;property id=&quot;20307&quot; value=&quot;1706&quot;/&gt;&lt;/object&gt;&lt;object type=&quot;3&quot; unique_id=&quot;14768&quot;&gt;&lt;property id=&quot;20148&quot; value=&quot;5&quot;/&gt;&lt;property id=&quot;20300&quot; value=&quot;Slide 118 - &amp;quot;4. What is the Structure of Nuclear Matter?&amp;quot;&quot;/&gt;&lt;property id=&quot;20307&quot; value=&quot;1707&quot;/&gt;&lt;/object&gt;&lt;object type=&quot;3&quot; unique_id=&quot;14769&quot;&gt;&lt;property id=&quot;20148&quot; value=&quot;5&quot;/&gt;&lt;property id=&quot;20300&quot; value=&quot;Slide 119&quot;/&gt;&lt;property id=&quot;20307&quot; value=&quot;1708&quot;/&gt;&lt;/object&gt;&lt;object type=&quot;3&quot; unique_id=&quot;14770&quot;&gt;&lt;property id=&quot;20148&quot; value=&quot;5&quot;/&gt;&lt;property id=&quot;20300&quot; value=&quot;Slide 120&quot;/&gt;&lt;property id=&quot;20307&quot; value=&quot;1709&quot;/&gt;&lt;/object&gt;&lt;object type=&quot;3&quot; unique_id=&quot;14771&quot;&gt;&lt;property id=&quot;20148&quot; value=&quot;5&quot;/&gt;&lt;property id=&quot;20300&quot; value=&quot;Slide 121 - &amp;quot;One Q2 is Sufficient to Pin Down the RMS Radius&amp;quot;&quot;/&gt;&lt;property id=&quot;20307&quot; value=&quot;1710&quot;/&gt;&lt;/object&gt;&lt;object type=&quot;3&quot; unique_id=&quot;21335&quot;&gt;&lt;property id=&quot;20148&quot; value=&quot;5&quot;/&gt;&lt;property id=&quot;20300&quot; value=&quot;Slide 21 - &amp;quot;NSAC Long Range Plan 2007&amp;quot;&quot;/&gt;&lt;property id=&quot;20307&quot; value=&quot;1719&quot;/&gt;&lt;/object&gt;&lt;object type=&quot;3&quot; unique_id=&quot;21336&quot;&gt;&lt;property id=&quot;20148&quot; value=&quot;5&quot;/&gt;&lt;property id=&quot;20300&quot; value=&quot;Slide 22 - &amp;quot;Highlights from the first 10 Years&amp;quot;&quot;/&gt;&lt;property id=&quot;20307&quot; value=&quot;1720&quot;/&gt;&lt;/object&gt;&lt;object type=&quot;3&quot; unique_id=&quot;21337&quot;&gt;&lt;property id=&quot;20148&quot; value=&quot;5&quot;/&gt;&lt;property id=&quot;20300&quot; value=&quot;Slide 23 - &amp;quot;Highlights from the first 10 Years&amp;quot;&quot;/&gt;&lt;property id=&quot;20307&quot; value=&quot;1721&quot;/&gt;&lt;/object&gt;&lt;object type=&quot;3&quot; unique_id=&quot;21341&quot;&gt;&lt;property id=&quot;20148&quot; value=&quot;5&quot;/&gt;&lt;property id=&quot;20300&quot; value=&quot;Slide 80&quot;/&gt;&lt;property id=&quot;20307&quot; value=&quot;1725&quot;/&gt;&lt;/object&gt;&lt;object type=&quot;3&quot; unique_id=&quot;21342&quot;&gt;&lt;property id=&quot;20148&quot; value=&quot;5&quot;/&gt;&lt;property id=&quot;20300&quot; value=&quot;Slide 81&quot;/&gt;&lt;property id=&quot;20307&quot; value=&quot;1726&quot;/&gt;&lt;/object&gt;&lt;object type=&quot;3&quot; unique_id=&quot;21343&quot;&gt;&lt;property id=&quot;20148&quot; value=&quot;5&quot;/&gt;&lt;property id=&quot;20300&quot; value=&quot;Slide 82&quot;/&gt;&lt;property id=&quot;20307&quot; value=&quot;1727&quot;/&gt;&lt;/object&gt;&lt;object type=&quot;3&quot; unique_id=&quot;21344&quot;&gt;&lt;property id=&quot;20148&quot; value=&quot;5&quot;/&gt;&lt;property id=&quot;20300&quot; value=&quot;Slide 83&quot;/&gt;&lt;property id=&quot;20307&quot; value=&quot;1728&quot;/&gt;&lt;/object&gt;&lt;object type=&quot;3&quot; unique_id=&quot;21345&quot;&gt;&lt;property id=&quot;20148&quot; value=&quot;5&quot;/&gt;&lt;property id=&quot;20300&quot; value=&quot;Slide 84 - &amp;quot;After 35 years: &amp;#x0D;&amp;#x0A;Miserable Lack of Knowledge of Valence d-Quarks&amp;quot;&quot;/&gt;&lt;property id=&quot;20307&quot; value=&quot;1729&quot;/&gt;&lt;/object&gt;&lt;object type=&quot;3&quot; unique_id=&quot;21346&quot;&gt;&lt;property id=&quot;20148&quot; value=&quot;5&quot;/&gt;&lt;property id=&quot;20300&quot; value=&quot;Slide 85&quot;/&gt;&lt;property id=&quot;20307&quot; value=&quot;1730&quot;/&gt;&lt;/object&gt;&lt;object type=&quot;3&quot; unique_id=&quot;21347&quot;&gt;&lt;property id=&quot;20148&quot; value=&quot;5&quot;/&gt;&lt;property id=&quot;20300&quot; value=&quot;Slide 86&quot;/&gt;&lt;property id=&quot;20307&quot; value=&quot;1731&quot;/&gt;&lt;/object&gt;&lt;object type=&quot;3&quot; unique_id=&quot;21348&quot;&gt;&lt;property id=&quot;20148&quot; value=&quot;5&quot;/&gt;&lt;property id=&quot;20300&quot; value=&quot;Slide 88 - &amp;quot;Developing a Unified Description&amp;#x0D;&amp;#x0A; of Hadron Structure via the Recently Devised Generalized Parton Distributions&amp;quot;&quot;/&gt;&lt;property id=&quot;20307&quot; value=&quot;1732&quot;/&gt;&lt;/object&gt;&lt;object type=&quot;3&quot; unique_id=&quot;21349&quot;&gt;&lt;property id=&quot;20148&quot; value=&quot;5&quot;/&gt;&lt;property id=&quot;20300&quot; value=&quot;Slide 89 - &amp;quot;Quark distribution q(x)&amp;quot;&quot;/&gt;&lt;property id=&quot;20307&quot; value=&quot;1733&quot;/&gt;&lt;/object&gt;&lt;object type=&quot;3&quot; unique_id=&quot;21350&quot;&gt;&lt;property id=&quot;20148&quot; value=&quot;5&quot;/&gt;&lt;property id=&quot;20300&quot; value=&quot;Slide 90&quot;/&gt;&lt;property id=&quot;20307&quot; value=&quot;1734&quot;/&gt;&lt;/object&gt;&lt;object type=&quot;3&quot; unique_id=&quot;21351&quot;&gt;&lt;property id=&quot;20148&quot; value=&quot;5&quot;/&gt;&lt;property id=&quot;20300&quot; value=&quot;Slide 91 - &amp;quot;DVCS&amp;quot;&quot;/&gt;&lt;property id=&quot;20307&quot; value=&quot;1735&quot;/&gt;&lt;/object&gt;&lt;object type=&quot;3&quot; unique_id=&quot;21352&quot;&gt;&lt;property id=&quot;20148&quot; value=&quot;5&quot;/&gt;&lt;property id=&quot;20300&quot; value=&quot;Slide 92 - &amp;quot;Recent Results:  Nucleon Structure&amp;quot;&quot;/&gt;&lt;property id=&quot;20307&quot; value=&quot;1736&quot;/&gt;&lt;/object&gt;&lt;object type=&quot;3&quot; unique_id=&quot;21353&quot;&gt;&lt;property id=&quot;20148&quot; value=&quot;5&quot;/&gt;&lt;property id=&quot;20300&quot; value=&quot;Slide 93&quot;/&gt;&lt;property id=&quot;20307&quot; value=&quot;1737&quot;/&gt;&lt;/object&gt;&lt;object type=&quot;3&quot; unique_id=&quot;21354&quot;&gt;&lt;property id=&quot;20148&quot; value=&quot;5&quot;/&gt;&lt;property id=&quot;20300&quot; value=&quot;Slide 94&quot;/&gt;&lt;property id=&quot;20307&quot; value=&quot;1738&quot;/&gt;&lt;/object&gt;&lt;object type=&quot;3&quot; unique_id=&quot;21355&quot;&gt;&lt;property id=&quot;20148&quot; value=&quot;5&quot;/&gt;&lt;property id=&quot;20300&quot; value=&quot;Slide 95 - &amp;quot;PV Asymmetries: Any Target&amp;#x0D;&amp;#x0A;and Any Scattering Angle&amp;quot;&quot;/&gt;&lt;property id=&quot;20307&quot; value=&quot;1739&quot;/&gt;&lt;/object&gt;&lt;object type=&quot;3&quot; unique_id=&quot;21356&quot;&gt;&lt;property id=&quot;20148&quot; value=&quot;5&quot;/&gt;&lt;property id=&quot;20300&quot; value=&quot;Slide 96 - &amp;quot;APV Measurements&amp;quot;&quot;/&gt;&lt;property id=&quot;20307&quot; value=&quot;1740&quot;/&gt;&lt;/object&gt;&lt;object type=&quot;3&quot; unique_id=&quot;21357&quot;&gt;&lt;property id=&quot;20148&quot; value=&quot;5&quot;/&gt;&lt;property id=&quot;20300&quot; value=&quot;Slide 97 - &amp;quot;Electron-Quark Phenomenology&amp;quot;&quot;/&gt;&lt;property id=&quot;20307&quot; value=&quot;1741&quot;/&gt;&lt;/object&gt;&lt;object type=&quot;3&quot; unique_id=&quot;21358&quot;&gt;&lt;property id=&quot;20148&quot; value=&quot;5&quot;/&gt;&lt;property id=&quot;20300&quot; value=&quot;Slide 98 - &amp;quot;WNC Low Q2 Processes&amp;quot;&quot;/&gt;&lt;property id=&quot;20307&quot; value=&quot;1742&quot;/&gt;&lt;/object&gt;&lt;object type=&quot;3&quot; unique_id=&quot;21359&quot;&gt;&lt;property id=&quot;20148&quot; value=&quot;5&quot;/&gt;&lt;property id=&quot;20300&quot; value=&quot;Slide 99 - &amp;quot;Parity Violating Electron DIS&amp;quot;&quot;/&gt;&lt;property id=&quot;20307&quot; value=&quot;1743&quot;/&gt;&lt;/object&gt;&lt;object type=&quot;3&quot; unique_id=&quot;21360&quot;&gt;&lt;property id=&quot;20148&quot; value=&quot;5&quot;/&gt;&lt;property id=&quot;20300&quot; value=&quot;Slide 100 - &amp;quot;2H Experiment at 11 GeV&amp;quot;&quot;/&gt;&lt;property id=&quot;20307&quot; value=&quot;1744&quot;/&gt;&lt;/object&gt;&lt;object type=&quot;3&quot; unique_id=&quot;21361&quot;&gt;&lt;property id=&quot;20148&quot; value=&quot;5&quot;/&gt;&lt;property id=&quot;20300&quot; value=&quot;Slide 101 - &amp;quot;A Major New Initiative for 12 GeV: Møller Scattering&amp;quot;&quot;/&gt;&lt;property id=&quot;20307&quot; value=&quot;1745&quot;/&gt;&lt;/object&gt;&lt;object type=&quot;3&quot; unique_id=&quot;21362&quot;&gt;&lt;property id=&quot;20148&quot; value=&quot;5&quot;/&gt;&lt;property id=&quot;20300&quot; value=&quot;Slide 102&quot;/&gt;&lt;property id=&quot;20307&quot; value=&quot;1746&quot;/&gt;&lt;/object&gt;&lt;object type=&quot;3&quot; unique_id=&quot;21363&quot;&gt;&lt;property id=&quot;20148&quot; value=&quot;5&quot;/&gt;&lt;property id=&quot;20300&quot; value=&quot;Slide 103 - &amp;quot;The 12 GeV Upgrade Physics Instrumentation Technical Performance Requirements&amp;quot;&quot;/&gt;&lt;property id=&quot;20307&quot; value=&quot;1747&quot;/&gt;&lt;/object&gt;&lt;object type=&quot;3&quot; unique_id=&quot;21364&quot;&gt;&lt;property id=&quot;20148&quot; value=&quot;5&quot;/&gt;&lt;property id=&quot;20300&quot; value=&quot;Slide 104 - &amp;quot;Summary and Perspectives&amp;quot;&quot;/&gt;&lt;property id=&quot;20307&quot; value=&quot;1749&quot;/&gt;&lt;/object&gt;&lt;object type=&quot;3&quot; unique_id=&quot;21365&quot;&gt;&lt;property id=&quot;20148&quot; value=&quot;5&quot;/&gt;&lt;property id=&quot;20300&quot; value=&quot;Slide 122 - &amp;quot;The Accelerator Details&amp;quot;&quot;/&gt;&lt;property id=&quot;20307&quot; value=&quot;1717&quot;/&gt;&lt;/object&gt;&lt;object type=&quot;3&quot; unique_id=&quot;23803&quot;&gt;&lt;property id=&quot;20148&quot; value=&quot;5&quot;/&gt;&lt;property id=&quot;20300&quot; value=&quot;Slide 87 - &amp;quot;Electron Scattering&amp;quot;&quot;/&gt;&lt;property id=&quot;20307&quot; value=&quot;1752&quot;/&gt;&lt;/object&gt;&lt;object type=&quot;3&quot; unique_id=&quot;23804&quot;&gt;&lt;property id=&quot;20148&quot; value=&quot;5&quot;/&gt;&lt;property id=&quot;20300&quot; value=&quot;Slide 123 - &amp;quot;The 12 GeV Upgrade of CEBAF is the Highest Priority Recommendation of the New NSAC Long Range Plan (4/07)&amp;quot;&quot;/&gt;&lt;property id=&quot;20307&quot; value=&quot;1758&quot;/&gt;&lt;/object&gt;&lt;object type=&quot;3&quot; unique_id=&quot;24504&quot;&gt;&lt;property id=&quot;20148&quot; value=&quot;5&quot;/&gt;&lt;property id=&quot;20300&quot; value=&quot;Slide 1 - &amp;quot;Building Nucleons and Nuclei from Quarks and Glue:  Results from the Research Program Using &amp;#x0D;&amp;#x0A;CEBAF @ Jefferson Lab &quot;/&gt;&lt;property id=&quot;20307&quot; value=&quot;1759&quot;/&gt;&lt;/object&gt;&lt;object type=&quot;3&quot; unique_id=&quot;24507&quot;&gt;&lt;property id=&quot;20148&quot; value=&quot;5&quot;/&gt;&lt;property id=&quot;20300&quot; value=&quot;Slide 124&quot;/&gt;&lt;property id=&quot;20307&quot; value=&quot;1762&quot;/&gt;&lt;/object&gt;&lt;object type=&quot;3&quot; unique_id=&quot;27250&quot;&gt;&lt;property id=&quot;20148&quot; value=&quot;5&quot;/&gt;&lt;property id=&quot;20300&quot; value=&quot;Slide 63 - &amp;quot;And Hints that the EMC Effect Is Connected to N-N Short Range Correlations&amp;quot;&quot;/&gt;&lt;property id=&quot;20307&quot; value=&quot;1771&quot;/&gt;&lt;/object&gt;&lt;object type=&quot;3&quot; unique_id=&quot;29986&quot;&gt;&lt;property id=&quot;20148&quot; value=&quot;5&quot;/&gt;&lt;property id=&quot;20300&quot; value=&quot;Slide 130&quot;/&gt;&lt;property id=&quot;20307&quot; value=&quot;1776&quot;/&gt;&lt;/object&gt;&lt;object type=&quot;3&quot; unique_id=&quot;29987&quot;&gt;&lt;property id=&quot;20148&quot; value=&quot;5&quot;/&gt;&lt;property id=&quot;20300&quot; value=&quot;Slide 131&quot;/&gt;&lt;property id=&quot;20307&quot; value=&quot;1777&quot;/&gt;&lt;/object&gt;&lt;object type=&quot;3&quot; unique_id=&quot;29988&quot;&gt;&lt;property id=&quot;20148&quot; value=&quot;5&quot;/&gt;&lt;property id=&quot;20300&quot; value=&quot;Slide 132&quot;/&gt;&lt;property id=&quot;20307&quot; value=&quot;1778&quot;/&gt;&lt;/object&gt;&lt;object type=&quot;3&quot; unique_id=&quot;29989&quot;&gt;&lt;property id=&quot;20148&quot; value=&quot;5&quot;/&gt;&lt;property id=&quot;20300&quot; value=&quot;Slide 133&quot;/&gt;&lt;property id=&quot;20307&quot; value=&quot;1779&quot;/&gt;&lt;/object&gt;&lt;object type=&quot;3&quot; unique_id=&quot;29990&quot;&gt;&lt;property id=&quot;20148&quot; value=&quot;5&quot;/&gt;&lt;property id=&quot;20300&quot; value=&quot;Slide 3 - &amp;quot;JLab’s Scientific Mission &amp;quot;&quot;/&gt;&lt;property id=&quot;20307&quot; value=&quot;1808&quot;/&gt;&lt;/object&gt;&lt;object type=&quot;3&quot; unique_id=&quot;29993&quot;&gt;&lt;property id=&quot;20148&quot; value=&quot;5&quot;/&gt;&lt;property id=&quot;20300&quot; value=&quot;Slide 26 - &amp;quot;JLab data on the EM form factors provide a testing ground for theories constructing nucleons from quarks and glue&amp;quot;&quot;/&gt;&lt;property id=&quot;20307&quot; value=&quot;1784&quot;/&gt;&lt;/object&gt;&lt;object type=&quot;3&quot; unique_id=&quot;29994&quot;&gt;&lt;property id=&quot;20148&quot; value=&quot;5&quot;/&gt;&lt;property id=&quot;20300&quot; value=&quot;Slide 27 - &amp;quot;JLab data on the EM form factors provide a testing ground for theories constructing nucleons from quarks and glue&amp;quot;&quot;/&gt;&lt;property id=&quot;20307&quot; value=&quot;1785&quot;/&gt;&lt;/object&gt;&lt;object type=&quot;3&quot; unique_id=&quot;29995&quot;&gt;&lt;property id=&quot;20148&quot; value=&quot;5&quot;/&gt;&lt;property id=&quot;20300&quot; value=&quot;Slide 28 - &amp;quot;JLab data on the EM form factors provide a testing ground for theories constructing nucleons from quarks and glue&amp;quot;&quot;/&gt;&lt;property id=&quot;20307&quot; value=&quot;1786&quot;/&gt;&lt;/object&gt;&lt;object type=&quot;3&quot; unique_id=&quot;29996&quot;&gt;&lt;property id=&quot;20148&quot; value=&quot;5&quot;/&gt;&lt;property id=&quot;20300&quot; value=&quot;Slide 29 - &amp;quot;These Data Are Elucidating the Nucleon’s Structure&amp;quot;&quot;/&gt;&lt;property id=&quot;20307&quot; value=&quot;1787&quot;/&gt;&lt;/object&gt;&lt;object type=&quot;3&quot; unique_id=&quot;29999&quot;&gt;&lt;property id=&quot;20148&quot; value=&quot;5&quot;/&gt;&lt;property id=&quot;20300&quot; value=&quot;Slide 30&quot;/&gt;&lt;property id=&quot;20307&quot; value=&quot;1790&quot;/&gt;&lt;/object&gt;&lt;object type=&quot;3&quot; unique_id=&quot;30000&quot;&gt;&lt;property id=&quot;20148&quot; value=&quot;5&quot;/&gt;&lt;property id=&quot;20300&quot; value=&quot;Slide 31&quot;/&gt;&lt;property id=&quot;20307&quot; value=&quot;1791&quot;/&gt;&lt;/object&gt;&lt;object type=&quot;3&quot; unique_id=&quot;30001&quot;&gt;&lt;property id=&quot;20148&quot; value=&quot;5&quot;/&gt;&lt;property id=&quot;20300&quot; value=&quot;Slide 32 - &amp;quot;Use Parity-Violating Electron Scattering to Measure the &amp;#x0D;&amp;#x0A;Weak Neutral current Form Factors of the Nucleon&amp;quot;&quot;/&gt;&lt;property id=&quot;20307&quot; value=&quot;1792&quot;/&gt;&lt;/object&gt;&lt;object type=&quot;3&quot; unique_id=&quot;30002&quot;&gt;&lt;property id=&quot;20148&quot; value=&quot;5&quot;/&gt;&lt;property id=&quot;20300&quot; value=&quot;Slide 33 - &amp;quot;Measurements of the Strange Quark Distribution (G0 and HAPPEx) Are Providing a Unique New Window into Hadron Struc&quot;/&gt;&lt;property id=&quot;20307&quot; value=&quot;1793&quot;/&gt;&lt;/object&gt;&lt;object type=&quot;3&quot; unique_id=&quot;30003&quot;&gt;&lt;property id=&quot;20148&quot; value=&quot;5&quot;/&gt;&lt;property id=&quot;20300&quot; value=&quot;Slide 34 - &amp;quot;The Strange Quark Form Factors of the Nucleon&amp;quot;&quot;/&gt;&lt;property id=&quot;20307&quot; value=&quot;1794&quot;/&gt;&lt;/object&gt;&lt;object type=&quot;3&quot; unique_id=&quot;30004&quot;&gt;&lt;property id=&quot;20148&quot; value=&quot;5&quot;/&gt;&lt;property id=&quot;20300&quot; value=&quot;Slide 35 - &amp;quot;The Strange Quark Form Factors of the Nucleon&amp;quot;&quot;/&gt;&lt;property id=&quot;20307&quot; value=&quot;1795&quot;/&gt;&lt;/object&gt;&lt;object type=&quot;3&quot; unique_id=&quot;30005&quot;&gt;&lt;property id=&quot;20148&quot; value=&quot;5&quot;/&gt;&lt;property id=&quot;20300&quot; value=&quot;Slide 36 - &amp;quot;The Strange Quark Form Factors of the Nucleon&amp;quot;&quot;/&gt;&lt;property id=&quot;20307&quot; value=&quot;1796&quot;/&gt;&lt;/object&gt;&lt;object type=&quot;3&quot; unique_id=&quot;30006&quot;&gt;&lt;property id=&quot;20148&quot; value=&quot;5&quot;/&gt;&lt;property id=&quot;20300&quot; value=&quot;Slide 37 - &amp;quot;The Strange Quark Form Factors of the Nucleon&amp;quot;&quot;/&gt;&lt;property id=&quot;20307&quot; value=&quot;1797&quot;/&gt;&lt;/object&gt;&lt;object type=&quot;3&quot; unique_id=&quot;30007&quot;&gt;&lt;property id=&quot;20148&quot; value=&quot;5&quot;/&gt;&lt;property id=&quot;20300&quot; value=&quot;Slide 38 - &amp;quot;The Strange Quark Form Factors of the Nucleon&amp;quot;&quot;/&gt;&lt;property id=&quot;20307&quot; value=&quot;1798&quot;/&gt;&lt;/object&gt;&lt;object type=&quot;3&quot; unique_id=&quot;30008&quot;&gt;&lt;property id=&quot;20148&quot; value=&quot;5&quot;/&gt;&lt;property id=&quot;20300&quot; value=&quot;Slide 39 - &amp;quot;Strange Quark Form Factor Extraction&amp;quot;&quot;/&gt;&lt;property id=&quot;20307&quot; value=&quot;1799&quot;/&gt;&lt;/object&gt;&lt;object type=&quot;3&quot; unique_id=&quot;30009&quot;&gt;&lt;property id=&quot;20148&quot; value=&quot;5&quot;/&gt;&lt;property id=&quot;20300&quot; value=&quot;Slide 40 - &amp;quot; Connect These Form Factors to the &amp;#x0D;&amp;#x0A;Quark Currents in the Nucleon&amp;quot;&quot;/&gt;&lt;property id=&quot;20307&quot; value=&quot;1800&quot;/&gt;&lt;/object&gt;&lt;object type=&quot;3&quot; unique_id=&quot;30010&quot;&gt;&lt;property id=&quot;20148&quot; value=&quot;5&quot;/&gt;&lt;property id=&quot;20300&quot; value=&quot;Slide 41 - &amp;quot;Form Factor Flavor Separation&amp;quot;&quot;/&gt;&lt;property id=&quot;20307&quot; value=&quot;1801&quot;/&gt;&lt;/object&gt;&lt;object type=&quot;3&quot; unique_id=&quot;30011&quot;&gt;&lt;property id=&quot;20148&quot; value=&quot;5&quot;/&gt;&lt;property id=&quot;20300&quot; value=&quot;Slide 42 - &amp;quot;Craig Robert’s Explanation for F1d/F1u&amp;quot;&quot;/&gt;&lt;property id=&quot;20307&quot; value=&quot;1802&quot;/&gt;&lt;/object&gt;&lt;object type=&quot;3&quot; unique_id=&quot;30012&quot;&gt;&lt;property id=&quot;20148&quot; value=&quot;5&quot;/&gt;&lt;property id=&quot;20300&quot; value=&quot;Slide 43&quot;/&gt;&lt;property id=&quot;20307&quot; value=&quot;1803&quot;/&gt;&lt;/object&gt;&lt;object type=&quot;3&quot; unique_id=&quot;30013&quot;&gt;&lt;property id=&quot;20148&quot; value=&quot;5&quot;/&gt;&lt;property id=&quot;20300&quot; value=&quot;Slide 44&quot;/&gt;&lt;property id=&quot;20307&quot; value=&quot;1804&quot;/&gt;&lt;/object&gt;&lt;object type=&quot;3&quot; unique_id=&quot;30015&quot;&gt;&lt;property id=&quot;20148&quot; value=&quot;5&quot;/&gt;&lt;property id=&quot;20300&quot; value=&quot;Slide 51 - &amp;quot;And Further Precision Tests are Planned for 12 GeV&amp;quot;&quot;/&gt;&lt;property id=&quot;20307&quot; value=&quot;1807&quot;/&gt;&lt;/object&gt;&lt;object type=&quot;3&quot; unique_id=&quot;30017&quot;&gt;&lt;property id=&quot;20148&quot; value=&quot;5&quot;/&gt;&lt;property id=&quot;20300&quot; value=&quot;Slide 125&quot;/&gt;&lt;property id=&quot;20307&quot; value=&quot;1781&quot;/&gt;&lt;/object&gt;&lt;object type=&quot;3&quot; unique_id=&quot;30018&quot;&gt;&lt;property id=&quot;20148&quot; value=&quot;5&quot;/&gt;&lt;property id=&quot;20300&quot; value=&quot;Slide 126 - &amp;quot;Understanding the N-N Force&amp;quot;&quot;/&gt;&lt;property id=&quot;20307&quot; value=&quot;1772&quot;/&gt;&lt;/object&gt;&lt;object type=&quot;3&quot; unique_id=&quot;30019&quot;&gt;&lt;property id=&quot;20148&quot; value=&quot;5&quot;/&gt;&lt;property id=&quot;20300&quot; value=&quot;Slide 127&quot;/&gt;&lt;property id=&quot;20307&quot; value=&quot;1773&quot;/&gt;&lt;/object&gt;&lt;object type=&quot;3&quot; unique_id=&quot;30020&quot;&gt;&lt;property id=&quot;20148&quot; value=&quot;5&quot;/&gt;&lt;property id=&quot;20300&quot; value=&quot;Slide 128&quot;/&gt;&lt;property id=&quot;20307&quot; value=&quot;1774&quot;/&gt;&lt;/object&gt;&lt;object type=&quot;3&quot; unique_id=&quot;30021&quot;&gt;&lt;property id=&quot;20148&quot; value=&quot;5&quot;/&gt;&lt;property id=&quot;20300&quot; value=&quot;Slide 129&quot;/&gt;&lt;property id=&quot;20307&quot; value=&quot;1775&quot;/&gt;&lt;/object&gt;&lt;object type=&quot;3&quot; unique_id=&quot;30022&quot;&gt;&lt;property id=&quot;20148&quot; value=&quot;5&quot;/&gt;&lt;property id=&quot;20300&quot; value=&quot;Slide 134 - &amp;quot;Present Status of &amp;#x0D;&amp;#x0A;L Hypernuclear Spectroscopy&amp;quot;&quot;/&gt;&lt;property id=&quot;20307&quot; value=&quot;1780&quot;/&gt;&lt;/object&gt;&lt;object type=&quot;3&quot; unique_id=&quot;31378&quot;&gt;&lt;property id=&quot;20148&quot; value=&quot;5&quot;/&gt;&lt;property id=&quot;20300&quot; value=&quot;Slide 45 - &amp;quot;Highlights from the first 10 Years&amp;quot;&quot;/&gt;&lt;property id=&quot;20307&quot; value=&quot;1810&quot;/&gt;&lt;/object&gt;&lt;object type=&quot;3&quot; unique_id=&quot;31379&quot;&gt;&lt;property id=&quot;20148&quot; value=&quot;5&quot;/&gt;&lt;property id=&quot;20300&quot; value=&quot;Slide 52 - &amp;quot;Highlights from the first 10 Years&amp;quot;&quot;/&gt;&lt;property id=&quot;20307&quot; value=&quot;1811&quot;/&gt;&lt;/object&gt;&lt;object type=&quot;3&quot; unique_id=&quot;31380&quot;&gt;&lt;property id=&quot;20148&quot; value=&quot;5&quot;/&gt;&lt;property id=&quot;20300&quot; value=&quot;Slide 53 - &amp;quot;Atomic Physics&amp;quot;&quot;/&gt;&lt;property id=&quot;20307&quot; value=&quot;1812&quot;/&gt;&lt;/object&gt;&lt;object type=&quot;3&quot; unique_id=&quot;31381&quot;&gt;&lt;property id=&quot;20148&quot; value=&quot;5&quot;/&gt;&lt;property id=&quot;20300&quot; value=&quot;Slide 54 - &amp;quot;Two Views of Deuteron Structure&amp;quot;&quot;/&gt;&lt;property id=&quot;20307&quot; value=&quot;1813&quot;/&gt;&lt;/object&gt;&lt;object type=&quot;3&quot; unique_id=&quot;31382&quot;&gt;&lt;property id=&quot;20148&quot; value=&quot;5&quot;/&gt;&lt;property id=&quot;20300&quot; value=&quot;Slide 55 - &amp;quot;JLab Data Reveals the Size and Shape of the Deuteron&amp;quot;&quot;/&gt;&lt;property id=&quot;20307&quot; value=&quot;1814&quot;/&gt;&lt;/object&gt;&lt;object type=&quot;3&quot; unique_id=&quot;31383&quot;&gt;&lt;property id=&quot;20148&quot; value=&quot;5&quot;/&gt;&lt;property id=&quot;20300&quot; value=&quot;Slide 56 - &amp;quot;JLab d(,p) Data Identified the Transition &amp;#x0D;&amp;#x0A;to the Quark-Gluon Description&amp;quot;&quot;/&gt;&lt;property id=&quot;20307&quot; value=&quot;1815&quot;/&gt;&lt;/object&gt;&lt;object type=&quot;3&quot; unique_id=&quot;31384&quot;&gt;&lt;property id=&quot;20148&quot; value=&quot;5&quot;/&gt;&lt;property id=&quot;20300&quot; value=&quot;Slide 60 - &amp;quot;We Have Known Since the Late 1980’s, when the EMC Effect was Discovered, that Nucleons in the Nucleus Differ from &quot;/&gt;&lt;property id=&quot;20307&quot; value=&quot;1817&quot;/&gt;&lt;/object&gt;&lt;object type=&quot;3&quot; unique_id=&quot;31386&quot;&gt;&lt;property id=&quot;20148&quot; value=&quot;5&quot;/&gt;&lt;property id=&quot;20300&quot; value=&quot;Slide 136 - &amp;quot;Exploring the Transition Region&amp;quot;&quot;/&gt;&lt;property id=&quot;20307&quot; value=&quot;1816&quot;/&gt;&lt;/object&gt;&lt;object type=&quot;3&quot; unique_id=&quot;32971&quot;&gt;&lt;property id=&quot;20148&quot; value=&quot;5&quot;/&gt;&lt;property id=&quot;20300&quot; value=&quot;Slide 61 - &amp;quot;New JLab Data Extends EMC Effect Measurements to Very Light Nuclei&amp;quot;&quot;/&gt;&lt;property id=&quot;20307&quot; value=&quot;1821&quot;/&gt;&lt;/object&gt;&lt;object type=&quot;3&quot; unique_id=&quot;32972&quot;&gt;&lt;property id=&quot;20148&quot; value=&quot;5&quot;/&gt;&lt;property id=&quot;20300&quot; value=&quot;Slide 62 - &amp;quot;EMC Effect in very light nuclei&amp;quot;&quot;/&gt;&lt;property id=&quot;20307&quot; value=&quot;1822&quot;/&gt;&lt;/object&gt;&lt;object type=&quot;3&quot; unique_id=&quot;32973&quot;&gt;&lt;property id=&quot;20148&quot; value=&quot;5&quot;/&gt;&lt;property id=&quot;20300&quot; value=&quot;Slide 137&quot;/&gt;&lt;property id=&quot;20307&quot; value=&quot;1818&quot;/&gt;&lt;/object&gt;&lt;object type=&quot;3&quot; unique_id=&quot;32974&quot;&gt;&lt;property id=&quot;20148&quot; value=&quot;5&quot;/&gt;&lt;property id=&quot;20300&quot; value=&quot;Slide 138&quot;/&gt;&lt;property id=&quot;20307&quot; value=&quot;1819&quot;/&gt;&lt;/object&gt;&lt;object type=&quot;3&quot; unique_id=&quot;32975&quot;&gt;&lt;property id=&quot;20148&quot; value=&quot;5&quot;/&gt;&lt;property id=&quot;20300&quot; value=&quot;Slide 139&quot;/&gt;&lt;property id=&quot;20307&quot; value=&quot;1820&quot;/&gt;&lt;/object&gt;&lt;object type=&quot;3&quot; unique_id=&quot;34498&quot;&gt;&lt;property id=&quot;20148&quot; value=&quot;5&quot;/&gt;&lt;property id=&quot;20300&quot; value=&quot;Slide 57 - &amp;quot;Are the Free Protons and Neutrons Identical &amp;#x0D;&amp;#x0A;to the Protons and Neutrons in Nuclei????&amp;quot;&quot;/&gt;&lt;property id=&quot;20307&quot; value=&quot;1823&quot;/&gt;&lt;/object&gt;&lt;object type=&quot;3&quot; unique_id=&quot;34499&quot;&gt;&lt;property id=&quot;20148&quot; value=&quot;5&quot;/&gt;&lt;property id=&quot;20300&quot; value=&quot;Slide 58 - &amp;quot;Electron Scattering&amp;quot;&quot;/&gt;&lt;property id=&quot;20307&quot; value=&quot;1824&quot;/&gt;&lt;/object&gt;&lt;object type=&quot;3&quot; unique_id=&quot;34500&quot;&gt;&lt;property id=&quot;20148&quot; value=&quot;5&quot;/&gt;&lt;property id=&quot;20300&quot; value=&quot;Slide 59 - &amp;quot;DIS Measures the Fraction of the Total Nucleon Momentum that the Struck Quark had at the Moment it was Struck&amp;quot;&quot;/&gt;&lt;property id=&quot;20307&quot; value=&quot;1825&quot;/&gt;&lt;/object&gt;&lt;object type=&quot;3&quot; unique_id=&quot;34501&quot;&gt;&lt;property id=&quot;20148&quot; value=&quot;5&quot;/&gt;&lt;property id=&quot;20300&quot; value=&quot;Slide 135&quot;/&gt;&lt;property id=&quot;20307&quot; value=&quot;1827&quot;/&gt;&lt;/object&gt;&lt;object type=&quot;3&quot; unique_id=&quot;37983&quot;&gt;&lt;property id=&quot;20148&quot; value=&quot;5&quot;/&gt;&lt;property id=&quot;20300&quot; value=&quot;Slide 64 - &amp;quot;NN SRC via Inclusive DIS at Large xB&amp;quot;&quot;/&gt;&lt;property id=&quot;20307&quot; value=&quot;1837&quot;/&gt;&lt;/object&gt;&lt;object type=&quot;3&quot; unique_id=&quot;37986&quot;&gt;&lt;property id=&quot;20148&quot; value=&quot;5&quot;/&gt;&lt;property id=&quot;20300&quot; value=&quot;Slide 65 - &amp;quot;The SRC Plateaus and EMC Effect Are Correlated&amp;quot;&quot;/&gt;&lt;property id=&quot;20307&quot; value=&quot;1844&quot;/&gt;&lt;/object&gt;&lt;object type=&quot;3&quot; unique_id=&quot;37988&quot;&gt;&lt;property id=&quot;20148&quot; value=&quot;5&quot;/&gt;&lt;property id=&quot;20300&quot; value=&quot;Slide 140&quot;/&gt;&lt;property id=&quot;20307&quot; value=&quot;1828&quot;/&gt;&lt;/object&gt;&lt;object type=&quot;3&quot; unique_id=&quot;37989&quot;&gt;&lt;property id=&quot;20148&quot; value=&quot;5&quot;/&gt;&lt;property id=&quot;20300&quot; value=&quot;Slide 141&quot;/&gt;&lt;property id=&quot;20307&quot; value=&quot;1829&quot;/&gt;&lt;/object&gt;&lt;object type=&quot;3&quot; unique_id=&quot;37990&quot;&gt;&lt;property id=&quot;20148&quot; value=&quot;5&quot;/&gt;&lt;property id=&quot;20300&quot; value=&quot;Slide 142&quot;/&gt;&lt;property id=&quot;20307&quot; value=&quot;1833&quot;/&gt;&lt;/object&gt;&lt;object type=&quot;3&quot; unique_id=&quot;37991&quot;&gt;&lt;property id=&quot;20148&quot; value=&quot;5&quot;/&gt;&lt;property id=&quot;20300&quot; value=&quot;Slide 143&quot;/&gt;&lt;property id=&quot;20307&quot; value=&quot;1831&quot;/&gt;&lt;/object&gt;&lt;object type=&quot;3&quot; unique_id=&quot;37992&quot;&gt;&lt;property id=&quot;20148&quot; value=&quot;5&quot;/&gt;&lt;property id=&quot;20300&quot; value=&quot;Slide 144 - &amp;quot;Correlation Effects in 16O (Theory)&amp;quot;&quot;/&gt;&lt;property id=&quot;20307&quot; value=&quot;1832&quot;/&gt;&lt;/object&gt;&lt;object type=&quot;3&quot; unique_id=&quot;37993&quot;&gt;&lt;property id=&quot;20148&quot; value=&quot;5&quot;/&gt;&lt;property id=&quot;20300&quot; value=&quot;Slide 145 - &amp;quot;CLAS - First Evidence for 3-N SRC &amp;quot;&quot;/&gt;&lt;property id=&quot;20307&quot; value=&quot;1843&quot;/&gt;&lt;/object&gt;&lt;object type=&quot;3&quot; unique_id=&quot;37994&quot;&gt;&lt;property id=&quot;20148&quot; value=&quot;5&quot;/&gt;&lt;property id=&quot;20300&quot; value=&quot;Slide 146 - &amp;quot;(e,e’) scaling in DIS  Correlations are universal&amp;quot;&quot;/&gt;&lt;property id=&quot;20307&quot; value=&quot;1834&quot;/&gt;&lt;/object&gt;&lt;object type=&quot;3&quot; unique_id=&quot;39599&quot;&gt;&lt;property id=&quot;20148&quot; value=&quot;5&quot;/&gt;&lt;property id=&quot;20300&quot; value=&quot;Slide 66 - &amp;quot;x&amp;gt;1 (e,e’pN) Measurements are Revealing More Details about SRC&amp;quot;&quot;/&gt;&lt;property id=&quot;20307&quot; value=&quot;1845&quot;/&gt;&lt;/object&gt;&lt;object type=&quot;3&quot; unique_id=&quot;39600&quot;&gt;&lt;property id=&quot;20148&quot; value=&quot;5&quot;/&gt;&lt;property id=&quot;20300&quot; value=&quot;Slide 67&quot;/&gt;&lt;property id=&quot;20307&quot; value=&quot;1846&quot;/&gt;&lt;/object&gt;&lt;object type=&quot;3&quot; unique_id=&quot;42195&quot;&gt;&lt;property id=&quot;20148&quot; value=&quot;5&quot;/&gt;&lt;property id=&quot;20300&quot; value=&quot;Slide 73 - &amp;quot;LQCD Developing Firm Predictions&amp;quot;&quot;/&gt;&lt;property id=&quot;20307&quot; value=&quot;1847&quot;/&gt;&lt;/object&gt;&lt;object type=&quot;3&quot; unique_id=&quot;42196&quot;&gt;&lt;property id=&quot;20148&quot; value=&quot;5&quot;/&gt;&lt;property id=&quot;20300&quot; value=&quot;Slide 147&quot;/&gt;&lt;property id=&quot;20307&quot; value=&quot;1852&quot;/&gt;&lt;/object&gt;&lt;object type=&quot;3&quot; unique_id=&quot;42197&quot;&gt;&lt;property id=&quot;20148&quot; value=&quot;5&quot;/&gt;&lt;property id=&quot;20300&quot; value=&quot;Slide 148 - &amp;quot;Experimental Evidence for Exotic Hybrids 1−+&amp;quot;&quot;/&gt;&lt;property id=&quot;20307&quot; value=&quot;1848&quot;/&gt;&lt;/object&gt;&lt;object type=&quot;3&quot; unique_id=&quot;42198&quot;&gt;&lt;property id=&quot;20148&quot; value=&quot;5&quot;/&gt;&lt;property id=&quot;20300&quot; value=&quot;Slide 149 - &amp;quot;Experimental Evidence for Exotic Hybrids 1−+&amp;quot;&quot;/&gt;&lt;property id=&quot;20307&quot; value=&quot;1849&quot;/&gt;&lt;/object&gt;&lt;object type=&quot;3&quot; unique_id=&quot;42199&quot;&gt;&lt;property id=&quot;20148&quot; value=&quot;5&quot;/&gt;&lt;property id=&quot;20300&quot; value=&quot;Slide 150 - &amp;quot;Multiple Searches in Progress at JLab Today&amp;quot;&quot;/&gt;&lt;property id=&quot;20307&quot; value=&quot;1850&quot;/&gt;&lt;/object&gt;&lt;object type=&quot;3&quot; unique_id=&quot;42200&quot;&gt;&lt;property id=&quot;20148&quot; value=&quot;5&quot;/&gt;&lt;property id=&quot;20300&quot; value=&quot;Slide 151 - &amp;quot;GlueX Experiment:  a Major Part of the 12 GeV Upgrade, is Being Built from the Start for &amp;#x0D;&amp;#x0A;the Hybrid Meson search&quot;/&gt;&lt;property id=&quot;20307&quot; value=&quot;1851&quot;/&gt;&lt;/object&gt;&lt;object type=&quot;3&quot; unique_id=&quot;43701&quot;&gt;&lt;property id=&quot;20148&quot; value=&quot;5&quot;/&gt;&lt;property id=&quot;20300&quot; value=&quot;Slide 76&quot;/&gt;&lt;property id=&quot;20307&quot; value=&quot;1853&quot;/&gt;&lt;/object&gt;&lt;object type=&quot;3&quot; unique_id=&quot;43702&quot;&gt;&lt;property id=&quot;20148&quot; value=&quot;5&quot;/&gt;&lt;property id=&quot;20300&quot; value=&quot;Slide 77&quot;/&gt;&lt;property id=&quot;20307&quot; value=&quot;1854&quot;/&gt;&lt;/object&gt;&lt;object type=&quot;3&quot; unique_id=&quot;43703&quot;&gt;&lt;property id=&quot;20148&quot; value=&quot;5&quot;/&gt;&lt;property id=&quot;20300&quot; value=&quot;Slide 78 - &amp;quot;Formal Science Program for the 12 GeV Upgrade is Developing Nicely Through the PAC Review Process&amp;#x0D;&amp;#x0A;&amp;#x0D;&amp;#x0A;The PAC-Approve&quot;/&gt;&lt;property id=&quot;20307&quot; value=&quot;1855&quot;/&gt;&lt;/object&gt;&lt;object type=&quot;3&quot; unique_id=&quot;43704&quot;&gt;&lt;property id=&quot;20148&quot; value=&quot;5&quot;/&gt;&lt;property id=&quot;20300&quot; value=&quot;Slide 79&quot;/&gt;&lt;property id=&quot;20307&quot; value=&quot;1856&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19.5|35.8|22."/>
</p:tagLst>
</file>

<file path=ppt/theme/theme1.xml><?xml version="1.0" encoding="utf-8"?>
<a:theme xmlns:a="http://schemas.openxmlformats.org/drawingml/2006/main" name="color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lor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3300"/>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3300"/>
            </a:solidFill>
            <a:effectLst/>
            <a:latin typeface="Arial" charset="0"/>
          </a:defRPr>
        </a:defPPr>
      </a:lstStyle>
    </a:lnDef>
  </a:objectDefaults>
  <a:extraClrSchemeLst>
    <a:extraClrScheme>
      <a:clrScheme name="color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lor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lor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lor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lor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lor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lor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color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lor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xmlns=""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0487" tIns="44450" rIns="90487" bIns="44450" numCol="1" anchor="t" anchorCtr="0" compatLnSpc="1">
        <a:prstTxWarp prst="textNoShape">
          <a:avLst/>
        </a:prstTxWarp>
        <a:spAutoFit/>
      </a:bodyPr>
      <a:lstStyle>
        <a:defPPr marL="1371600" marR="0" indent="-342900" algn="ctr" defTabSz="914400" rtl="0" eaLnBrk="0" fontAlgn="base" latinLnBrk="0" hangingPunct="0">
          <a:lnSpc>
            <a:spcPct val="80000"/>
          </a:lnSpc>
          <a:spcBef>
            <a:spcPct val="20000"/>
          </a:spcBef>
          <a:spcAft>
            <a:spcPct val="0"/>
          </a:spcAft>
          <a:buClrTx/>
          <a:buSzPct val="150000"/>
          <a:buFontTx/>
          <a:buNone/>
          <a:tabLst/>
          <a:defRPr kumimoji="0" lang="en-US" sz="1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xmlns=""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0487" tIns="44450" rIns="90487" bIns="44450" numCol="1" anchor="t" anchorCtr="0" compatLnSpc="1">
        <a:prstTxWarp prst="textNoShape">
          <a:avLst/>
        </a:prstTxWarp>
        <a:spAutoFit/>
      </a:bodyPr>
      <a:lstStyle>
        <a:defPPr marL="1371600" marR="0" indent="-342900" algn="ctr" defTabSz="914400" rtl="0" eaLnBrk="0" fontAlgn="base" latinLnBrk="0" hangingPunct="0">
          <a:lnSpc>
            <a:spcPct val="80000"/>
          </a:lnSpc>
          <a:spcBef>
            <a:spcPct val="20000"/>
          </a:spcBef>
          <a:spcAft>
            <a:spcPct val="0"/>
          </a:spcAft>
          <a:buClrTx/>
          <a:buSzPct val="150000"/>
          <a:buFontTx/>
          <a:buNone/>
          <a:tabLst/>
          <a:defRPr kumimoji="0" lang="en-US" sz="16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olor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lor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lor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lor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lor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lor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lor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olor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lor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3300"/>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3300"/>
            </a:solidFill>
            <a:effectLst/>
            <a:latin typeface="Arial" charset="0"/>
          </a:defRPr>
        </a:defPPr>
      </a:lstStyle>
    </a:lnDef>
  </a:objectDefaults>
  <a:extraClrSchemeLst>
    <a:extraClrScheme>
      <a:clrScheme name="color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lor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lor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lor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lor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lor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lor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olor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lor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color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lor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lor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lor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lor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lor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lor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JLab_PowerPoint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ps Review 2010">
  <a:themeElements>
    <a:clrScheme name="JLab_PowerPoint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JLab_PowerPoint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Lab_PowerPoint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Lab_PowerPoint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Lab_PowerPoint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JLab_PowerPoint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JLab_PowerPoint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JLab_PowerPoint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JLab_PowerPoint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JLab_PowerPoint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JLab_PowerPoint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JLab_PowerPoint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JLab_PowerPoint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color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color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1_color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olor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olor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olor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lor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olor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olor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19121</TotalTime>
  <Words>4161</Words>
  <Application>Microsoft Office PowerPoint</Application>
  <PresentationFormat>On-screen Show (4:3)</PresentationFormat>
  <Paragraphs>948</Paragraphs>
  <Slides>57</Slides>
  <Notes>16</Notes>
  <HiddenSlides>0</HiddenSlides>
  <MMClips>0</MMClips>
  <ScaleCrop>false</ScaleCrop>
  <HeadingPairs>
    <vt:vector size="8" baseType="variant">
      <vt:variant>
        <vt:lpstr>Fonts Used</vt:lpstr>
      </vt:variant>
      <vt:variant>
        <vt:i4>19</vt:i4>
      </vt:variant>
      <vt:variant>
        <vt:lpstr>Theme</vt:lpstr>
      </vt:variant>
      <vt:variant>
        <vt:i4>11</vt:i4>
      </vt:variant>
      <vt:variant>
        <vt:lpstr>Embedded OLE Servers</vt:lpstr>
      </vt:variant>
      <vt:variant>
        <vt:i4>2</vt:i4>
      </vt:variant>
      <vt:variant>
        <vt:lpstr>Slide Titles</vt:lpstr>
      </vt:variant>
      <vt:variant>
        <vt:i4>57</vt:i4>
      </vt:variant>
    </vt:vector>
  </HeadingPairs>
  <TitlesOfParts>
    <vt:vector size="89" baseType="lpstr">
      <vt:lpstr>Arial</vt:lpstr>
      <vt:lpstr>Times</vt:lpstr>
      <vt:lpstr>Calibri</vt:lpstr>
      <vt:lpstr>Times New Roman</vt:lpstr>
      <vt:lpstr>Symbol</vt:lpstr>
      <vt:lpstr>Wingdings</vt:lpstr>
      <vt:lpstr>Comic Sans MS</vt:lpstr>
      <vt:lpstr>MT Symbol</vt:lpstr>
      <vt:lpstr>Arial Rounded MT Bold</vt:lpstr>
      <vt:lpstr>MS PGothic</vt:lpstr>
      <vt:lpstr>Zapf Dingbats</vt:lpstr>
      <vt:lpstr>Tahoma</vt:lpstr>
      <vt:lpstr>Antique Olive Compact</vt:lpstr>
      <vt:lpstr>Gill Sans MT</vt:lpstr>
      <vt:lpstr>HGｺﾞｼｯｸE</vt:lpstr>
      <vt:lpstr>msmincho</vt:lpstr>
      <vt:lpstr>Gill Sans</vt:lpstr>
      <vt:lpstr>Helvetica</vt:lpstr>
      <vt:lpstr>ZapfDingbats</vt:lpstr>
      <vt:lpstr>color template</vt:lpstr>
      <vt:lpstr>2_color template</vt:lpstr>
      <vt:lpstr>Default Design</vt:lpstr>
      <vt:lpstr>6_Custom Design</vt:lpstr>
      <vt:lpstr>Custom Design</vt:lpstr>
      <vt:lpstr>3_color template</vt:lpstr>
      <vt:lpstr>JLab_PowerPoint1</vt:lpstr>
      <vt:lpstr>Ops Review 2010</vt:lpstr>
      <vt:lpstr>4_color template</vt:lpstr>
      <vt:lpstr>5_color template</vt:lpstr>
      <vt:lpstr>3_Default Design</vt:lpstr>
      <vt:lpstr>Artwork</vt:lpstr>
      <vt:lpstr>Equation</vt:lpstr>
      <vt:lpstr>Science with CEBAF in the 6 GeV Era</vt:lpstr>
      <vt:lpstr>CEBAF@ 6 GeV Has Been an  Unqualified Success.  Why?</vt:lpstr>
      <vt:lpstr>CEBAF@ 6 GeV Has Been an  Unqualified Success.  Why?</vt:lpstr>
      <vt:lpstr>CEBAF@ 6 GeV Has Been an  Unqualified Success.  Why?</vt:lpstr>
      <vt:lpstr>This Success Also Owes a Great Deal  to Some Early Decisions</vt:lpstr>
      <vt:lpstr>The Science Goals Were Defined from the mid-1970’s through 1982</vt:lpstr>
      <vt:lpstr>Then Finalized by the Barnes Panel  of NSAC in 1982</vt:lpstr>
      <vt:lpstr>Which Also Recommended the Machine Characteristics Needed to Realize that Science</vt:lpstr>
      <vt:lpstr>So Looking Back at the past 30 Years: How Well Have We Succeeded In Realizing Those Initial Science Goals?</vt:lpstr>
      <vt:lpstr>So Looking Back at the past 30 Years: How Well Have We Succeeded In Realizing Those Initial Science Goals?</vt:lpstr>
      <vt:lpstr>JLab data on the EM form factors provide a testing ground for theories constructing nucleons from quarks and glue</vt:lpstr>
      <vt:lpstr>JLab data on the EM form factors provide a testing ground for theories constructing nucleons from quarks and glue</vt:lpstr>
      <vt:lpstr>JLab data on the EM form factors provide a testing ground for theories constructing nucleons from quarks and glue</vt:lpstr>
      <vt:lpstr>JLab data on the EM form factors provide a testing ground for theories constructing nucleons from quarks and glue</vt:lpstr>
      <vt:lpstr>Slide 15</vt:lpstr>
      <vt:lpstr>Slide 16</vt:lpstr>
      <vt:lpstr>Polarized Beam Capabilities  (as reported at PAC16, 6/99)</vt:lpstr>
      <vt:lpstr>Always Tweaking the Design</vt:lpstr>
      <vt:lpstr>Parity Violation Experiments at CEBAF</vt:lpstr>
      <vt:lpstr>Charged Pion Electromagnetic Form Factor</vt:lpstr>
      <vt:lpstr>Charged Pion Electromagnetic Form Factor</vt:lpstr>
      <vt:lpstr>Charged Pion Form Factor – 12 GeV</vt:lpstr>
      <vt:lpstr>BoNuS Experiment w/ CLAS</vt:lpstr>
      <vt:lpstr>BoNuS Experiment w/ CLAS</vt:lpstr>
      <vt:lpstr>Slide 25</vt:lpstr>
      <vt:lpstr>GPD Experiments in CLAS &amp; Hall A</vt:lpstr>
      <vt:lpstr>GPD Experiments in CLAS &amp; Hall A</vt:lpstr>
      <vt:lpstr>Slide 28</vt:lpstr>
      <vt:lpstr>CLAS Measures:  a Broad Range of Q2 and W Simultaneously, and Excited State Decay</vt:lpstr>
      <vt:lpstr>   Status of Single Meson Production on Protons &amp; Neutrons           ✔ - published    ✔ - acquired   ✔ - HDIce</vt:lpstr>
      <vt:lpstr>CLAS impact on N* states in PDG 2012 </vt:lpstr>
      <vt:lpstr>Transition Form Factors are Elucidating Nucleon Structure</vt:lpstr>
      <vt:lpstr>G1(Q2) for p, n, d, and (p-n) Demonstrates the Evolution of QCD w/ Distance</vt:lpstr>
      <vt:lpstr>And G1p-n Together with the Bjorken Sum Rule Lets us Extract a Value for aseff/p</vt:lpstr>
      <vt:lpstr>So Looking Back at the past 30 Years: How Well Have We Succeeded In Realizing Those Initial Science Goals?</vt:lpstr>
      <vt:lpstr>An Early Result:  eD Elastic Scattering</vt:lpstr>
      <vt:lpstr>JLab d(,p) Data Identified the Transition  to the Quark-Gluon Description</vt:lpstr>
      <vt:lpstr>Data Now Includes 3- and 4-Body Elastic Scattering</vt:lpstr>
      <vt:lpstr>Slide 39</vt:lpstr>
      <vt:lpstr>Slide 40</vt:lpstr>
      <vt:lpstr>Slide 41</vt:lpstr>
      <vt:lpstr>New JLab Data on the EMC Effect  in Very Light Nuclei</vt:lpstr>
      <vt:lpstr>Extend DIS from Quarks in Nuclei to xB&gt;1  to Access Short Range Correlations</vt:lpstr>
      <vt:lpstr>Higher Precision, Higher Q2 Follow-on Experiment E02-019: 2N correlations in A/D ratios</vt:lpstr>
      <vt:lpstr>Short-Range Correlations (SRC) and European Muon Collaboration (EMC) Effect Are Correlated</vt:lpstr>
      <vt:lpstr>So Looking Back at the past 30 Years: How Well Have We Succeeded In Realizing Those Initial Science Goals?</vt:lpstr>
      <vt:lpstr>Slide 47</vt:lpstr>
      <vt:lpstr>Slide 48</vt:lpstr>
      <vt:lpstr>Slide 49</vt:lpstr>
      <vt:lpstr>QWeak Will Also Determine the Weak Charge of the Proton and Test the Running of Sin2W</vt:lpstr>
      <vt:lpstr>Further Precision Tests of Electro-Weak Theory Are Planned for 12 GeV</vt:lpstr>
      <vt:lpstr>So How Well Have We Succeeded In Realizing Those Initial Science Goals Set by the Barnes Panel?</vt:lpstr>
      <vt:lpstr>So How Well Have We Succeeded In Realizing Those Initial Science Goals Set by the Barnes Panel?</vt:lpstr>
      <vt:lpstr>So What Lessons Can We Take from This Experience?</vt:lpstr>
      <vt:lpstr>So What Lessons Can We Take from This Experience?</vt:lpstr>
      <vt:lpstr>Coming Next:  The JLab 12 GeV Upgrade Major Programs in Six Areas</vt:lpstr>
      <vt:lpstr>Coming Next:  The JLab 12 GeV Upgrade Major Programs in Six Areas</vt:lpstr>
    </vt:vector>
  </TitlesOfParts>
  <Company>Jefferson 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Program  driving the JLab 12 GeV Upgrade</dc:title>
  <dc:creator>L. S. Cardman</dc:creator>
  <cp:lastModifiedBy>confacct</cp:lastModifiedBy>
  <cp:revision>631</cp:revision>
  <cp:lastPrinted>2011-10-10T18:07:57Z</cp:lastPrinted>
  <dcterms:created xsi:type="dcterms:W3CDTF">2002-04-04T21:01:18Z</dcterms:created>
  <dcterms:modified xsi:type="dcterms:W3CDTF">2012-06-04T12:39:35Z</dcterms:modified>
</cp:coreProperties>
</file>